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F7092-E92B-4748-AB45-BF4D2C1B54A9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2FBE-D0E5-492C-AD55-B98479A61E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83D32-E3AA-4F04-B498-C070FC34C51E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C6F4-BEBA-492C-9F19-79757B55D6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8491B-9881-4BCB-AF90-B285613A4520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7C202-D2CA-4B10-B34E-223EE52C4A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C621B-C2C8-49B9-8F93-E12FD9935B7A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BFE1-F634-48F6-AD10-1C52403956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F0BA4-0084-4F1A-97D6-4535BED5CFEC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781D-B06D-4226-B744-5597D44916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8DB6B-BCE3-49BD-9F81-F674CBE4ED00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EE73-1DE6-408F-85C3-B23A55D634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3B70-6ED1-44CD-AD8B-ABA7F1B5B06C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61BA8-BD71-467A-B7F9-24343ED9FF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322A4-C1A9-4454-A3F3-FA3B464398A2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C3B8-B733-4E65-9DFE-45A9D24940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BD8D9-9759-43A3-8821-E917C08BE9EE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BCC3-B3E4-4164-8E10-29734E129F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F954C-F7B9-4F51-B43B-5CE76726C644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A9F8-2A94-4798-814D-207FE52E0A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B2E4-ACE7-43ED-8FAF-304DC108CFB0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9C8C-B134-4F45-B0F0-63ED1EB179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A04546-32F0-4F0F-A6D6-72A47E8EA135}" type="datetimeFigureOut">
              <a:rPr lang="es-ES"/>
              <a:pPr>
                <a:defRPr/>
              </a:pPr>
              <a:t>10/03/2012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310E9D-60F5-40F6-98F2-8A34313AA3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288" y="1643063"/>
            <a:ext cx="8353425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59000" indent="-2159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Docente responsable: </a:t>
            </a:r>
            <a:r>
              <a:rPr lang="es-AR" sz="1600" dirty="0" err="1">
                <a:latin typeface="Comic Sans MS" pitchFamily="66" charset="0"/>
              </a:rPr>
              <a:t>Dr</a:t>
            </a:r>
            <a:r>
              <a:rPr lang="es-AR" sz="1600" dirty="0">
                <a:latin typeface="Comic Sans MS" pitchFamily="66" charset="0"/>
              </a:rPr>
              <a:t>  Renato de Mello Prado (</a:t>
            </a:r>
            <a:r>
              <a:rPr lang="es-ES" sz="1600" dirty="0">
                <a:latin typeface="Comic Sans MS" pitchFamily="66" charset="0"/>
              </a:rPr>
              <a:t>Facultad de Ciencias Agrarias y Veterinarias de </a:t>
            </a:r>
            <a:r>
              <a:rPr lang="es-ES" sz="1600" dirty="0" err="1">
                <a:latin typeface="Comic Sans MS" pitchFamily="66" charset="0"/>
              </a:rPr>
              <a:t>Jaboticabal</a:t>
            </a:r>
            <a:r>
              <a:rPr lang="es-ES" sz="1600" dirty="0">
                <a:latin typeface="Comic Sans MS" pitchFamily="66" charset="0"/>
              </a:rPr>
              <a:t>, Universidad Estadual Paulista </a:t>
            </a:r>
            <a:r>
              <a:rPr lang="es-ES" sz="1600" dirty="0" err="1">
                <a:latin typeface="Comic Sans MS" pitchFamily="66" charset="0"/>
              </a:rPr>
              <a:t>Júlio</a:t>
            </a:r>
            <a:r>
              <a:rPr lang="es-ES" sz="1600" dirty="0">
                <a:latin typeface="Comic Sans MS" pitchFamily="66" charset="0"/>
              </a:rPr>
              <a:t> de </a:t>
            </a:r>
            <a:r>
              <a:rPr lang="es-ES" sz="1600" dirty="0" err="1">
                <a:latin typeface="Comic Sans MS" pitchFamily="66" charset="0"/>
              </a:rPr>
              <a:t>Mesquita</a:t>
            </a:r>
            <a:r>
              <a:rPr lang="es-ES" sz="1600" dirty="0">
                <a:latin typeface="Comic Sans MS" pitchFamily="66" charset="0"/>
              </a:rPr>
              <a:t> </a:t>
            </a:r>
            <a:r>
              <a:rPr lang="es-ES" sz="1600" dirty="0" err="1">
                <a:latin typeface="Comic Sans MS" pitchFamily="66" charset="0"/>
              </a:rPr>
              <a:t>Filho</a:t>
            </a:r>
            <a:r>
              <a:rPr lang="es-ES" sz="1600" dirty="0">
                <a:latin typeface="Comic Sans MS" pitchFamily="66" charset="0"/>
              </a:rPr>
              <a:t>, Brasil)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 </a:t>
            </a:r>
            <a:endParaRPr lang="es-ES" sz="1600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Docente </a:t>
            </a:r>
            <a:r>
              <a:rPr lang="es-AR" sz="1600" dirty="0" smtClean="0">
                <a:latin typeface="Comic Sans MS" pitchFamily="66" charset="0"/>
              </a:rPr>
              <a:t>colaborador: Dr. </a:t>
            </a:r>
            <a:r>
              <a:rPr lang="es-AR" sz="1600" dirty="0" smtClean="0">
                <a:latin typeface="Comic Sans MS" pitchFamily="66" charset="0"/>
              </a:rPr>
              <a:t>Gilberto Varas </a:t>
            </a:r>
            <a:r>
              <a:rPr lang="es-AR" sz="1600" dirty="0" err="1" smtClean="0">
                <a:latin typeface="Comic Sans MS" pitchFamily="66" charset="0"/>
              </a:rPr>
              <a:t>Catoira</a:t>
            </a:r>
            <a:r>
              <a:rPr lang="es-AR" sz="1600" dirty="0" smtClean="0">
                <a:latin typeface="Comic Sans MS" pitchFamily="66" charset="0"/>
              </a:rPr>
              <a:t> </a:t>
            </a:r>
            <a:r>
              <a:rPr lang="es-AR" sz="1600" dirty="0">
                <a:latin typeface="Comic Sans MS" pitchFamily="66" charset="0"/>
              </a:rPr>
              <a:t>(</a:t>
            </a:r>
            <a:r>
              <a:rPr lang="es-ES" sz="1600" dirty="0">
                <a:latin typeface="Comic Sans MS" pitchFamily="66" charset="0"/>
              </a:rPr>
              <a:t>Facultad de Ciencias </a:t>
            </a:r>
            <a:r>
              <a:rPr lang="es-ES" sz="1600" dirty="0" smtClean="0">
                <a:latin typeface="Comic Sans MS" pitchFamily="66" charset="0"/>
              </a:rPr>
              <a:t>Agrícolas y </a:t>
            </a:r>
            <a:r>
              <a:rPr lang="es-ES" sz="1600" dirty="0" err="1" smtClean="0">
                <a:latin typeface="Comic Sans MS" pitchFamily="66" charset="0"/>
              </a:rPr>
              <a:t>Florestales</a:t>
            </a:r>
            <a:r>
              <a:rPr lang="es-AR" sz="1600" dirty="0" smtClean="0">
                <a:latin typeface="Comic Sans MS" pitchFamily="66" charset="0"/>
              </a:rPr>
              <a:t>)</a:t>
            </a:r>
            <a:endParaRPr lang="es-ES" sz="1600" dirty="0">
              <a:latin typeface="Comic Sans MS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Comic Sans MS" pitchFamily="66" charset="0"/>
            </a:endParaRPr>
          </a:p>
        </p:txBody>
      </p:sp>
      <p:sp>
        <p:nvSpPr>
          <p:cNvPr id="13314" name="4 CuadroTexto"/>
          <p:cNvSpPr txBox="1">
            <a:spLocks noChangeArrowheads="1"/>
          </p:cNvSpPr>
          <p:nvPr/>
        </p:nvSpPr>
        <p:spPr bwMode="auto">
          <a:xfrm>
            <a:off x="3203575" y="3716338"/>
            <a:ext cx="1108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onstantia" pitchFamily="18" charset="0"/>
              </a:rPr>
              <a:t>	</a:t>
            </a:r>
            <a:endParaRPr lang="es-ES">
              <a:latin typeface="Constantia" pitchFamily="18" charset="0"/>
            </a:endParaRPr>
          </a:p>
          <a:p>
            <a:r>
              <a:rPr lang="es-AR" b="1">
                <a:latin typeface="Constantia" pitchFamily="18" charset="0"/>
              </a:rPr>
              <a:t> </a:t>
            </a:r>
            <a:endParaRPr lang="es-ES">
              <a:latin typeface="Constantia" pitchFamily="18" charset="0"/>
            </a:endParaRPr>
          </a:p>
        </p:txBody>
      </p:sp>
      <p:sp>
        <p:nvSpPr>
          <p:cNvPr id="13315" name="5 CuadroTexto"/>
          <p:cNvSpPr txBox="1">
            <a:spLocks noChangeArrowheads="1"/>
          </p:cNvSpPr>
          <p:nvPr/>
        </p:nvSpPr>
        <p:spPr bwMode="auto">
          <a:xfrm>
            <a:off x="827088" y="3141663"/>
            <a:ext cx="759618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 dirty="0">
                <a:latin typeface="Comic Sans MS" pitchFamily="66" charset="0"/>
              </a:rPr>
              <a:t>Curso dirigido a estudiantes avanzados o de posgrado de Ciencias Agrarias, Biología y carreras afines</a:t>
            </a:r>
          </a:p>
          <a:p>
            <a:pPr algn="just"/>
            <a:endParaRPr lang="es-ES" dirty="0">
              <a:latin typeface="Comic Sans MS" pitchFamily="66" charset="0"/>
            </a:endParaRPr>
          </a:p>
          <a:p>
            <a:pPr algn="just"/>
            <a:r>
              <a:rPr lang="es-AR">
                <a:latin typeface="Comic Sans MS" pitchFamily="66" charset="0"/>
              </a:rPr>
              <a:t>Tiene como objetivos conceptualizar y desarrollar las principales teorías relacionadas con la nutrición mineral y la evaluación del estado nutricional de las plantas a través de la interpretación del análisis foliar y de tejidos vegetales</a:t>
            </a:r>
          </a:p>
          <a:p>
            <a:pPr algn="just"/>
            <a:endParaRPr lang="es-AR" dirty="0">
              <a:latin typeface="Comic Sans MS" pitchFamily="66" charset="0"/>
            </a:endParaRPr>
          </a:p>
          <a:p>
            <a:pPr algn="just"/>
            <a:r>
              <a:rPr lang="es-AR" dirty="0">
                <a:latin typeface="Comic Sans MS" pitchFamily="66" charset="0"/>
              </a:rPr>
              <a:t>Duración: 30 hs teóricas </a:t>
            </a:r>
            <a:endParaRPr lang="es-ES" dirty="0">
              <a:latin typeface="Comic Sans MS" pitchFamily="66" charset="0"/>
            </a:endParaRPr>
          </a:p>
          <a:p>
            <a:pPr algn="just"/>
            <a:endParaRPr lang="es-ES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20679448">
            <a:off x="5417807" y="5260688"/>
            <a:ext cx="3647152" cy="58477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Del </a:t>
            </a:r>
            <a:r>
              <a:rPr lang="es-AR" sz="1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23 </a:t>
            </a: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al </a:t>
            </a:r>
            <a:r>
              <a:rPr lang="es-AR" sz="1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27 </a:t>
            </a: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de </a:t>
            </a:r>
            <a:r>
              <a:rPr lang="es-AR" sz="16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april</a:t>
            </a:r>
            <a:r>
              <a:rPr lang="es-AR" sz="1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de </a:t>
            </a:r>
            <a:r>
              <a:rPr lang="es-AR" sz="1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2012 </a:t>
            </a:r>
            <a:endParaRPr lang="es-AR" sz="1600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en la Facultad de Ciencias </a:t>
            </a:r>
            <a:r>
              <a:rPr lang="es-AR" sz="16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Agricolas</a:t>
            </a: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 </a:t>
            </a:r>
            <a:endParaRPr lang="es-ES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17" name="7 Rectángulo"/>
          <p:cNvSpPr>
            <a:spLocks noChangeArrowheads="1"/>
          </p:cNvSpPr>
          <p:nvPr/>
        </p:nvSpPr>
        <p:spPr bwMode="auto">
          <a:xfrm>
            <a:off x="5219700" y="6289675"/>
            <a:ext cx="3725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400" dirty="0" smtClean="0">
                <a:latin typeface="Comic Sans MS" pitchFamily="66" charset="0"/>
              </a:rPr>
              <a:t>Informes:vgilberto7@hotmail.com                  </a:t>
            </a:r>
            <a:r>
              <a:rPr lang="es-AR" sz="1400" dirty="0">
                <a:latin typeface="Comic Sans MS" pitchFamily="66" charset="0"/>
              </a:rPr>
              <a:t>Tel. </a:t>
            </a:r>
            <a:r>
              <a:rPr lang="es-AR" sz="1400" dirty="0" smtClean="0">
                <a:latin typeface="Comic Sans MS" pitchFamily="66" charset="0"/>
              </a:rPr>
              <a:t>66-43121  </a:t>
            </a:r>
            <a:endParaRPr lang="es-ES" sz="1400" dirty="0">
              <a:latin typeface="Comic Sans MS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108520" y="858778"/>
            <a:ext cx="936104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Comic Sans MS" pitchFamily="66" charset="0"/>
              </a:rPr>
              <a:t>Nutrición mineral: diagnóstico foliar en cultivos</a:t>
            </a:r>
            <a:endParaRPr lang="es-ES" sz="3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3319" name="21 Grupo"/>
          <p:cNvGrpSpPr>
            <a:grpSpLocks/>
          </p:cNvGrpSpPr>
          <p:nvPr/>
        </p:nvGrpSpPr>
        <p:grpSpPr bwMode="auto">
          <a:xfrm>
            <a:off x="-4763" y="6145213"/>
            <a:ext cx="4408488" cy="863600"/>
            <a:chOff x="-4715" y="6145689"/>
            <a:chExt cx="4408884" cy="863349"/>
          </a:xfrm>
        </p:grpSpPr>
        <p:grpSp>
          <p:nvGrpSpPr>
            <p:cNvPr id="13320" name="17 Grupo"/>
            <p:cNvGrpSpPr>
              <a:grpSpLocks/>
            </p:cNvGrpSpPr>
            <p:nvPr/>
          </p:nvGrpSpPr>
          <p:grpSpPr bwMode="auto">
            <a:xfrm>
              <a:off x="-4715" y="6145689"/>
              <a:ext cx="4408884" cy="863349"/>
              <a:chOff x="-36512" y="6145689"/>
              <a:chExt cx="4408884" cy="863349"/>
            </a:xfrm>
          </p:grpSpPr>
          <p:pic>
            <p:nvPicPr>
              <p:cNvPr id="13323" name="Picture 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49988" y="6145689"/>
                <a:ext cx="1069884" cy="802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4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19672" y="6145689"/>
                <a:ext cx="819150" cy="781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5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43608" y="6145689"/>
                <a:ext cx="628077" cy="83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6" name="Picture 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-36512" y="6145689"/>
                <a:ext cx="648072" cy="863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7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11560" y="6145689"/>
                <a:ext cx="527905" cy="826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8" name="Picture 6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419872" y="6145689"/>
                <a:ext cx="952500" cy="710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18 CuadroTexto"/>
            <p:cNvSpPr txBox="1"/>
            <p:nvPr/>
          </p:nvSpPr>
          <p:spPr>
            <a:xfrm>
              <a:off x="568424" y="6164733"/>
              <a:ext cx="576315" cy="2158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800" dirty="0">
                  <a:solidFill>
                    <a:schemeClr val="tx2">
                      <a:lumMod val="10000"/>
                    </a:schemeClr>
                  </a:solidFill>
                  <a:latin typeface="Arial" pitchFamily="34" charset="0"/>
                  <a:cs typeface="Arial" pitchFamily="34" charset="0"/>
                </a:rPr>
                <a:t>-Ca</a:t>
              </a:r>
            </a:p>
          </p:txBody>
        </p:sp>
        <p:sp>
          <p:nvSpPr>
            <p:cNvPr id="13322" name="19 CuadroTexto"/>
            <p:cNvSpPr txBox="1">
              <a:spLocks noChangeArrowheads="1"/>
            </p:cNvSpPr>
            <p:nvPr/>
          </p:nvSpPr>
          <p:spPr bwMode="auto">
            <a:xfrm>
              <a:off x="1086475" y="6569900"/>
              <a:ext cx="57606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800">
                  <a:cs typeface="Arial" charset="0"/>
                </a:rPr>
                <a:t>-Mg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113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 Assuero</dc:creator>
  <cp:lastModifiedBy>renata</cp:lastModifiedBy>
  <cp:revision>17</cp:revision>
  <dcterms:created xsi:type="dcterms:W3CDTF">2010-10-12T15:57:16Z</dcterms:created>
  <dcterms:modified xsi:type="dcterms:W3CDTF">2012-03-10T18:24:36Z</dcterms:modified>
</cp:coreProperties>
</file>