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89" r:id="rId3"/>
    <p:sldId id="431" r:id="rId4"/>
    <p:sldId id="433" r:id="rId5"/>
    <p:sldId id="460" r:id="rId6"/>
    <p:sldId id="461" r:id="rId7"/>
    <p:sldId id="434" r:id="rId8"/>
    <p:sldId id="437" r:id="rId9"/>
    <p:sldId id="438" r:id="rId10"/>
    <p:sldId id="439" r:id="rId11"/>
    <p:sldId id="440" r:id="rId12"/>
    <p:sldId id="470" r:id="rId13"/>
    <p:sldId id="479" r:id="rId14"/>
    <p:sldId id="477" r:id="rId15"/>
    <p:sldId id="472" r:id="rId16"/>
    <p:sldId id="473" r:id="rId17"/>
    <p:sldId id="474" r:id="rId18"/>
    <p:sldId id="475" r:id="rId19"/>
    <p:sldId id="442" r:id="rId20"/>
    <p:sldId id="443" r:id="rId21"/>
    <p:sldId id="478" r:id="rId22"/>
    <p:sldId id="465" r:id="rId23"/>
    <p:sldId id="448" r:id="rId24"/>
    <p:sldId id="275" r:id="rId25"/>
    <p:sldId id="388" r:id="rId26"/>
    <p:sldId id="401" r:id="rId27"/>
    <p:sldId id="426" r:id="rId28"/>
    <p:sldId id="402" r:id="rId29"/>
    <p:sldId id="332" r:id="rId30"/>
    <p:sldId id="294" r:id="rId31"/>
    <p:sldId id="399" r:id="rId32"/>
    <p:sldId id="398" r:id="rId33"/>
    <p:sldId id="281" r:id="rId34"/>
    <p:sldId id="318" r:id="rId35"/>
    <p:sldId id="466" r:id="rId36"/>
    <p:sldId id="404" r:id="rId37"/>
    <p:sldId id="282" r:id="rId38"/>
    <p:sldId id="451" r:id="rId39"/>
    <p:sldId id="285" r:id="rId40"/>
    <p:sldId id="262" r:id="rId41"/>
    <p:sldId id="467" r:id="rId42"/>
    <p:sldId id="276" r:id="rId43"/>
    <p:sldId id="453" r:id="rId44"/>
    <p:sldId id="468" r:id="rId45"/>
    <p:sldId id="287" r:id="rId46"/>
    <p:sldId id="427" r:id="rId47"/>
    <p:sldId id="428" r:id="rId48"/>
    <p:sldId id="429" r:id="rId49"/>
    <p:sldId id="408" r:id="rId50"/>
    <p:sldId id="397" r:id="rId51"/>
    <p:sldId id="454" r:id="rId52"/>
    <p:sldId id="455" r:id="rId53"/>
    <p:sldId id="284" r:id="rId54"/>
    <p:sldId id="412" r:id="rId55"/>
    <p:sldId id="286" r:id="rId56"/>
    <p:sldId id="369" r:id="rId57"/>
    <p:sldId id="416" r:id="rId58"/>
    <p:sldId id="469" r:id="rId59"/>
    <p:sldId id="372" r:id="rId60"/>
    <p:sldId id="414" r:id="rId61"/>
    <p:sldId id="415" r:id="rId62"/>
    <p:sldId id="353" r:id="rId63"/>
    <p:sldId id="354" r:id="rId64"/>
    <p:sldId id="359" r:id="rId65"/>
    <p:sldId id="356" r:id="rId66"/>
    <p:sldId id="362" r:id="rId67"/>
    <p:sldId id="268" r:id="rId68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00"/>
    <a:srgbClr val="66FF33"/>
    <a:srgbClr val="99FF99"/>
    <a:srgbClr val="FFFFFF"/>
    <a:srgbClr val="FF9999"/>
    <a:srgbClr val="FF3300"/>
    <a:srgbClr val="0066FF"/>
    <a:srgbClr val="666633"/>
    <a:srgbClr val="33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58" autoAdjust="0"/>
  </p:normalViewPr>
  <p:slideViewPr>
    <p:cSldViewPr>
      <p:cViewPr varScale="1">
        <p:scale>
          <a:sx n="48" d="100"/>
          <a:sy n="48" d="100"/>
        </p:scale>
        <p:origin x="-58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E4987-7B4A-4572-9966-0D5210A256F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BED33-4055-4E48-BE83-BF0273F3149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3A926-25CC-41BC-A20B-04B538A5C01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60ECF-1AA5-490B-B834-2C5DA4BCAAB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531AE-8EF8-4016-A1B0-85A8CFE5328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CA833-4450-42D9-857D-1BA536E6427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8DEB0-8CF4-4122-A110-F036143D77A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4B35F-44D5-44BF-B038-B1D89325256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DCCEA-D12F-4117-A1F0-4D68390D957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F897-8E10-49C0-8E3A-43B22BC9A52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502CAC-2745-495F-8563-2BCC09F12F4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9AA50A3-459A-4C3A-BA6E-CDB9306652E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Office_Excel_97-20031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png"/><Relationship Id="rId4" Type="http://schemas.openxmlformats.org/officeDocument/2006/relationships/oleObject" Target="../embeddings/Planilha_do_Microsoft_Office_Excel_97-20032.xls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Office_Excel_97-20033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-71470" y="6647974"/>
            <a:ext cx="270033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100" b="1" dirty="0">
                <a:latin typeface="Verdana" pitchFamily="34" charset="0"/>
              </a:rPr>
              <a:t>Foto: Rogers/ Syngenta</a:t>
            </a:r>
          </a:p>
        </p:txBody>
      </p:sp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142844" y="2071678"/>
            <a:ext cx="8786842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5200" b="1" dirty="0" smtClean="0">
                <a:solidFill>
                  <a:srgbClr val="FF0000"/>
                </a:solidFill>
                <a:latin typeface="Verdana" pitchFamily="34" charset="0"/>
              </a:rPr>
              <a:t>Diagnose foliar em </a:t>
            </a:r>
          </a:p>
          <a:p>
            <a:pPr algn="ctr">
              <a:spcBef>
                <a:spcPts val="0"/>
              </a:spcBef>
            </a:pPr>
            <a:r>
              <a:rPr lang="pt-BR" sz="5200" b="1" dirty="0" smtClean="0">
                <a:solidFill>
                  <a:srgbClr val="FF0000"/>
                </a:solidFill>
                <a:latin typeface="Verdana" pitchFamily="34" charset="0"/>
              </a:rPr>
              <a:t>couve-flor, </a:t>
            </a:r>
            <a:r>
              <a:rPr lang="pt-BR" sz="5200" b="1" dirty="0" err="1" smtClean="0">
                <a:solidFill>
                  <a:srgbClr val="FF0000"/>
                </a:solidFill>
                <a:latin typeface="Verdana" pitchFamily="34" charset="0"/>
              </a:rPr>
              <a:t>couve-brócolos</a:t>
            </a:r>
            <a:r>
              <a:rPr lang="pt-BR" sz="5200" b="1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pt-BR" sz="5200" b="1" dirty="0" smtClean="0">
                <a:solidFill>
                  <a:srgbClr val="FF0000"/>
                </a:solidFill>
                <a:latin typeface="Verdana" pitchFamily="34" charset="0"/>
              </a:rPr>
              <a:t>e repolho</a:t>
            </a:r>
            <a:endParaRPr lang="pt-BR" sz="5200" b="1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0" y="5500702"/>
            <a:ext cx="9144000" cy="1034129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b="1" dirty="0">
                <a:solidFill>
                  <a:srgbClr val="FF0000"/>
                </a:solidFill>
                <a:latin typeface="Verdana" pitchFamily="34" charset="0"/>
              </a:rPr>
              <a:t>Prof. Dr. </a:t>
            </a:r>
            <a:r>
              <a:rPr lang="pt-BR" b="1" dirty="0" smtClean="0">
                <a:solidFill>
                  <a:srgbClr val="FF0000"/>
                </a:solidFill>
                <a:latin typeface="Verdana" pitchFamily="34" charset="0"/>
              </a:rPr>
              <a:t>Renato de Mello Prado </a:t>
            </a:r>
            <a:r>
              <a:rPr lang="pt-BR" b="1" dirty="0" smtClean="0">
                <a:solidFill>
                  <a:srgbClr val="FF0000"/>
                </a:solidFill>
                <a:latin typeface="Verdana" pitchFamily="34" charset="0"/>
              </a:rPr>
              <a:t>      Prof</a:t>
            </a:r>
            <a:r>
              <a:rPr lang="pt-BR" b="1" dirty="0" smtClean="0">
                <a:solidFill>
                  <a:srgbClr val="FF0000"/>
                </a:solidFill>
                <a:latin typeface="Verdana" pitchFamily="34" charset="0"/>
              </a:rPr>
              <a:t>. Dr. </a:t>
            </a:r>
            <a:r>
              <a:rPr lang="pt-BR" b="1" dirty="0" smtClean="0">
                <a:solidFill>
                  <a:srgbClr val="FF0000"/>
                </a:solidFill>
                <a:latin typeface="Verdana" pitchFamily="34" charset="0"/>
              </a:rPr>
              <a:t>Arthur B. Cecílio </a:t>
            </a:r>
            <a:r>
              <a:rPr lang="pt-BR" b="1" dirty="0" smtClean="0">
                <a:solidFill>
                  <a:srgbClr val="FF0000"/>
                </a:solidFill>
                <a:latin typeface="Verdana" pitchFamily="34" charset="0"/>
              </a:rPr>
              <a:t>Filho</a:t>
            </a:r>
            <a:endParaRPr lang="pt-BR" b="1" dirty="0">
              <a:solidFill>
                <a:srgbClr val="FF0000"/>
              </a:solidFill>
              <a:latin typeface="Verdana" pitchFamily="34" charset="0"/>
            </a:endParaRPr>
          </a:p>
          <a:p>
            <a:pPr algn="just">
              <a:spcBef>
                <a:spcPct val="20000"/>
              </a:spcBef>
            </a:pPr>
            <a:r>
              <a:rPr lang="pt-BR" b="1" dirty="0" smtClean="0">
                <a:solidFill>
                  <a:srgbClr val="FF0000"/>
                </a:solidFill>
                <a:latin typeface="Verdana" pitchFamily="34" charset="0"/>
              </a:rPr>
              <a:t>   Depto</a:t>
            </a:r>
            <a:r>
              <a:rPr lang="pt-BR" b="1" dirty="0" smtClean="0">
                <a:solidFill>
                  <a:srgbClr val="FF0000"/>
                </a:solidFill>
                <a:latin typeface="Verdana" pitchFamily="34" charset="0"/>
              </a:rPr>
              <a:t>. Solos e </a:t>
            </a:r>
            <a:r>
              <a:rPr lang="pt-BR" b="1" dirty="0" smtClean="0">
                <a:solidFill>
                  <a:srgbClr val="FF0000"/>
                </a:solidFill>
                <a:latin typeface="Verdana" pitchFamily="34" charset="0"/>
              </a:rPr>
              <a:t>Adubos </a:t>
            </a:r>
            <a:r>
              <a:rPr lang="pt-BR" b="1" dirty="0" smtClean="0">
                <a:solidFill>
                  <a:srgbClr val="FF0000"/>
                </a:solidFill>
                <a:latin typeface="Verdana" pitchFamily="34" charset="0"/>
              </a:rPr>
              <a:t>                           Depto </a:t>
            </a:r>
            <a:r>
              <a:rPr lang="pt-BR" b="1" dirty="0" smtClean="0">
                <a:solidFill>
                  <a:srgbClr val="FF0000"/>
                </a:solidFill>
                <a:latin typeface="Verdana" pitchFamily="34" charset="0"/>
              </a:rPr>
              <a:t>de Produção Vegetal </a:t>
            </a:r>
            <a:endParaRPr lang="pt-BR" b="1" dirty="0">
              <a:solidFill>
                <a:srgbClr val="FF0000"/>
              </a:solidFill>
              <a:latin typeface="Verdana" pitchFamily="34" charset="0"/>
            </a:endParaRPr>
          </a:p>
          <a:p>
            <a:pPr algn="just">
              <a:spcBef>
                <a:spcPct val="20000"/>
              </a:spcBef>
            </a:pPr>
            <a:r>
              <a:rPr lang="pt-BR" b="1" dirty="0" smtClean="0">
                <a:solidFill>
                  <a:srgbClr val="FF0000"/>
                </a:solidFill>
                <a:latin typeface="Verdana" pitchFamily="34" charset="0"/>
              </a:rPr>
              <a:t>   </a:t>
            </a:r>
            <a:r>
              <a:rPr lang="pt-BR" b="1" dirty="0" smtClean="0">
                <a:solidFill>
                  <a:srgbClr val="FF0000"/>
                </a:solidFill>
                <a:latin typeface="Verdana" pitchFamily="34" charset="0"/>
              </a:rPr>
              <a:t>rmprado@fcav.unesp.br                                     rutra@fcav.unesp.br</a:t>
            </a:r>
            <a:endParaRPr lang="pt-BR" b="1" dirty="0">
              <a:solidFill>
                <a:srgbClr val="FF0000"/>
              </a:solidFill>
              <a:latin typeface="Verdana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6216" y="1109641"/>
            <a:ext cx="2447925" cy="949325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285728"/>
            <a:ext cx="1223962" cy="955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3352800" y="260350"/>
            <a:ext cx="34512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200" b="1">
                <a:latin typeface="Arial" charset="0"/>
              </a:rPr>
              <a:t>Planejamento</a:t>
            </a: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3857620" y="4357694"/>
            <a:ext cx="442915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buClr>
                <a:srgbClr val="FF0000"/>
              </a:buClr>
            </a:pPr>
            <a:r>
              <a:rPr lang="pt-BR" sz="1000" b="1" dirty="0" smtClean="0">
                <a:latin typeface="Arial" charset="0"/>
                <a:cs typeface="Times New Roman" pitchFamily="18" charset="0"/>
              </a:rPr>
              <a:t>Diagnose foliar</a:t>
            </a:r>
            <a:endParaRPr lang="en-US" sz="1000" b="1" dirty="0">
              <a:latin typeface="Arial" charset="0"/>
            </a:endParaRPr>
          </a:p>
        </p:txBody>
      </p:sp>
      <p:pic>
        <p:nvPicPr>
          <p:cNvPr id="11273" name="Picture 9" descr="exam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628775"/>
            <a:ext cx="3025775" cy="325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to="3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B0F0"/>
              </a:buClr>
            </a:pP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786182" y="1142984"/>
            <a:ext cx="50006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pt-BR" sz="3000" b="1" dirty="0" smtClean="0">
                <a:solidFill>
                  <a:schemeClr val="bg1"/>
                </a:solidFill>
              </a:rPr>
              <a:t>Sintonia fina da adubação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71472" y="2571744"/>
            <a:ext cx="30003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B0F0"/>
              </a:buClr>
            </a:pPr>
            <a:r>
              <a:rPr lang="pt-BR" sz="3000" b="1" dirty="0" smtClean="0">
                <a:solidFill>
                  <a:srgbClr val="66FF33"/>
                </a:solidFill>
              </a:rPr>
              <a:t>Diagnose foliar </a:t>
            </a:r>
            <a:r>
              <a:rPr lang="pt-BR" sz="2400" b="1" dirty="0" smtClean="0">
                <a:solidFill>
                  <a:srgbClr val="FFFF00"/>
                </a:solidFill>
              </a:rPr>
              <a:t>como um método para avaliação do estado nutricional do cultivo em andamento;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143504" y="2500306"/>
            <a:ext cx="30718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F0"/>
              </a:buClr>
            </a:pPr>
            <a:r>
              <a:rPr lang="pt-BR" sz="2800" b="1" dirty="0" smtClean="0">
                <a:solidFill>
                  <a:srgbClr val="FFFF00"/>
                </a:solidFill>
              </a:rPr>
              <a:t>balizamento e aperfeiçoamento de adubações dos próximos cultivos.</a:t>
            </a:r>
          </a:p>
        </p:txBody>
      </p:sp>
      <p:cxnSp>
        <p:nvCxnSpPr>
          <p:cNvPr id="13" name="Conector em curva 12"/>
          <p:cNvCxnSpPr/>
          <p:nvPr/>
        </p:nvCxnSpPr>
        <p:spPr>
          <a:xfrm flipV="1">
            <a:off x="2500298" y="2786058"/>
            <a:ext cx="2643206" cy="2000264"/>
          </a:xfrm>
          <a:prstGeom prst="curvedConnector3">
            <a:avLst>
              <a:gd name="adj1" fmla="val 59025"/>
            </a:avLst>
          </a:prstGeom>
          <a:ln w="508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0" y="2565400"/>
            <a:ext cx="9144000" cy="1131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ct val="15000"/>
              </a:spcBef>
              <a:buFont typeface="Wingdings" pitchFamily="2" charset="2"/>
              <a:buChar char="Ø"/>
            </a:pPr>
            <a:r>
              <a:rPr lang="pt-BR" b="1" dirty="0">
                <a:latin typeface="Verdana" pitchFamily="34" charset="0"/>
              </a:rPr>
              <a:t> </a:t>
            </a:r>
            <a:r>
              <a:rPr lang="pt-BR" b="1" dirty="0" err="1">
                <a:latin typeface="Verdana" pitchFamily="34" charset="0"/>
              </a:rPr>
              <a:t>Trani</a:t>
            </a:r>
            <a:r>
              <a:rPr lang="pt-BR" b="1" dirty="0">
                <a:latin typeface="Verdana" pitchFamily="34" charset="0"/>
              </a:rPr>
              <a:t> e </a:t>
            </a:r>
            <a:r>
              <a:rPr lang="pt-BR" b="1" dirty="0" err="1">
                <a:latin typeface="Verdana" pitchFamily="34" charset="0"/>
              </a:rPr>
              <a:t>Raij</a:t>
            </a:r>
            <a:r>
              <a:rPr lang="pt-BR" b="1" dirty="0">
                <a:latin typeface="Verdana" pitchFamily="34" charset="0"/>
              </a:rPr>
              <a:t> (1997): folha </a:t>
            </a:r>
            <a:r>
              <a:rPr lang="pt-BR" b="1" dirty="0" smtClean="0">
                <a:latin typeface="Verdana" pitchFamily="34" charset="0"/>
              </a:rPr>
              <a:t>recém-desenvolvida </a:t>
            </a:r>
            <a:endParaRPr lang="pt-BR" b="1" dirty="0">
              <a:latin typeface="Verdana" pitchFamily="34" charset="0"/>
            </a:endParaRPr>
          </a:p>
          <a:p>
            <a:pPr>
              <a:lnSpc>
                <a:spcPct val="115000"/>
              </a:lnSpc>
              <a:spcBef>
                <a:spcPct val="15000"/>
              </a:spcBef>
              <a:buFont typeface="Wingdings" pitchFamily="2" charset="2"/>
              <a:buNone/>
            </a:pPr>
            <a:r>
              <a:rPr lang="pt-BR" b="1" dirty="0">
                <a:latin typeface="Verdana" pitchFamily="34" charset="0"/>
              </a:rPr>
              <a:t>                                     na formação da </a:t>
            </a:r>
            <a:r>
              <a:rPr lang="pt-BR" b="1" dirty="0" smtClean="0">
                <a:latin typeface="Verdana" pitchFamily="34" charset="0"/>
              </a:rPr>
              <a:t>cabeça  (C. Flor e Brócolos)</a:t>
            </a:r>
            <a:endParaRPr lang="pt-BR" b="1" dirty="0">
              <a:latin typeface="Verdana" pitchFamily="34" charset="0"/>
            </a:endParaRPr>
          </a:p>
          <a:p>
            <a:pPr>
              <a:lnSpc>
                <a:spcPct val="115000"/>
              </a:lnSpc>
              <a:spcBef>
                <a:spcPct val="15000"/>
              </a:spcBef>
            </a:pPr>
            <a:r>
              <a:rPr lang="pt-BR" b="1" dirty="0">
                <a:latin typeface="Verdana" pitchFamily="34" charset="0"/>
              </a:rPr>
              <a:t>                                     15 plantas.</a:t>
            </a:r>
          </a:p>
        </p:txBody>
      </p:sp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0" y="3929066"/>
            <a:ext cx="9144001" cy="174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ct val="5000"/>
              </a:spcBef>
              <a:buFont typeface="Wingdings" pitchFamily="2" charset="2"/>
              <a:buChar char="Ø"/>
            </a:pPr>
            <a:r>
              <a:rPr lang="pt-BR" b="1" dirty="0">
                <a:latin typeface="Verdana" pitchFamily="34" charset="0"/>
              </a:rPr>
              <a:t> Malavolta </a:t>
            </a:r>
            <a:r>
              <a:rPr lang="pt-BR" b="1" dirty="0" err="1">
                <a:latin typeface="Verdana" pitchFamily="34" charset="0"/>
              </a:rPr>
              <a:t>et</a:t>
            </a:r>
            <a:r>
              <a:rPr lang="pt-BR" b="1" dirty="0">
                <a:latin typeface="Verdana" pitchFamily="34" charset="0"/>
              </a:rPr>
              <a:t> al. (1997): </a:t>
            </a:r>
            <a:r>
              <a:rPr lang="pt-BR" b="1" dirty="0" smtClean="0">
                <a:latin typeface="Verdana" pitchFamily="34" charset="0"/>
              </a:rPr>
              <a:t>nervura </a:t>
            </a:r>
            <a:r>
              <a:rPr lang="pt-BR" b="1" dirty="0">
                <a:latin typeface="Verdana" pitchFamily="34" charset="0"/>
              </a:rPr>
              <a:t>principal da folha </a:t>
            </a:r>
            <a:r>
              <a:rPr lang="pt-BR" b="1" dirty="0" smtClean="0">
                <a:latin typeface="Verdana" pitchFamily="34" charset="0"/>
              </a:rPr>
              <a:t>recém-madura</a:t>
            </a:r>
            <a:endParaRPr lang="pt-BR" b="1" dirty="0">
              <a:latin typeface="Verdana" pitchFamily="34" charset="0"/>
            </a:endParaRPr>
          </a:p>
          <a:p>
            <a:pPr algn="just">
              <a:lnSpc>
                <a:spcPct val="115000"/>
              </a:lnSpc>
              <a:spcBef>
                <a:spcPct val="5000"/>
              </a:spcBef>
              <a:buFont typeface="Wingdings" pitchFamily="2" charset="2"/>
              <a:buNone/>
            </a:pPr>
            <a:r>
              <a:rPr lang="pt-BR" b="1" dirty="0">
                <a:latin typeface="Verdana" pitchFamily="34" charset="0"/>
              </a:rPr>
              <a:t>                                     </a:t>
            </a:r>
            <a:r>
              <a:rPr lang="pt-BR" b="1" dirty="0" smtClean="0">
                <a:latin typeface="Verdana" pitchFamily="34" charset="0"/>
              </a:rPr>
              <a:t>      </a:t>
            </a:r>
            <a:r>
              <a:rPr lang="pt-BR" b="1" dirty="0" err="1" smtClean="0">
                <a:latin typeface="Verdana" pitchFamily="34" charset="0"/>
              </a:rPr>
              <a:t>embotoamento</a:t>
            </a:r>
            <a:r>
              <a:rPr lang="pt-BR" b="1" dirty="0" smtClean="0">
                <a:latin typeface="Verdana" pitchFamily="34" charset="0"/>
              </a:rPr>
              <a:t> </a:t>
            </a:r>
            <a:r>
              <a:rPr lang="pt-BR" b="1" dirty="0">
                <a:latin typeface="Verdana" pitchFamily="34" charset="0"/>
              </a:rPr>
              <a:t>(</a:t>
            </a:r>
            <a:r>
              <a:rPr lang="pt-BR" b="1" dirty="0" err="1" smtClean="0">
                <a:latin typeface="Verdana" pitchFamily="34" charset="0"/>
              </a:rPr>
              <a:t>Couve-flor</a:t>
            </a:r>
            <a:r>
              <a:rPr lang="pt-BR" b="1" dirty="0" smtClean="0">
                <a:latin typeface="Verdana" pitchFamily="34" charset="0"/>
              </a:rPr>
              <a:t>)</a:t>
            </a:r>
          </a:p>
          <a:p>
            <a:pPr algn="just">
              <a:lnSpc>
                <a:spcPct val="115000"/>
              </a:lnSpc>
              <a:spcBef>
                <a:spcPct val="5000"/>
              </a:spcBef>
              <a:buFont typeface="Wingdings" pitchFamily="2" charset="2"/>
              <a:buNone/>
            </a:pPr>
            <a:r>
              <a:rPr lang="pt-BR" b="1" dirty="0" smtClean="0">
                <a:latin typeface="Verdana" pitchFamily="34" charset="0"/>
              </a:rPr>
              <a:t>                                           meio </a:t>
            </a:r>
            <a:r>
              <a:rPr lang="pt-BR" b="1" dirty="0">
                <a:latin typeface="Verdana" pitchFamily="34" charset="0"/>
              </a:rPr>
              <a:t>do ciclo (</a:t>
            </a:r>
            <a:r>
              <a:rPr lang="pt-BR" b="1" dirty="0" smtClean="0">
                <a:latin typeface="Verdana" pitchFamily="34" charset="0"/>
              </a:rPr>
              <a:t>Brócolos)</a:t>
            </a:r>
          </a:p>
          <a:p>
            <a:pPr algn="just">
              <a:lnSpc>
                <a:spcPct val="115000"/>
              </a:lnSpc>
              <a:spcBef>
                <a:spcPct val="5000"/>
              </a:spcBef>
              <a:buFont typeface="Wingdings" pitchFamily="2" charset="2"/>
              <a:buNone/>
            </a:pPr>
            <a:r>
              <a:rPr lang="pt-BR" b="1" dirty="0" smtClean="0">
                <a:latin typeface="Verdana" pitchFamily="34" charset="0"/>
              </a:rPr>
              <a:t>                                           cabeça (Repolho)</a:t>
            </a:r>
            <a:endParaRPr lang="pt-BR" b="1" dirty="0">
              <a:latin typeface="Verdana" pitchFamily="34" charset="0"/>
            </a:endParaRPr>
          </a:p>
          <a:p>
            <a:pPr algn="just">
              <a:lnSpc>
                <a:spcPct val="115000"/>
              </a:lnSpc>
              <a:spcBef>
                <a:spcPct val="5000"/>
              </a:spcBef>
              <a:buFont typeface="Wingdings" pitchFamily="2" charset="2"/>
              <a:buNone/>
            </a:pPr>
            <a:r>
              <a:rPr lang="pt-BR" b="1" dirty="0">
                <a:latin typeface="Verdana" pitchFamily="34" charset="0"/>
              </a:rPr>
              <a:t>                                     </a:t>
            </a:r>
            <a:r>
              <a:rPr lang="pt-BR" b="1" dirty="0" smtClean="0">
                <a:latin typeface="Verdana" pitchFamily="34" charset="0"/>
              </a:rPr>
              <a:t>      40 </a:t>
            </a:r>
            <a:r>
              <a:rPr lang="pt-BR" b="1" dirty="0">
                <a:latin typeface="Verdana" pitchFamily="34" charset="0"/>
              </a:rPr>
              <a:t>folhas 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684213" y="765175"/>
            <a:ext cx="841851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200" b="1">
                <a:latin typeface="Verdana" pitchFamily="34" charset="0"/>
              </a:rPr>
              <a:t> Amostragem para avaliação do estado nutricional</a:t>
            </a:r>
            <a:r>
              <a:rPr lang="pt-BR" sz="2200">
                <a:latin typeface="Verdana" pitchFamily="34" charset="0"/>
              </a:rPr>
              <a:t> </a:t>
            </a:r>
          </a:p>
        </p:txBody>
      </p:sp>
      <p:sp>
        <p:nvSpPr>
          <p:cNvPr id="104454" name="Rectangle 6"/>
          <p:cNvSpPr>
            <a:spLocks noChangeArrowheads="1"/>
          </p:cNvSpPr>
          <p:nvPr/>
        </p:nvSpPr>
        <p:spPr bwMode="auto">
          <a:xfrm>
            <a:off x="0" y="5762625"/>
            <a:ext cx="9144000" cy="1131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ct val="15000"/>
              </a:spcBef>
              <a:buFont typeface="Wingdings" pitchFamily="2" charset="2"/>
              <a:buChar char="Ø"/>
            </a:pPr>
            <a:r>
              <a:rPr lang="pt-BR" b="1" dirty="0">
                <a:latin typeface="Verdana" pitchFamily="34" charset="0"/>
              </a:rPr>
              <a:t> Martinez </a:t>
            </a:r>
            <a:r>
              <a:rPr lang="pt-BR" b="1" dirty="0" err="1">
                <a:latin typeface="Verdana" pitchFamily="34" charset="0"/>
              </a:rPr>
              <a:t>et</a:t>
            </a:r>
            <a:r>
              <a:rPr lang="pt-BR" b="1" dirty="0">
                <a:latin typeface="Verdana" pitchFamily="34" charset="0"/>
              </a:rPr>
              <a:t> al. (1999): folha recém-desenvolvida, </a:t>
            </a:r>
          </a:p>
          <a:p>
            <a:pPr>
              <a:lnSpc>
                <a:spcPct val="115000"/>
              </a:lnSpc>
              <a:spcBef>
                <a:spcPct val="15000"/>
              </a:spcBef>
              <a:buFont typeface="Wingdings" pitchFamily="2" charset="2"/>
              <a:buNone/>
            </a:pPr>
            <a:r>
              <a:rPr lang="pt-BR" b="1" dirty="0">
                <a:latin typeface="Verdana" pitchFamily="34" charset="0"/>
              </a:rPr>
              <a:t>                                     </a:t>
            </a:r>
            <a:r>
              <a:rPr lang="pt-BR" b="1" dirty="0" smtClean="0">
                <a:latin typeface="Verdana" pitchFamily="34" charset="0"/>
              </a:rPr>
              <a:t>     na </a:t>
            </a:r>
            <a:r>
              <a:rPr lang="pt-BR" b="1" dirty="0">
                <a:latin typeface="Verdana" pitchFamily="34" charset="0"/>
              </a:rPr>
              <a:t>formação da cabeça (</a:t>
            </a:r>
            <a:r>
              <a:rPr lang="pt-BR" b="1" dirty="0" smtClean="0">
                <a:latin typeface="Verdana" pitchFamily="34" charset="0"/>
              </a:rPr>
              <a:t>C.-flor e Repolho), </a:t>
            </a:r>
            <a:endParaRPr lang="pt-BR" b="1" dirty="0">
              <a:latin typeface="Verdana" pitchFamily="34" charset="0"/>
            </a:endParaRPr>
          </a:p>
          <a:p>
            <a:pPr>
              <a:lnSpc>
                <a:spcPct val="115000"/>
              </a:lnSpc>
              <a:spcBef>
                <a:spcPct val="15000"/>
              </a:spcBef>
            </a:pPr>
            <a:r>
              <a:rPr lang="pt-BR" b="1" dirty="0">
                <a:latin typeface="Verdana" pitchFamily="34" charset="0"/>
              </a:rPr>
              <a:t>                                     </a:t>
            </a:r>
            <a:r>
              <a:rPr lang="pt-BR" b="1" dirty="0" smtClean="0">
                <a:latin typeface="Verdana" pitchFamily="34" charset="0"/>
              </a:rPr>
              <a:t>     40 </a:t>
            </a:r>
            <a:r>
              <a:rPr lang="pt-BR" b="1" dirty="0">
                <a:latin typeface="Verdana" pitchFamily="34" charset="0"/>
              </a:rPr>
              <a:t>plantas.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96296E-6 L -0.00295 0.2541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53131E-6 L 0.00417 -0.1994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" grpId="0"/>
      <p:bldP spid="104450" grpId="1"/>
      <p:bldP spid="104451" grpId="0"/>
      <p:bldP spid="1044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4302125"/>
            <a:ext cx="8879957" cy="1131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ct val="15000"/>
              </a:spcBef>
              <a:buFont typeface="Wingdings" pitchFamily="2" charset="2"/>
              <a:buChar char="Ø"/>
            </a:pPr>
            <a:r>
              <a:rPr lang="pt-BR" b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pt-BR" b="1" dirty="0" err="1">
                <a:solidFill>
                  <a:srgbClr val="FF0000"/>
                </a:solidFill>
                <a:latin typeface="Verdana" pitchFamily="34" charset="0"/>
              </a:rPr>
              <a:t>Trani</a:t>
            </a:r>
            <a:r>
              <a:rPr lang="pt-BR" b="1" dirty="0">
                <a:solidFill>
                  <a:srgbClr val="FF0000"/>
                </a:solidFill>
                <a:latin typeface="Verdana" pitchFamily="34" charset="0"/>
              </a:rPr>
              <a:t> e </a:t>
            </a:r>
            <a:r>
              <a:rPr lang="pt-BR" b="1" dirty="0" err="1">
                <a:solidFill>
                  <a:srgbClr val="FF0000"/>
                </a:solidFill>
                <a:latin typeface="Verdana" pitchFamily="34" charset="0"/>
              </a:rPr>
              <a:t>Raij</a:t>
            </a:r>
            <a:r>
              <a:rPr lang="pt-BR" b="1" dirty="0">
                <a:solidFill>
                  <a:srgbClr val="FF0000"/>
                </a:solidFill>
                <a:latin typeface="Verdana" pitchFamily="34" charset="0"/>
              </a:rPr>
              <a:t> (1997): folha </a:t>
            </a:r>
            <a:r>
              <a:rPr lang="pt-BR" b="1" dirty="0" smtClean="0">
                <a:solidFill>
                  <a:srgbClr val="FF0000"/>
                </a:solidFill>
                <a:latin typeface="Verdana" pitchFamily="34" charset="0"/>
              </a:rPr>
              <a:t>recém-desenvolvida</a:t>
            </a:r>
            <a:endParaRPr lang="pt-BR" b="1" dirty="0">
              <a:solidFill>
                <a:srgbClr val="FF0000"/>
              </a:solidFill>
              <a:latin typeface="Verdana" pitchFamily="34" charset="0"/>
            </a:endParaRPr>
          </a:p>
          <a:p>
            <a:pPr>
              <a:lnSpc>
                <a:spcPct val="115000"/>
              </a:lnSpc>
              <a:spcBef>
                <a:spcPct val="15000"/>
              </a:spcBef>
              <a:buFont typeface="Wingdings" pitchFamily="2" charset="2"/>
              <a:buNone/>
            </a:pPr>
            <a:r>
              <a:rPr lang="pt-BR" b="1" dirty="0">
                <a:solidFill>
                  <a:srgbClr val="FF0000"/>
                </a:solidFill>
                <a:latin typeface="Verdana" pitchFamily="34" charset="0"/>
              </a:rPr>
              <a:t>                                     na formação da cabeça (C-flor e </a:t>
            </a:r>
            <a:r>
              <a:rPr lang="pt-BR" b="1" dirty="0" smtClean="0">
                <a:solidFill>
                  <a:srgbClr val="FF0000"/>
                </a:solidFill>
                <a:latin typeface="Verdana" pitchFamily="34" charset="0"/>
              </a:rPr>
              <a:t>Brócolos)</a:t>
            </a:r>
            <a:endParaRPr lang="pt-BR" b="1" dirty="0">
              <a:solidFill>
                <a:srgbClr val="FF0000"/>
              </a:solidFill>
              <a:latin typeface="Verdana" pitchFamily="34" charset="0"/>
            </a:endParaRPr>
          </a:p>
          <a:p>
            <a:pPr>
              <a:lnSpc>
                <a:spcPct val="115000"/>
              </a:lnSpc>
              <a:spcBef>
                <a:spcPct val="15000"/>
              </a:spcBef>
            </a:pPr>
            <a:r>
              <a:rPr lang="pt-BR" b="1" dirty="0">
                <a:solidFill>
                  <a:srgbClr val="FF0000"/>
                </a:solidFill>
                <a:latin typeface="Verdana" pitchFamily="34" charset="0"/>
              </a:rPr>
              <a:t>                                     15 </a:t>
            </a:r>
            <a:r>
              <a:rPr lang="pt-BR" b="1" dirty="0" smtClean="0">
                <a:solidFill>
                  <a:srgbClr val="FF0000"/>
                </a:solidFill>
                <a:latin typeface="Verdana" pitchFamily="34" charset="0"/>
              </a:rPr>
              <a:t>plantas </a:t>
            </a:r>
            <a:endParaRPr lang="pt-BR" b="1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2545780"/>
            <a:ext cx="9215470" cy="174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ct val="5000"/>
              </a:spcBef>
              <a:buFont typeface="Wingdings" pitchFamily="2" charset="2"/>
              <a:buChar char="Ø"/>
            </a:pPr>
            <a:r>
              <a:rPr lang="pt-BR" b="1" dirty="0">
                <a:latin typeface="Verdana" pitchFamily="34" charset="0"/>
              </a:rPr>
              <a:t> Malavolta </a:t>
            </a:r>
            <a:r>
              <a:rPr lang="pt-BR" b="1" dirty="0" err="1">
                <a:latin typeface="Verdana" pitchFamily="34" charset="0"/>
              </a:rPr>
              <a:t>et</a:t>
            </a:r>
            <a:r>
              <a:rPr lang="pt-BR" b="1" dirty="0">
                <a:latin typeface="Verdana" pitchFamily="34" charset="0"/>
              </a:rPr>
              <a:t> al. (1997): </a:t>
            </a:r>
            <a:r>
              <a:rPr lang="pt-BR" b="1" dirty="0" smtClean="0">
                <a:latin typeface="Verdana" pitchFamily="34" charset="0"/>
              </a:rPr>
              <a:t>nervura </a:t>
            </a:r>
            <a:r>
              <a:rPr lang="pt-BR" b="1" dirty="0">
                <a:latin typeface="Verdana" pitchFamily="34" charset="0"/>
              </a:rPr>
              <a:t>principal da folha </a:t>
            </a:r>
            <a:r>
              <a:rPr lang="pt-BR" b="1" dirty="0" smtClean="0">
                <a:latin typeface="Verdana" pitchFamily="34" charset="0"/>
              </a:rPr>
              <a:t>recém-madura</a:t>
            </a:r>
            <a:endParaRPr lang="pt-BR" b="1" dirty="0">
              <a:latin typeface="Verdana" pitchFamily="34" charset="0"/>
            </a:endParaRPr>
          </a:p>
          <a:p>
            <a:pPr algn="just">
              <a:lnSpc>
                <a:spcPct val="115000"/>
              </a:lnSpc>
              <a:spcBef>
                <a:spcPct val="5000"/>
              </a:spcBef>
              <a:buFont typeface="Wingdings" pitchFamily="2" charset="2"/>
              <a:buNone/>
            </a:pPr>
            <a:r>
              <a:rPr lang="pt-BR" b="1" dirty="0">
                <a:latin typeface="Verdana" pitchFamily="34" charset="0"/>
              </a:rPr>
              <a:t>                                     </a:t>
            </a:r>
            <a:r>
              <a:rPr lang="pt-BR" b="1" dirty="0" smtClean="0">
                <a:latin typeface="Verdana" pitchFamily="34" charset="0"/>
              </a:rPr>
              <a:t>      </a:t>
            </a:r>
            <a:r>
              <a:rPr lang="pt-BR" b="1" dirty="0" err="1" smtClean="0">
                <a:latin typeface="Verdana" pitchFamily="34" charset="0"/>
              </a:rPr>
              <a:t>embotoamento</a:t>
            </a:r>
            <a:r>
              <a:rPr lang="pt-BR" b="1" dirty="0" smtClean="0">
                <a:latin typeface="Verdana" pitchFamily="34" charset="0"/>
              </a:rPr>
              <a:t> </a:t>
            </a:r>
            <a:r>
              <a:rPr lang="pt-BR" b="1" dirty="0">
                <a:latin typeface="Verdana" pitchFamily="34" charset="0"/>
              </a:rPr>
              <a:t>(</a:t>
            </a:r>
            <a:r>
              <a:rPr lang="pt-BR" b="1" dirty="0" err="1" smtClean="0">
                <a:latin typeface="Verdana" pitchFamily="34" charset="0"/>
              </a:rPr>
              <a:t>Couve-flor</a:t>
            </a:r>
            <a:r>
              <a:rPr lang="pt-BR" b="1" dirty="0" smtClean="0">
                <a:latin typeface="Verdana" pitchFamily="34" charset="0"/>
              </a:rPr>
              <a:t>)</a:t>
            </a:r>
          </a:p>
          <a:p>
            <a:pPr algn="just">
              <a:lnSpc>
                <a:spcPct val="115000"/>
              </a:lnSpc>
              <a:spcBef>
                <a:spcPct val="5000"/>
              </a:spcBef>
              <a:buFont typeface="Wingdings" pitchFamily="2" charset="2"/>
              <a:buNone/>
            </a:pPr>
            <a:r>
              <a:rPr lang="pt-BR" b="1" dirty="0" smtClean="0">
                <a:latin typeface="Verdana" pitchFamily="34" charset="0"/>
              </a:rPr>
              <a:t>                                           meio </a:t>
            </a:r>
            <a:r>
              <a:rPr lang="pt-BR" b="1" dirty="0">
                <a:latin typeface="Verdana" pitchFamily="34" charset="0"/>
              </a:rPr>
              <a:t>do ciclo (</a:t>
            </a:r>
            <a:r>
              <a:rPr lang="pt-BR" b="1" dirty="0" smtClean="0">
                <a:latin typeface="Verdana" pitchFamily="34" charset="0"/>
              </a:rPr>
              <a:t>Brócolos)</a:t>
            </a:r>
            <a:endParaRPr lang="pt-BR" b="1" dirty="0">
              <a:latin typeface="Verdana" pitchFamily="34" charset="0"/>
            </a:endParaRPr>
          </a:p>
          <a:p>
            <a:pPr algn="just">
              <a:lnSpc>
                <a:spcPct val="115000"/>
              </a:lnSpc>
              <a:spcBef>
                <a:spcPct val="5000"/>
              </a:spcBef>
              <a:buFont typeface="Wingdings" pitchFamily="2" charset="2"/>
              <a:buNone/>
            </a:pPr>
            <a:r>
              <a:rPr lang="pt-BR" b="1" dirty="0">
                <a:latin typeface="Verdana" pitchFamily="34" charset="0"/>
              </a:rPr>
              <a:t>                                     </a:t>
            </a:r>
            <a:r>
              <a:rPr lang="pt-BR" b="1" dirty="0" smtClean="0">
                <a:latin typeface="Verdana" pitchFamily="34" charset="0"/>
              </a:rPr>
              <a:t>      cabeça (Repolho)</a:t>
            </a:r>
          </a:p>
          <a:p>
            <a:pPr algn="just">
              <a:lnSpc>
                <a:spcPct val="115000"/>
              </a:lnSpc>
              <a:spcBef>
                <a:spcPct val="5000"/>
              </a:spcBef>
              <a:buFont typeface="Wingdings" pitchFamily="2" charset="2"/>
              <a:buNone/>
            </a:pPr>
            <a:r>
              <a:rPr lang="pt-BR" b="1" dirty="0" smtClean="0">
                <a:latin typeface="Verdana" pitchFamily="34" charset="0"/>
              </a:rPr>
              <a:t>                                           40 folhas</a:t>
            </a:r>
            <a:endParaRPr lang="pt-BR" b="1" dirty="0">
              <a:latin typeface="Verdana" pitchFamily="34" charset="0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684213" y="765175"/>
            <a:ext cx="841851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200" b="1" dirty="0">
                <a:latin typeface="Verdana" pitchFamily="34" charset="0"/>
              </a:rPr>
              <a:t> Amostragem para avaliação do estado nutricional</a:t>
            </a:r>
            <a:r>
              <a:rPr lang="pt-BR" sz="2200" dirty="0">
                <a:latin typeface="Verdana" pitchFamily="34" charset="0"/>
              </a:rPr>
              <a:t> </a:t>
            </a:r>
          </a:p>
        </p:txBody>
      </p:sp>
      <p:sp>
        <p:nvSpPr>
          <p:cNvPr id="38917" name="Rectangle 6"/>
          <p:cNvSpPr>
            <a:spLocks noChangeArrowheads="1"/>
          </p:cNvSpPr>
          <p:nvPr/>
        </p:nvSpPr>
        <p:spPr bwMode="auto">
          <a:xfrm>
            <a:off x="0" y="5762625"/>
            <a:ext cx="9144000" cy="1131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ct val="15000"/>
              </a:spcBef>
              <a:buFont typeface="Wingdings" pitchFamily="2" charset="2"/>
              <a:buChar char="Ø"/>
            </a:pPr>
            <a:r>
              <a:rPr lang="pt-BR" b="1" dirty="0">
                <a:solidFill>
                  <a:srgbClr val="FF0000"/>
                </a:solidFill>
                <a:latin typeface="Verdana" pitchFamily="34" charset="0"/>
              </a:rPr>
              <a:t> Martinez </a:t>
            </a:r>
            <a:r>
              <a:rPr lang="pt-BR" b="1" dirty="0" err="1">
                <a:solidFill>
                  <a:srgbClr val="FF0000"/>
                </a:solidFill>
                <a:latin typeface="Verdana" pitchFamily="34" charset="0"/>
              </a:rPr>
              <a:t>et</a:t>
            </a:r>
            <a:r>
              <a:rPr lang="pt-BR" b="1" dirty="0">
                <a:solidFill>
                  <a:srgbClr val="FF0000"/>
                </a:solidFill>
                <a:latin typeface="Verdana" pitchFamily="34" charset="0"/>
              </a:rPr>
              <a:t> al. (1999): folha </a:t>
            </a:r>
            <a:r>
              <a:rPr lang="pt-BR" b="1" dirty="0" smtClean="0">
                <a:solidFill>
                  <a:srgbClr val="FF0000"/>
                </a:solidFill>
                <a:latin typeface="Verdana" pitchFamily="34" charset="0"/>
              </a:rPr>
              <a:t>recém-desenvolvida</a:t>
            </a:r>
            <a:endParaRPr lang="pt-BR" b="1" dirty="0">
              <a:solidFill>
                <a:srgbClr val="FF0000"/>
              </a:solidFill>
              <a:latin typeface="Verdana" pitchFamily="34" charset="0"/>
            </a:endParaRPr>
          </a:p>
          <a:p>
            <a:pPr>
              <a:lnSpc>
                <a:spcPct val="115000"/>
              </a:lnSpc>
              <a:spcBef>
                <a:spcPct val="15000"/>
              </a:spcBef>
              <a:buFont typeface="Wingdings" pitchFamily="2" charset="2"/>
              <a:buNone/>
            </a:pPr>
            <a:r>
              <a:rPr lang="pt-BR" b="1" dirty="0">
                <a:solidFill>
                  <a:srgbClr val="FF0000"/>
                </a:solidFill>
                <a:latin typeface="Verdana" pitchFamily="34" charset="0"/>
              </a:rPr>
              <a:t>                                     </a:t>
            </a:r>
            <a:r>
              <a:rPr lang="pt-BR" b="1" dirty="0" smtClean="0">
                <a:solidFill>
                  <a:srgbClr val="FF0000"/>
                </a:solidFill>
                <a:latin typeface="Verdana" pitchFamily="34" charset="0"/>
              </a:rPr>
              <a:t>     na </a:t>
            </a:r>
            <a:r>
              <a:rPr lang="pt-BR" b="1" dirty="0">
                <a:solidFill>
                  <a:srgbClr val="FF0000"/>
                </a:solidFill>
                <a:latin typeface="Verdana" pitchFamily="34" charset="0"/>
              </a:rPr>
              <a:t>formação da cabeça (</a:t>
            </a:r>
            <a:r>
              <a:rPr lang="pt-BR" b="1" dirty="0" smtClean="0">
                <a:solidFill>
                  <a:srgbClr val="FF0000"/>
                </a:solidFill>
                <a:latin typeface="Verdana" pitchFamily="34" charset="0"/>
              </a:rPr>
              <a:t>C.-flor e Repolho) </a:t>
            </a:r>
            <a:endParaRPr lang="pt-BR" b="1" dirty="0">
              <a:solidFill>
                <a:srgbClr val="FF0000"/>
              </a:solidFill>
              <a:latin typeface="Verdana" pitchFamily="34" charset="0"/>
            </a:endParaRPr>
          </a:p>
          <a:p>
            <a:pPr>
              <a:lnSpc>
                <a:spcPct val="115000"/>
              </a:lnSpc>
              <a:spcBef>
                <a:spcPct val="15000"/>
              </a:spcBef>
            </a:pPr>
            <a:r>
              <a:rPr lang="pt-BR" b="1" dirty="0">
                <a:solidFill>
                  <a:srgbClr val="FF0000"/>
                </a:solidFill>
                <a:latin typeface="Verdana" pitchFamily="34" charset="0"/>
              </a:rPr>
              <a:t>                                     </a:t>
            </a:r>
            <a:r>
              <a:rPr lang="pt-BR" b="1" dirty="0" smtClean="0">
                <a:solidFill>
                  <a:srgbClr val="FF0000"/>
                </a:solidFill>
                <a:latin typeface="Verdana" pitchFamily="34" charset="0"/>
              </a:rPr>
              <a:t>     40 plantas</a:t>
            </a:r>
            <a:endParaRPr lang="pt-BR" b="1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61799" name="Rectangle 7"/>
          <p:cNvSpPr>
            <a:spLocks noChangeArrowheads="1"/>
          </p:cNvSpPr>
          <p:nvPr/>
        </p:nvSpPr>
        <p:spPr bwMode="auto">
          <a:xfrm>
            <a:off x="3138450" y="5072074"/>
            <a:ext cx="1500198" cy="373051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61800" name="Rectangle 8"/>
          <p:cNvSpPr>
            <a:spLocks noChangeArrowheads="1"/>
          </p:cNvSpPr>
          <p:nvPr/>
        </p:nvSpPr>
        <p:spPr bwMode="auto">
          <a:xfrm>
            <a:off x="3530565" y="6429396"/>
            <a:ext cx="1500198" cy="41431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61802" name="Rectangle 10"/>
          <p:cNvSpPr>
            <a:spLocks noChangeArrowheads="1"/>
          </p:cNvSpPr>
          <p:nvPr/>
        </p:nvSpPr>
        <p:spPr bwMode="auto">
          <a:xfrm>
            <a:off x="3530565" y="5715016"/>
            <a:ext cx="3500462" cy="450834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61803" name="Rectangle 11"/>
          <p:cNvSpPr>
            <a:spLocks noChangeArrowheads="1"/>
          </p:cNvSpPr>
          <p:nvPr/>
        </p:nvSpPr>
        <p:spPr bwMode="auto">
          <a:xfrm>
            <a:off x="3143240" y="4286256"/>
            <a:ext cx="3429024" cy="44677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61804" name="Rectangle 12"/>
          <p:cNvSpPr>
            <a:spLocks noChangeArrowheads="1"/>
          </p:cNvSpPr>
          <p:nvPr/>
        </p:nvSpPr>
        <p:spPr bwMode="auto">
          <a:xfrm>
            <a:off x="3714744" y="2428868"/>
            <a:ext cx="5429256" cy="400586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9" grpId="0" animBg="1"/>
      <p:bldP spid="161799" grpId="1" animBg="1"/>
      <p:bldP spid="161800" grpId="0" animBg="1"/>
      <p:bldP spid="161800" grpId="1" animBg="1"/>
      <p:bldP spid="161802" grpId="0" animBg="1"/>
      <p:bldP spid="161803" grpId="0" animBg="1"/>
      <p:bldP spid="16180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ChangeArrowheads="1"/>
          </p:cNvSpPr>
          <p:nvPr/>
        </p:nvSpPr>
        <p:spPr bwMode="auto">
          <a:xfrm>
            <a:off x="611188" y="404813"/>
            <a:ext cx="4011612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200" b="1">
                <a:latin typeface="Verdana" pitchFamily="34" charset="0"/>
              </a:rPr>
              <a:t> Exigência nutricional</a:t>
            </a:r>
            <a:r>
              <a:rPr lang="pt-BR" sz="2200">
                <a:latin typeface="Verdana" pitchFamily="34" charset="0"/>
              </a:rPr>
              <a:t>  </a:t>
            </a:r>
          </a:p>
        </p:txBody>
      </p:sp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250825" y="3835400"/>
            <a:ext cx="2305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/>
              <a:t>Fonte: Prof. Arthur- Unesp</a:t>
            </a:r>
          </a:p>
          <a:p>
            <a:r>
              <a:rPr lang="pt-BR" sz="1200" b="1"/>
              <a:t> (dados não publicados)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4925" y="692150"/>
            <a:ext cx="5122863" cy="3252788"/>
            <a:chOff x="249" y="1434"/>
            <a:chExt cx="3227" cy="2049"/>
          </a:xfrm>
        </p:grpSpPr>
        <p:graphicFrame>
          <p:nvGraphicFramePr>
            <p:cNvPr id="9219" name="Object 8"/>
            <p:cNvGraphicFramePr>
              <a:graphicFrameLocks noChangeAspect="1"/>
            </p:cNvGraphicFramePr>
            <p:nvPr/>
          </p:nvGraphicFramePr>
          <p:xfrm>
            <a:off x="249" y="1434"/>
            <a:ext cx="3227" cy="2049"/>
          </p:xfrm>
          <a:graphic>
            <a:graphicData uri="http://schemas.openxmlformats.org/presentationml/2006/ole">
              <p:oleObj spid="_x0000_s82947" name="Gráfico" r:id="rId3" imgW="3619500" imgH="2219325" progId="Excel.Sheet.8">
                <p:embed/>
              </p:oleObj>
            </a:graphicData>
          </a:graphic>
        </p:graphicFrame>
        <p:sp>
          <p:nvSpPr>
            <p:cNvPr id="9236" name="Line 9"/>
            <p:cNvSpPr>
              <a:spLocks noChangeShapeType="1"/>
            </p:cNvSpPr>
            <p:nvPr/>
          </p:nvSpPr>
          <p:spPr bwMode="auto">
            <a:xfrm flipV="1">
              <a:off x="2336" y="2840"/>
              <a:ext cx="226" cy="1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2360613" y="1196975"/>
            <a:ext cx="1871662" cy="1800225"/>
          </a:xfrm>
          <a:prstGeom prst="rect">
            <a:avLst/>
          </a:prstGeom>
          <a:solidFill>
            <a:srgbClr val="33CC33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24" name="Rectangle 21"/>
          <p:cNvSpPr>
            <a:spLocks noChangeArrowheads="1"/>
          </p:cNvSpPr>
          <p:nvPr/>
        </p:nvSpPr>
        <p:spPr bwMode="auto">
          <a:xfrm>
            <a:off x="0" y="6583363"/>
            <a:ext cx="2952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b="1" dirty="0"/>
              <a:t>Fonte: </a:t>
            </a:r>
            <a:r>
              <a:rPr lang="pt-BR" sz="1200" b="1" dirty="0" err="1"/>
              <a:t>Takeishi</a:t>
            </a:r>
            <a:r>
              <a:rPr lang="pt-BR" sz="1200" b="1" dirty="0"/>
              <a:t> </a:t>
            </a:r>
            <a:r>
              <a:rPr lang="pt-BR" sz="1200" b="1" dirty="0" err="1" smtClean="0"/>
              <a:t>et</a:t>
            </a:r>
            <a:r>
              <a:rPr lang="pt-BR" sz="1200" b="1" dirty="0" smtClean="0"/>
              <a:t> al. </a:t>
            </a:r>
            <a:r>
              <a:rPr lang="pt-BR" sz="1200" b="1" dirty="0"/>
              <a:t>(2009)</a:t>
            </a:r>
          </a:p>
        </p:txBody>
      </p:sp>
      <p:sp>
        <p:nvSpPr>
          <p:cNvPr id="9225" name="Text Box 22"/>
          <p:cNvSpPr txBox="1">
            <a:spLocks noChangeArrowheads="1"/>
          </p:cNvSpPr>
          <p:nvPr/>
        </p:nvSpPr>
        <p:spPr bwMode="auto">
          <a:xfrm>
            <a:off x="2214546" y="765175"/>
            <a:ext cx="2214578" cy="40011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 dirty="0" err="1" smtClean="0">
                <a:solidFill>
                  <a:srgbClr val="FF3300"/>
                </a:solidFill>
              </a:rPr>
              <a:t>Couve-brócolos</a:t>
            </a:r>
            <a:endParaRPr lang="pt-BR" sz="2000" b="1" dirty="0">
              <a:solidFill>
                <a:srgbClr val="FF3300"/>
              </a:solidFill>
            </a:endParaRPr>
          </a:p>
        </p:txBody>
      </p:sp>
      <p:sp>
        <p:nvSpPr>
          <p:cNvPr id="9226" name="Text Box 23"/>
          <p:cNvSpPr txBox="1">
            <a:spLocks noChangeArrowheads="1"/>
          </p:cNvSpPr>
          <p:nvPr/>
        </p:nvSpPr>
        <p:spPr bwMode="auto">
          <a:xfrm>
            <a:off x="6059509" y="3451228"/>
            <a:ext cx="1584325" cy="4064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>
                <a:solidFill>
                  <a:srgbClr val="FF3300"/>
                </a:solidFill>
              </a:rPr>
              <a:t>Couve-flor</a:t>
            </a:r>
          </a:p>
        </p:txBody>
      </p: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2700338" y="3552828"/>
            <a:ext cx="6372225" cy="3455990"/>
            <a:chOff x="1655" y="2160"/>
            <a:chExt cx="4014" cy="2177"/>
          </a:xfrm>
        </p:grpSpPr>
        <p:grpSp>
          <p:nvGrpSpPr>
            <p:cNvPr id="4" name="Group 30"/>
            <p:cNvGrpSpPr>
              <a:grpSpLocks/>
            </p:cNvGrpSpPr>
            <p:nvPr/>
          </p:nvGrpSpPr>
          <p:grpSpPr bwMode="auto">
            <a:xfrm>
              <a:off x="1655" y="2160"/>
              <a:ext cx="3946" cy="2177"/>
              <a:chOff x="1882" y="2160"/>
              <a:chExt cx="3946" cy="2177"/>
            </a:xfrm>
          </p:grpSpPr>
          <p:grpSp>
            <p:nvGrpSpPr>
              <p:cNvPr id="5" name="Group 20"/>
              <p:cNvGrpSpPr>
                <a:grpSpLocks/>
              </p:cNvGrpSpPr>
              <p:nvPr/>
            </p:nvGrpSpPr>
            <p:grpSpPr bwMode="auto">
              <a:xfrm>
                <a:off x="2245" y="2160"/>
                <a:ext cx="3583" cy="2177"/>
                <a:chOff x="385" y="2287"/>
                <a:chExt cx="3175" cy="2050"/>
              </a:xfrm>
            </p:grpSpPr>
            <p:graphicFrame>
              <p:nvGraphicFramePr>
                <p:cNvPr id="9218" name="Object 16"/>
                <p:cNvGraphicFramePr>
                  <a:graphicFrameLocks noChangeAspect="1"/>
                </p:cNvGraphicFramePr>
                <p:nvPr/>
              </p:nvGraphicFramePr>
              <p:xfrm>
                <a:off x="385" y="2287"/>
                <a:ext cx="3175" cy="2050"/>
              </p:xfrm>
              <a:graphic>
                <a:graphicData uri="http://schemas.openxmlformats.org/presentationml/2006/ole">
                  <p:oleObj spid="_x0000_s82946" name="Gráfico" r:id="rId4" imgW="3762375" imgH="2428875" progId="Excel.Sheet.8">
                    <p:embed/>
                  </p:oleObj>
                </a:graphicData>
              </a:graphic>
            </p:graphicFrame>
            <p:sp>
              <p:nvSpPr>
                <p:cNvPr id="9235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2608" y="3567"/>
                  <a:ext cx="181" cy="45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9233" name="Rectangle 25"/>
              <p:cNvSpPr>
                <a:spLocks noChangeArrowheads="1"/>
              </p:cNvSpPr>
              <p:nvPr/>
            </p:nvSpPr>
            <p:spPr bwMode="auto">
              <a:xfrm>
                <a:off x="1882" y="2296"/>
                <a:ext cx="1406" cy="145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pic>
            <p:nvPicPr>
              <p:cNvPr id="9234" name="Picture 2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861" y="2225"/>
                <a:ext cx="518" cy="14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230" name="Text Box 28"/>
            <p:cNvSpPr txBox="1">
              <a:spLocks noChangeArrowheads="1"/>
            </p:cNvSpPr>
            <p:nvPr/>
          </p:nvSpPr>
          <p:spPr bwMode="auto">
            <a:xfrm>
              <a:off x="2971" y="3633"/>
              <a:ext cx="2563" cy="2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600" b="1" dirty="0"/>
                <a:t>15       30         45         60         75         90</a:t>
              </a:r>
            </a:p>
          </p:txBody>
        </p:sp>
        <p:sp>
          <p:nvSpPr>
            <p:cNvPr id="9231" name="Text Box 29"/>
            <p:cNvSpPr txBox="1">
              <a:spLocks noChangeArrowheads="1"/>
            </p:cNvSpPr>
            <p:nvPr/>
          </p:nvSpPr>
          <p:spPr bwMode="auto">
            <a:xfrm>
              <a:off x="2925" y="3838"/>
              <a:ext cx="2744" cy="2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600" b="1"/>
                <a:t>Idade da planta (dias após o transplante)</a:t>
              </a:r>
            </a:p>
          </p:txBody>
        </p:sp>
      </p:grpSp>
      <p:sp>
        <p:nvSpPr>
          <p:cNvPr id="97313" name="Rectangle 33"/>
          <p:cNvSpPr>
            <a:spLocks noChangeArrowheads="1"/>
          </p:cNvSpPr>
          <p:nvPr/>
        </p:nvSpPr>
        <p:spPr bwMode="auto">
          <a:xfrm>
            <a:off x="6011863" y="3933825"/>
            <a:ext cx="1800225" cy="1871663"/>
          </a:xfrm>
          <a:prstGeom prst="rect">
            <a:avLst/>
          </a:prstGeom>
          <a:solidFill>
            <a:srgbClr val="33CC33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4786314" y="1000108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total</a:t>
            </a:r>
            <a:endParaRPr lang="pt-BR" b="1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4786314" y="1714488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9900"/>
                </a:solidFill>
              </a:rPr>
              <a:t>folha</a:t>
            </a:r>
            <a:endParaRPr lang="pt-BR" b="1" dirty="0">
              <a:solidFill>
                <a:srgbClr val="009900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4786314" y="2059536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inflorescência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4786314" y="2559602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0000FF"/>
                </a:solidFill>
              </a:rPr>
              <a:t>caule</a:t>
            </a:r>
            <a:endParaRPr lang="pt-BR" b="1" dirty="0">
              <a:solidFill>
                <a:srgbClr val="0000FF"/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2786050" y="1714488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50</a:t>
            </a:r>
            <a:endParaRPr lang="pt-BR" b="1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3428992" y="1714488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60</a:t>
            </a:r>
            <a:endParaRPr lang="pt-BR" b="1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3929058" y="1694610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53</a:t>
            </a:r>
            <a:endParaRPr lang="pt-BR" b="1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4500562" y="1694610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51</a:t>
            </a:r>
            <a:endParaRPr lang="pt-BR" b="1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8429684" y="4702742"/>
            <a:ext cx="714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24</a:t>
            </a:r>
            <a:endParaRPr lang="pt-BR" b="1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7643834" y="4702742"/>
            <a:ext cx="714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31</a:t>
            </a:r>
            <a:endParaRPr lang="pt-BR" b="1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6858048" y="4693619"/>
            <a:ext cx="714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28</a:t>
            </a:r>
            <a:endParaRPr lang="pt-BR" b="1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6143636" y="4693619"/>
            <a:ext cx="714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46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97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97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3" grpId="0" animBg="1"/>
      <p:bldP spid="97313" grpId="0" animBg="1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785794"/>
            <a:ext cx="22942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2800" b="1" dirty="0" err="1" smtClean="0">
                <a:solidFill>
                  <a:schemeClr val="bg1"/>
                </a:solidFill>
                <a:latin typeface="Verdana" pitchFamily="34" charset="0"/>
              </a:rPr>
              <a:t>Couve-flor</a:t>
            </a:r>
            <a:endParaRPr lang="pt-BR" sz="2800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71472" y="283804"/>
            <a:ext cx="849944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200" b="1" dirty="0">
                <a:solidFill>
                  <a:srgbClr val="99FF99"/>
                </a:solidFill>
                <a:latin typeface="Verdana" pitchFamily="34" charset="0"/>
              </a:rPr>
              <a:t> Amostragem para avaliação do estado </a:t>
            </a:r>
            <a:r>
              <a:rPr lang="pt-BR" sz="2200" b="1" dirty="0" smtClean="0">
                <a:solidFill>
                  <a:srgbClr val="99FF99"/>
                </a:solidFill>
                <a:latin typeface="Verdana" pitchFamily="34" charset="0"/>
              </a:rPr>
              <a:t>nutricional</a:t>
            </a:r>
            <a:r>
              <a:rPr lang="pt-BR" sz="2200" dirty="0" smtClean="0">
                <a:solidFill>
                  <a:srgbClr val="99FF99"/>
                </a:solidFill>
                <a:latin typeface="Verdana" pitchFamily="34" charset="0"/>
              </a:rPr>
              <a:t> </a:t>
            </a:r>
            <a:endParaRPr lang="pt-BR" sz="2200" dirty="0">
              <a:solidFill>
                <a:srgbClr val="99FF99"/>
              </a:solidFill>
              <a:latin typeface="Verdana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 rot="20701209">
            <a:off x="137401" y="1904752"/>
            <a:ext cx="10433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0" b="1" dirty="0" smtClean="0">
                <a:solidFill>
                  <a:srgbClr val="FF0000"/>
                </a:solidFill>
                <a:sym typeface="Wingdings"/>
              </a:rPr>
              <a:t></a:t>
            </a:r>
            <a:endParaRPr lang="pt-BR" sz="9000" b="1" dirty="0">
              <a:solidFill>
                <a:srgbClr val="FF00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 rot="390909">
            <a:off x="350449" y="4488827"/>
            <a:ext cx="10433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0" b="1" dirty="0" smtClean="0">
                <a:solidFill>
                  <a:srgbClr val="FF0000"/>
                </a:solidFill>
                <a:sym typeface="Wingdings"/>
              </a:rPr>
              <a:t></a:t>
            </a:r>
            <a:endParaRPr lang="pt-BR" sz="9000" b="1" dirty="0">
              <a:solidFill>
                <a:srgbClr val="FF000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785794"/>
            <a:ext cx="22942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2800" b="1" dirty="0" err="1" smtClean="0">
                <a:solidFill>
                  <a:schemeClr val="bg1"/>
                </a:solidFill>
                <a:latin typeface="Verdana" pitchFamily="34" charset="0"/>
              </a:rPr>
              <a:t>Couve-flor</a:t>
            </a:r>
            <a:endParaRPr lang="pt-BR" sz="28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 rot="19687836">
            <a:off x="6684780" y="1431673"/>
            <a:ext cx="1785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0" b="1" dirty="0" smtClean="0">
                <a:solidFill>
                  <a:srgbClr val="FF0000"/>
                </a:solidFill>
                <a:sym typeface="Wingdings"/>
              </a:rPr>
              <a:t></a:t>
            </a:r>
            <a:endParaRPr lang="pt-BR" sz="9000" b="1" dirty="0">
              <a:solidFill>
                <a:srgbClr val="FF00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 rot="21159100">
            <a:off x="7270908" y="4751592"/>
            <a:ext cx="1785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0" b="1" dirty="0" smtClean="0">
                <a:solidFill>
                  <a:srgbClr val="FF0000"/>
                </a:solidFill>
                <a:sym typeface="Wingdings"/>
              </a:rPr>
              <a:t></a:t>
            </a:r>
            <a:endParaRPr lang="pt-BR" sz="9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Fotos\Brócolos\Estado nutricional 2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522" cy="6858000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785794"/>
            <a:ext cx="3312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2800" b="1" dirty="0" err="1" smtClean="0">
                <a:solidFill>
                  <a:schemeClr val="bg1"/>
                </a:solidFill>
                <a:latin typeface="Verdana" pitchFamily="34" charset="0"/>
              </a:rPr>
              <a:t>Couve-brócolos</a:t>
            </a:r>
            <a:endParaRPr lang="pt-BR" sz="28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71472" y="283804"/>
            <a:ext cx="849944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200" b="1" dirty="0">
                <a:solidFill>
                  <a:srgbClr val="99FF99"/>
                </a:solidFill>
                <a:latin typeface="Verdana" pitchFamily="34" charset="0"/>
              </a:rPr>
              <a:t> Amostragem para avaliação do estado </a:t>
            </a:r>
            <a:r>
              <a:rPr lang="pt-BR" sz="2200" b="1" dirty="0" smtClean="0">
                <a:solidFill>
                  <a:srgbClr val="99FF99"/>
                </a:solidFill>
                <a:latin typeface="Verdana" pitchFamily="34" charset="0"/>
              </a:rPr>
              <a:t>nutricional</a:t>
            </a:r>
            <a:r>
              <a:rPr lang="pt-BR" sz="2200" dirty="0" smtClean="0">
                <a:solidFill>
                  <a:srgbClr val="99FF99"/>
                </a:solidFill>
                <a:latin typeface="Verdana" pitchFamily="34" charset="0"/>
              </a:rPr>
              <a:t> </a:t>
            </a:r>
            <a:endParaRPr lang="pt-BR" sz="2200" dirty="0">
              <a:solidFill>
                <a:srgbClr val="99FF99"/>
              </a:solidFill>
              <a:latin typeface="Verdana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929058" y="571480"/>
            <a:ext cx="1785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0" b="1" dirty="0" smtClean="0">
                <a:solidFill>
                  <a:srgbClr val="FF0000"/>
                </a:solidFill>
                <a:sym typeface="Wingdings"/>
              </a:rPr>
              <a:t></a:t>
            </a:r>
            <a:endParaRPr lang="pt-BR" sz="9000" b="1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 rot="1000111">
            <a:off x="3603344" y="5797238"/>
            <a:ext cx="1785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0" b="1" dirty="0" smtClean="0">
                <a:solidFill>
                  <a:srgbClr val="FF0000"/>
                </a:solidFill>
                <a:sym typeface="Wingdings"/>
              </a:rPr>
              <a:t></a:t>
            </a:r>
            <a:endParaRPr lang="pt-BR" sz="9000" b="1" dirty="0">
              <a:solidFill>
                <a:srgbClr val="FF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 rot="19687836">
            <a:off x="755425" y="1574548"/>
            <a:ext cx="1785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0" b="1" dirty="0" smtClean="0">
                <a:solidFill>
                  <a:srgbClr val="FF0000"/>
                </a:solidFill>
                <a:sym typeface="Wingdings"/>
              </a:rPr>
              <a:t></a:t>
            </a:r>
            <a:endParaRPr lang="pt-BR" sz="9000" b="1" dirty="0">
              <a:solidFill>
                <a:srgbClr val="FF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 rot="21054192">
            <a:off x="6320627" y="4775337"/>
            <a:ext cx="1785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0" b="1" dirty="0" smtClean="0">
                <a:solidFill>
                  <a:srgbClr val="FF0000"/>
                </a:solidFill>
                <a:sym typeface="Wingdings"/>
              </a:rPr>
              <a:t></a:t>
            </a:r>
            <a:endParaRPr lang="pt-BR" sz="9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Fotos\Repolho\Estado nutricional 2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522" cy="6858000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571472" y="283804"/>
            <a:ext cx="849944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200" b="1" dirty="0">
                <a:solidFill>
                  <a:srgbClr val="99FF99"/>
                </a:solidFill>
                <a:latin typeface="Verdana" pitchFamily="34" charset="0"/>
              </a:rPr>
              <a:t> Amostragem para avaliação do estado </a:t>
            </a:r>
            <a:r>
              <a:rPr lang="pt-BR" sz="2200" b="1" dirty="0" smtClean="0">
                <a:solidFill>
                  <a:srgbClr val="99FF99"/>
                </a:solidFill>
                <a:latin typeface="Verdana" pitchFamily="34" charset="0"/>
              </a:rPr>
              <a:t>nutricional</a:t>
            </a:r>
            <a:r>
              <a:rPr lang="pt-BR" sz="2200" dirty="0" smtClean="0">
                <a:solidFill>
                  <a:srgbClr val="99FF99"/>
                </a:solidFill>
                <a:latin typeface="Verdana" pitchFamily="34" charset="0"/>
              </a:rPr>
              <a:t> </a:t>
            </a:r>
            <a:endParaRPr lang="pt-BR" sz="2200" dirty="0">
              <a:solidFill>
                <a:srgbClr val="99FF99"/>
              </a:solidFill>
              <a:latin typeface="Verdana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785794"/>
            <a:ext cx="18293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Verdana" pitchFamily="34" charset="0"/>
              </a:rPr>
              <a:t>Repolho</a:t>
            </a:r>
            <a:endParaRPr lang="pt-BR" sz="28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 rot="20760211">
            <a:off x="4795581" y="5186626"/>
            <a:ext cx="1785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0" b="1" dirty="0" smtClean="0">
                <a:solidFill>
                  <a:srgbClr val="FF0000"/>
                </a:solidFill>
                <a:sym typeface="Wingdings"/>
              </a:rPr>
              <a:t></a:t>
            </a:r>
            <a:endParaRPr lang="pt-BR" sz="9000" b="1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 rot="20701209">
            <a:off x="173201" y="3610181"/>
            <a:ext cx="10433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0" b="1" dirty="0" smtClean="0">
                <a:solidFill>
                  <a:srgbClr val="FF0000"/>
                </a:solidFill>
                <a:sym typeface="Wingdings"/>
              </a:rPr>
              <a:t></a:t>
            </a:r>
            <a:endParaRPr lang="pt-BR" sz="9000" b="1" dirty="0">
              <a:solidFill>
                <a:srgbClr val="FF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 rot="160972">
            <a:off x="7211264" y="4615851"/>
            <a:ext cx="1785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0" b="1" dirty="0" smtClean="0">
                <a:solidFill>
                  <a:srgbClr val="FF0000"/>
                </a:solidFill>
                <a:sym typeface="Wingdings"/>
              </a:rPr>
              <a:t></a:t>
            </a:r>
            <a:endParaRPr lang="pt-BR" sz="9000" b="1" dirty="0">
              <a:solidFill>
                <a:srgbClr val="FF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 rot="21411601">
            <a:off x="4468244" y="476408"/>
            <a:ext cx="1785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0" b="1" dirty="0" smtClean="0">
                <a:solidFill>
                  <a:srgbClr val="FF0000"/>
                </a:solidFill>
                <a:sym typeface="Wingdings"/>
              </a:rPr>
              <a:t></a:t>
            </a:r>
            <a:endParaRPr lang="pt-BR" sz="9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0"/>
          <p:cNvSpPr>
            <a:spLocks noChangeArrowheads="1"/>
          </p:cNvSpPr>
          <p:nvPr/>
        </p:nvSpPr>
        <p:spPr bwMode="auto">
          <a:xfrm>
            <a:off x="684213" y="765175"/>
            <a:ext cx="35687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200" b="1">
                <a:latin typeface="Verdana" pitchFamily="34" charset="0"/>
              </a:rPr>
              <a:t> Estado nutricional</a:t>
            </a:r>
            <a:r>
              <a:rPr lang="pt-BR" sz="2200">
                <a:latin typeface="Verdana" pitchFamily="34" charset="0"/>
              </a:rPr>
              <a:t>  </a:t>
            </a:r>
          </a:p>
        </p:txBody>
      </p:sp>
      <p:sp>
        <p:nvSpPr>
          <p:cNvPr id="35843" name="Rectangle 42"/>
          <p:cNvSpPr>
            <a:spLocks noChangeArrowheads="1"/>
          </p:cNvSpPr>
          <p:nvPr/>
        </p:nvSpPr>
        <p:spPr bwMode="auto">
          <a:xfrm>
            <a:off x="0" y="1484313"/>
            <a:ext cx="9144000" cy="2736850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102443" name="Group 43"/>
          <p:cNvGraphicFramePr>
            <a:graphicFrameLocks noGrp="1"/>
          </p:cNvGraphicFramePr>
          <p:nvPr/>
        </p:nvGraphicFramePr>
        <p:xfrm>
          <a:off x="268288" y="2108200"/>
          <a:ext cx="8624887" cy="1682750"/>
        </p:xfrm>
        <a:graphic>
          <a:graphicData uri="http://schemas.openxmlformats.org/drawingml/2006/table">
            <a:tbl>
              <a:tblPr/>
              <a:tblGrid>
                <a:gridCol w="2854325"/>
                <a:gridCol w="1096962"/>
                <a:gridCol w="1095375"/>
                <a:gridCol w="914400"/>
                <a:gridCol w="914400"/>
                <a:gridCol w="915988"/>
                <a:gridCol w="182562"/>
                <a:gridCol w="650875"/>
              </a:tblGrid>
              <a:tr h="33655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K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Ca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Mg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3655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g/kg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Trani e Raij (1997)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30-55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3-8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20-40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12-25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2,5-6,0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3-8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Malavolta et al. (1997)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9000*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4000*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50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Martinez et al. (1999)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5878" name="Rectangle 79"/>
          <p:cNvSpPr>
            <a:spLocks noChangeArrowheads="1"/>
          </p:cNvSpPr>
          <p:nvPr/>
        </p:nvSpPr>
        <p:spPr bwMode="auto">
          <a:xfrm>
            <a:off x="323850" y="3821113"/>
            <a:ext cx="3563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1400" b="1">
                <a:latin typeface="Verdana" pitchFamily="34" charset="0"/>
              </a:rPr>
              <a:t>* N-NO</a:t>
            </a:r>
            <a:r>
              <a:rPr lang="pt-BR" sz="1400" b="1" baseline="-25000">
                <a:latin typeface="Verdana" pitchFamily="34" charset="0"/>
              </a:rPr>
              <a:t>3</a:t>
            </a:r>
            <a:r>
              <a:rPr lang="pt-BR" sz="1400" b="1">
                <a:latin typeface="Verdana" pitchFamily="34" charset="0"/>
              </a:rPr>
              <a:t> (mg/kg); P-PO</a:t>
            </a:r>
            <a:r>
              <a:rPr lang="pt-BR" sz="1400" b="1" baseline="-25000">
                <a:latin typeface="Verdana" pitchFamily="34" charset="0"/>
              </a:rPr>
              <a:t>4</a:t>
            </a:r>
            <a:r>
              <a:rPr lang="pt-BR" sz="1400" b="1">
                <a:latin typeface="Verdana" pitchFamily="34" charset="0"/>
              </a:rPr>
              <a:t> (mg/kg)</a:t>
            </a:r>
          </a:p>
        </p:txBody>
      </p:sp>
      <p:sp>
        <p:nvSpPr>
          <p:cNvPr id="35879" name="Rectangle 80"/>
          <p:cNvSpPr>
            <a:spLocks noChangeArrowheads="1"/>
          </p:cNvSpPr>
          <p:nvPr/>
        </p:nvSpPr>
        <p:spPr bwMode="auto">
          <a:xfrm>
            <a:off x="250825" y="1556028"/>
            <a:ext cx="84721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b="1" dirty="0">
                <a:latin typeface="Verdana" pitchFamily="34" charset="0"/>
              </a:rPr>
              <a:t> Teores de </a:t>
            </a:r>
            <a:r>
              <a:rPr lang="pt-BR" b="1" dirty="0" err="1">
                <a:latin typeface="Verdana" pitchFamily="34" charset="0"/>
              </a:rPr>
              <a:t>macronutrientes</a:t>
            </a:r>
            <a:r>
              <a:rPr lang="pt-BR" b="1" dirty="0">
                <a:latin typeface="Verdana" pitchFamily="34" charset="0"/>
              </a:rPr>
              <a:t> adequados para </a:t>
            </a:r>
            <a:r>
              <a:rPr lang="pt-BR" b="1" dirty="0" smtClean="0">
                <a:latin typeface="Verdana" pitchFamily="34" charset="0"/>
              </a:rPr>
              <a:t>a </a:t>
            </a:r>
            <a:r>
              <a:rPr lang="pt-BR" b="1" dirty="0" err="1" smtClean="0">
                <a:latin typeface="Verdana" pitchFamily="34" charset="0"/>
              </a:rPr>
              <a:t>couve-brócolos</a:t>
            </a:r>
            <a:r>
              <a:rPr lang="pt-BR" dirty="0">
                <a:latin typeface="Verdana" pitchFamily="34" charset="0"/>
              </a:rPr>
              <a:t>.</a:t>
            </a:r>
          </a:p>
        </p:txBody>
      </p:sp>
      <p:sp>
        <p:nvSpPr>
          <p:cNvPr id="35880" name="Rectangle 81"/>
          <p:cNvSpPr>
            <a:spLocks noChangeArrowheads="1"/>
          </p:cNvSpPr>
          <p:nvPr/>
        </p:nvSpPr>
        <p:spPr bwMode="auto">
          <a:xfrm>
            <a:off x="0" y="4221163"/>
            <a:ext cx="9144000" cy="2636837"/>
          </a:xfrm>
          <a:prstGeom prst="rect">
            <a:avLst/>
          </a:prstGeom>
          <a:solidFill>
            <a:srgbClr val="99FF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5881" name="Rectangle 82"/>
          <p:cNvSpPr>
            <a:spLocks noChangeArrowheads="1"/>
          </p:cNvSpPr>
          <p:nvPr/>
        </p:nvSpPr>
        <p:spPr bwMode="auto">
          <a:xfrm>
            <a:off x="250825" y="4437063"/>
            <a:ext cx="76660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b="1" dirty="0">
                <a:latin typeface="Verdana" pitchFamily="34" charset="0"/>
              </a:rPr>
              <a:t> Teores de </a:t>
            </a:r>
            <a:r>
              <a:rPr lang="pt-BR" b="1" dirty="0" err="1">
                <a:latin typeface="Verdana" pitchFamily="34" charset="0"/>
              </a:rPr>
              <a:t>macronutrientes</a:t>
            </a:r>
            <a:r>
              <a:rPr lang="pt-BR" b="1" dirty="0">
                <a:latin typeface="Verdana" pitchFamily="34" charset="0"/>
              </a:rPr>
              <a:t> adequados para a couve-flor</a:t>
            </a:r>
            <a:r>
              <a:rPr lang="pt-BR" dirty="0">
                <a:latin typeface="Verdana" pitchFamily="34" charset="0"/>
              </a:rPr>
              <a:t>.</a:t>
            </a:r>
          </a:p>
        </p:txBody>
      </p:sp>
      <p:graphicFrame>
        <p:nvGraphicFramePr>
          <p:cNvPr id="102522" name="Group 122"/>
          <p:cNvGraphicFramePr>
            <a:graphicFrameLocks noGrp="1"/>
          </p:cNvGraphicFramePr>
          <p:nvPr/>
        </p:nvGraphicFramePr>
        <p:xfrm>
          <a:off x="268288" y="4867275"/>
          <a:ext cx="8767762" cy="1682750"/>
        </p:xfrm>
        <a:graphic>
          <a:graphicData uri="http://schemas.openxmlformats.org/drawingml/2006/table">
            <a:tbl>
              <a:tblPr/>
              <a:tblGrid>
                <a:gridCol w="2854325"/>
                <a:gridCol w="1096962"/>
                <a:gridCol w="1095375"/>
                <a:gridCol w="914400"/>
                <a:gridCol w="914400"/>
                <a:gridCol w="915988"/>
                <a:gridCol w="182562"/>
                <a:gridCol w="793750"/>
              </a:tblGrid>
              <a:tr h="33655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K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Ca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Mg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3655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g/kg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Trani e Raij (1997)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40-60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4-8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25-50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20-35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2,5-5,0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Malavolta et al. (1997)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7000*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3500*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15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12,5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Martinez et al. (1999)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25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5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28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12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5916" name="Rectangle 119"/>
          <p:cNvSpPr>
            <a:spLocks noChangeArrowheads="1"/>
          </p:cNvSpPr>
          <p:nvPr/>
        </p:nvSpPr>
        <p:spPr bwMode="auto">
          <a:xfrm>
            <a:off x="323850" y="6580188"/>
            <a:ext cx="3563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1400" b="1">
                <a:latin typeface="Verdana" pitchFamily="34" charset="0"/>
              </a:rPr>
              <a:t>* N-NO</a:t>
            </a:r>
            <a:r>
              <a:rPr lang="pt-BR" sz="1400" b="1" baseline="-25000">
                <a:latin typeface="Verdana" pitchFamily="34" charset="0"/>
              </a:rPr>
              <a:t>3</a:t>
            </a:r>
            <a:r>
              <a:rPr lang="pt-BR" sz="1400" b="1">
                <a:latin typeface="Verdana" pitchFamily="34" charset="0"/>
              </a:rPr>
              <a:t> (mg/kg); P-PO</a:t>
            </a:r>
            <a:r>
              <a:rPr lang="pt-BR" sz="1400" b="1" baseline="-25000">
                <a:latin typeface="Verdana" pitchFamily="34" charset="0"/>
              </a:rPr>
              <a:t>4</a:t>
            </a:r>
            <a:r>
              <a:rPr lang="pt-BR" sz="1400" b="1">
                <a:latin typeface="Verdana" pitchFamily="34" charset="0"/>
              </a:rPr>
              <a:t> (mg/kg)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714348" y="1285860"/>
            <a:ext cx="7715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F0"/>
              </a:buClr>
              <a:buFont typeface="Wingdings" pitchFamily="2" charset="2"/>
              <a:buChar char="v"/>
            </a:pPr>
            <a:r>
              <a:rPr lang="pt-BR" sz="2400" dirty="0" smtClean="0">
                <a:solidFill>
                  <a:srgbClr val="99FF99"/>
                </a:solidFill>
              </a:rPr>
              <a:t> </a:t>
            </a:r>
            <a:r>
              <a:rPr lang="pt-BR" sz="2800" dirty="0" err="1" smtClean="0">
                <a:solidFill>
                  <a:srgbClr val="99FF99"/>
                </a:solidFill>
              </a:rPr>
              <a:t>Brassicaceae</a:t>
            </a:r>
            <a:endParaRPr lang="pt-BR" sz="2800" dirty="0">
              <a:solidFill>
                <a:srgbClr val="99FF99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00100" y="2246178"/>
            <a:ext cx="8001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pt-BR" sz="2400" b="1" i="1" dirty="0" smtClean="0">
                <a:solidFill>
                  <a:schemeClr val="bg1"/>
                </a:solidFill>
              </a:rPr>
              <a:t> </a:t>
            </a:r>
            <a:r>
              <a:rPr lang="pt-BR" sz="2400" b="1" i="1" dirty="0" err="1" smtClean="0">
                <a:solidFill>
                  <a:schemeClr val="bg1"/>
                </a:solidFill>
              </a:rPr>
              <a:t>Brassica</a:t>
            </a:r>
            <a:r>
              <a:rPr lang="pt-BR" sz="2400" b="1" i="1" dirty="0" smtClean="0">
                <a:solidFill>
                  <a:schemeClr val="bg1"/>
                </a:solidFill>
              </a:rPr>
              <a:t> </a:t>
            </a:r>
            <a:r>
              <a:rPr lang="pt-BR" sz="2400" b="1" i="1" dirty="0" err="1" smtClean="0">
                <a:solidFill>
                  <a:schemeClr val="bg1"/>
                </a:solidFill>
              </a:rPr>
              <a:t>oleracea</a:t>
            </a:r>
            <a:r>
              <a:rPr lang="pt-BR" sz="2400" b="1" i="1" dirty="0" smtClean="0">
                <a:solidFill>
                  <a:schemeClr val="bg1"/>
                </a:solidFill>
              </a:rPr>
              <a:t>  </a:t>
            </a:r>
            <a:r>
              <a:rPr lang="pt-BR" sz="2400" b="1" dirty="0" err="1" smtClean="0">
                <a:solidFill>
                  <a:schemeClr val="bg1"/>
                </a:solidFill>
              </a:rPr>
              <a:t>var</a:t>
            </a:r>
            <a:r>
              <a:rPr lang="pt-BR" sz="2400" b="1" i="1" dirty="0" err="1" smtClean="0">
                <a:solidFill>
                  <a:schemeClr val="bg1"/>
                </a:solidFill>
              </a:rPr>
              <a:t>.</a:t>
            </a:r>
            <a:r>
              <a:rPr lang="pt-BR" sz="2400" b="1" i="1" dirty="0" smtClean="0">
                <a:solidFill>
                  <a:schemeClr val="bg1"/>
                </a:solidFill>
              </a:rPr>
              <a:t> </a:t>
            </a:r>
            <a:r>
              <a:rPr lang="pt-BR" sz="2400" b="1" i="1" dirty="0" err="1" smtClean="0">
                <a:solidFill>
                  <a:schemeClr val="bg1"/>
                </a:solidFill>
              </a:rPr>
              <a:t>botrytis</a:t>
            </a:r>
            <a:r>
              <a:rPr lang="pt-BR" sz="2400" b="1" i="1" dirty="0" smtClean="0">
                <a:solidFill>
                  <a:schemeClr val="bg1"/>
                </a:solidFill>
              </a:rPr>
              <a:t>   -  </a:t>
            </a:r>
            <a:r>
              <a:rPr lang="pt-BR" sz="2400" b="1" dirty="0" smtClean="0">
                <a:solidFill>
                  <a:schemeClr val="bg1"/>
                </a:solidFill>
              </a:rPr>
              <a:t>couve-flor 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pt-BR" sz="2400" b="1" i="1" dirty="0" smtClean="0">
                <a:solidFill>
                  <a:schemeClr val="bg1"/>
                </a:solidFill>
              </a:rPr>
              <a:t> </a:t>
            </a:r>
            <a:r>
              <a:rPr lang="pt-BR" sz="2400" b="1" i="1" dirty="0" err="1" smtClean="0">
                <a:solidFill>
                  <a:schemeClr val="bg1"/>
                </a:solidFill>
              </a:rPr>
              <a:t>Brassica</a:t>
            </a:r>
            <a:r>
              <a:rPr lang="pt-BR" sz="2400" b="1" i="1" dirty="0" smtClean="0">
                <a:solidFill>
                  <a:schemeClr val="bg1"/>
                </a:solidFill>
              </a:rPr>
              <a:t> </a:t>
            </a:r>
            <a:r>
              <a:rPr lang="pt-BR" sz="2400" b="1" i="1" dirty="0" err="1" smtClean="0">
                <a:solidFill>
                  <a:schemeClr val="bg1"/>
                </a:solidFill>
              </a:rPr>
              <a:t>oleracea</a:t>
            </a:r>
            <a:r>
              <a:rPr lang="pt-BR" sz="2400" b="1" i="1" dirty="0" smtClean="0">
                <a:solidFill>
                  <a:schemeClr val="bg1"/>
                </a:solidFill>
              </a:rPr>
              <a:t>  </a:t>
            </a:r>
            <a:r>
              <a:rPr lang="pt-BR" sz="2400" b="1" dirty="0" err="1" smtClean="0">
                <a:solidFill>
                  <a:schemeClr val="bg1"/>
                </a:solidFill>
              </a:rPr>
              <a:t>var</a:t>
            </a:r>
            <a:r>
              <a:rPr lang="pt-BR" sz="2400" b="1" i="1" dirty="0" err="1" smtClean="0">
                <a:solidFill>
                  <a:schemeClr val="bg1"/>
                </a:solidFill>
              </a:rPr>
              <a:t>.</a:t>
            </a:r>
            <a:r>
              <a:rPr lang="pt-BR" sz="2400" b="1" i="1" dirty="0" smtClean="0">
                <a:solidFill>
                  <a:schemeClr val="bg1"/>
                </a:solidFill>
              </a:rPr>
              <a:t> </a:t>
            </a:r>
            <a:r>
              <a:rPr lang="pt-BR" sz="2400" b="1" i="1" dirty="0" err="1" smtClean="0">
                <a:solidFill>
                  <a:schemeClr val="bg1"/>
                </a:solidFill>
              </a:rPr>
              <a:t>italica</a:t>
            </a:r>
            <a:r>
              <a:rPr lang="pt-BR" sz="2400" b="1" i="1" dirty="0" smtClean="0">
                <a:solidFill>
                  <a:schemeClr val="bg1"/>
                </a:solidFill>
              </a:rPr>
              <a:t>      -  </a:t>
            </a:r>
            <a:r>
              <a:rPr lang="pt-BR" sz="2400" b="1" dirty="0" err="1" smtClean="0">
                <a:solidFill>
                  <a:schemeClr val="bg1"/>
                </a:solidFill>
              </a:rPr>
              <a:t>couve-brócolos</a:t>
            </a:r>
            <a:endParaRPr lang="pt-BR" sz="2400" b="1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pt-BR" sz="2400" b="1" i="1" dirty="0" smtClean="0">
                <a:solidFill>
                  <a:schemeClr val="bg1"/>
                </a:solidFill>
              </a:rPr>
              <a:t> </a:t>
            </a:r>
            <a:r>
              <a:rPr lang="pt-BR" sz="2400" b="1" i="1" dirty="0" err="1" smtClean="0">
                <a:solidFill>
                  <a:schemeClr val="bg1"/>
                </a:solidFill>
              </a:rPr>
              <a:t>Brassica</a:t>
            </a:r>
            <a:r>
              <a:rPr lang="pt-BR" sz="2400" b="1" i="1" dirty="0" smtClean="0">
                <a:solidFill>
                  <a:schemeClr val="bg1"/>
                </a:solidFill>
              </a:rPr>
              <a:t> </a:t>
            </a:r>
            <a:r>
              <a:rPr lang="pt-BR" sz="2400" b="1" i="1" dirty="0" err="1" smtClean="0">
                <a:solidFill>
                  <a:schemeClr val="bg1"/>
                </a:solidFill>
              </a:rPr>
              <a:t>oleracea</a:t>
            </a:r>
            <a:r>
              <a:rPr lang="pt-BR" sz="2400" b="1" i="1" dirty="0" smtClean="0">
                <a:solidFill>
                  <a:schemeClr val="bg1"/>
                </a:solidFill>
              </a:rPr>
              <a:t>  </a:t>
            </a:r>
            <a:r>
              <a:rPr lang="pt-BR" sz="2400" b="1" dirty="0" err="1" smtClean="0">
                <a:solidFill>
                  <a:schemeClr val="bg1"/>
                </a:solidFill>
              </a:rPr>
              <a:t>var</a:t>
            </a:r>
            <a:r>
              <a:rPr lang="pt-BR" sz="2400" b="1" i="1" dirty="0" err="1" smtClean="0">
                <a:solidFill>
                  <a:schemeClr val="bg1"/>
                </a:solidFill>
              </a:rPr>
              <a:t>.</a:t>
            </a:r>
            <a:r>
              <a:rPr lang="pt-BR" sz="2400" b="1" i="1" dirty="0" smtClean="0">
                <a:solidFill>
                  <a:schemeClr val="bg1"/>
                </a:solidFill>
              </a:rPr>
              <a:t> </a:t>
            </a:r>
            <a:r>
              <a:rPr lang="pt-BR" sz="2400" b="1" i="1" dirty="0" err="1" smtClean="0">
                <a:solidFill>
                  <a:schemeClr val="bg1"/>
                </a:solidFill>
              </a:rPr>
              <a:t>capitata</a:t>
            </a:r>
            <a:r>
              <a:rPr lang="pt-BR" sz="2400" b="1" i="1" dirty="0" smtClean="0">
                <a:solidFill>
                  <a:schemeClr val="bg1"/>
                </a:solidFill>
              </a:rPr>
              <a:t>   -  </a:t>
            </a:r>
            <a:r>
              <a:rPr lang="pt-BR" sz="2400" b="1" dirty="0" smtClean="0">
                <a:solidFill>
                  <a:schemeClr val="bg1"/>
                </a:solidFill>
              </a:rPr>
              <a:t>repolho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684213" y="765175"/>
            <a:ext cx="35687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200" b="1">
                <a:latin typeface="Verdana" pitchFamily="34" charset="0"/>
              </a:rPr>
              <a:t> Estado nutricional</a:t>
            </a:r>
            <a:r>
              <a:rPr lang="pt-BR" sz="2200">
                <a:latin typeface="Verdana" pitchFamily="34" charset="0"/>
              </a:rPr>
              <a:t>  </a:t>
            </a: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0" y="1484313"/>
            <a:ext cx="9144000" cy="2736850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6868" name="Rectangle 42"/>
          <p:cNvSpPr>
            <a:spLocks noChangeArrowheads="1"/>
          </p:cNvSpPr>
          <p:nvPr/>
        </p:nvSpPr>
        <p:spPr bwMode="auto">
          <a:xfrm>
            <a:off x="0" y="4221163"/>
            <a:ext cx="9144000" cy="2636837"/>
          </a:xfrm>
          <a:prstGeom prst="rect">
            <a:avLst/>
          </a:prstGeom>
          <a:solidFill>
            <a:srgbClr val="99FF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147500" name="Group 44"/>
          <p:cNvGraphicFramePr>
            <a:graphicFrameLocks noGrp="1"/>
          </p:cNvGraphicFramePr>
          <p:nvPr/>
        </p:nvGraphicFramePr>
        <p:xfrm>
          <a:off x="323850" y="2208213"/>
          <a:ext cx="8632825" cy="1682750"/>
        </p:xfrm>
        <a:graphic>
          <a:graphicData uri="http://schemas.openxmlformats.org/drawingml/2006/table">
            <a:tbl>
              <a:tblPr/>
              <a:tblGrid>
                <a:gridCol w="2916238"/>
                <a:gridCol w="785812"/>
                <a:gridCol w="222250"/>
                <a:gridCol w="622300"/>
                <a:gridCol w="182563"/>
                <a:gridCol w="814387"/>
                <a:gridCol w="252413"/>
                <a:gridCol w="1003300"/>
                <a:gridCol w="830262"/>
                <a:gridCol w="1003300"/>
              </a:tblGrid>
              <a:tr h="33655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es-ES_trad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u</a:t>
                      </a:r>
                      <a:endParaRPr kumimoji="0" lang="es-ES_tradn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Fe</a:t>
                      </a:r>
                      <a:endParaRPr kumimoji="0" lang="es-ES_tradn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Mn</a:t>
                      </a:r>
                      <a:endParaRPr kumimoji="0" lang="es-ES_tradn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Mo</a:t>
                      </a:r>
                      <a:endParaRPr kumimoji="0" lang="es-ES_tradn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Zn</a:t>
                      </a:r>
                      <a:endParaRPr kumimoji="0" lang="es-ES_tradn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mg/kg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Trani e Raij (1997)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30-100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5-15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70-300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25-200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35-200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Malavolta et al. (1997)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Martinez et al. (1999)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6903" name="Rectangle 80"/>
          <p:cNvSpPr>
            <a:spLocks noChangeArrowheads="1"/>
          </p:cNvSpPr>
          <p:nvPr/>
        </p:nvSpPr>
        <p:spPr bwMode="auto">
          <a:xfrm>
            <a:off x="250825" y="1698903"/>
            <a:ext cx="83183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b="1" dirty="0">
                <a:latin typeface="Verdana" pitchFamily="34" charset="0"/>
              </a:rPr>
              <a:t> Teores de micronutrientes adequados para </a:t>
            </a:r>
            <a:r>
              <a:rPr lang="pt-BR" b="1" dirty="0" smtClean="0">
                <a:latin typeface="Verdana" pitchFamily="34" charset="0"/>
              </a:rPr>
              <a:t>a </a:t>
            </a:r>
            <a:r>
              <a:rPr lang="pt-BR" b="1" dirty="0" err="1" smtClean="0">
                <a:latin typeface="Verdana" pitchFamily="34" charset="0"/>
              </a:rPr>
              <a:t>couve-brócolos</a:t>
            </a:r>
            <a:r>
              <a:rPr lang="pt-BR" dirty="0">
                <a:latin typeface="Verdana" pitchFamily="34" charset="0"/>
              </a:rPr>
              <a:t>.</a:t>
            </a:r>
          </a:p>
        </p:txBody>
      </p:sp>
      <p:sp>
        <p:nvSpPr>
          <p:cNvPr id="36904" name="Rectangle 81"/>
          <p:cNvSpPr>
            <a:spLocks noChangeArrowheads="1"/>
          </p:cNvSpPr>
          <p:nvPr/>
        </p:nvSpPr>
        <p:spPr bwMode="auto">
          <a:xfrm>
            <a:off x="250825" y="4437063"/>
            <a:ext cx="7591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b="1" dirty="0">
                <a:latin typeface="Verdana" pitchFamily="34" charset="0"/>
              </a:rPr>
              <a:t> Teores de micronutrientes adequados para a couve-flor</a:t>
            </a:r>
            <a:r>
              <a:rPr lang="pt-BR" dirty="0">
                <a:latin typeface="Verdana" pitchFamily="34" charset="0"/>
              </a:rPr>
              <a:t>.</a:t>
            </a:r>
          </a:p>
        </p:txBody>
      </p:sp>
      <p:graphicFrame>
        <p:nvGraphicFramePr>
          <p:cNvPr id="147598" name="Group 142"/>
          <p:cNvGraphicFramePr>
            <a:graphicFrameLocks noGrp="1"/>
          </p:cNvGraphicFramePr>
          <p:nvPr/>
        </p:nvGraphicFramePr>
        <p:xfrm>
          <a:off x="0" y="4914900"/>
          <a:ext cx="9251950" cy="1851025"/>
        </p:xfrm>
        <a:graphic>
          <a:graphicData uri="http://schemas.openxmlformats.org/drawingml/2006/table">
            <a:tbl>
              <a:tblPr/>
              <a:tblGrid>
                <a:gridCol w="2901950"/>
                <a:gridCol w="1020763"/>
                <a:gridCol w="185737"/>
                <a:gridCol w="706438"/>
                <a:gridCol w="198437"/>
                <a:gridCol w="858838"/>
                <a:gridCol w="284162"/>
                <a:gridCol w="1044575"/>
                <a:gridCol w="881063"/>
                <a:gridCol w="182562"/>
                <a:gridCol w="987425"/>
              </a:tblGrid>
              <a:tr h="33655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es-ES_trad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u</a:t>
                      </a:r>
                      <a:endParaRPr kumimoji="0" lang="es-ES_tradn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Fe</a:t>
                      </a:r>
                      <a:endParaRPr kumimoji="0" lang="es-ES_tradn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Mn</a:t>
                      </a:r>
                      <a:endParaRPr kumimoji="0" lang="es-ES_tradn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Mo</a:t>
                      </a:r>
                      <a:endParaRPr kumimoji="0" lang="es-ES_tradn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Zn</a:t>
                      </a:r>
                      <a:endParaRPr kumimoji="0" lang="es-ES_tradn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3655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mg/kg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Trani e Raij (1997)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30-80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4-15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30-200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25-250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0,5-0,8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20-250</a:t>
                      </a:r>
                      <a:endParaRPr kumimoji="0" lang="pt-B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Malavolta et al. (1997)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60-80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8-10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120-140</a:t>
                      </a:r>
                      <a:endParaRPr kumimoji="0" lang="pt-B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50-70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0,4-0,8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30-50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Martinez et al. (1999)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60-80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8-10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120-140</a:t>
                      </a:r>
                      <a:endParaRPr kumimoji="0" lang="pt-BR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45-70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0,4-0,8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35-50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0" y="1803672"/>
            <a:ext cx="9144000" cy="9159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b="1" dirty="0">
                <a:solidFill>
                  <a:schemeClr val="bg1"/>
                </a:solidFill>
                <a:latin typeface="Verdana" pitchFamily="34" charset="0"/>
              </a:rPr>
              <a:t> Diferentes recomendações de amostragem, portanto, os valores obtidos na análise foliar devem ser comparados aos valores da tabela do respectivo método de amostragem.</a:t>
            </a:r>
            <a:endParaRPr lang="pt-BR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9942" name="Rectangle 7"/>
          <p:cNvSpPr>
            <a:spLocks noChangeArrowheads="1"/>
          </p:cNvSpPr>
          <p:nvPr/>
        </p:nvSpPr>
        <p:spPr bwMode="auto">
          <a:xfrm>
            <a:off x="684213" y="765175"/>
            <a:ext cx="841851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200" b="1">
                <a:latin typeface="Verdana" pitchFamily="34" charset="0"/>
              </a:rPr>
              <a:t> Amostragem para avaliação do estado nutricional</a:t>
            </a:r>
            <a:r>
              <a:rPr lang="pt-BR" sz="2200">
                <a:latin typeface="Verdana" pitchFamily="34" charset="0"/>
              </a:rPr>
              <a:t> 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42844" y="3170801"/>
            <a:ext cx="6572296" cy="418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ct val="15000"/>
              </a:spcBef>
              <a:buFont typeface="Wingdings" pitchFamily="2" charset="2"/>
              <a:buChar char="Ø"/>
            </a:pPr>
            <a:r>
              <a:rPr lang="pt-BR" b="1" dirty="0">
                <a:solidFill>
                  <a:srgbClr val="0000FF"/>
                </a:solidFill>
                <a:latin typeface="Verdana" pitchFamily="34" charset="0"/>
              </a:rPr>
              <a:t> </a:t>
            </a:r>
            <a:r>
              <a:rPr lang="pt-BR" b="1" dirty="0" err="1">
                <a:solidFill>
                  <a:srgbClr val="0000FF"/>
                </a:solidFill>
                <a:latin typeface="Verdana" pitchFamily="34" charset="0"/>
              </a:rPr>
              <a:t>Trani</a:t>
            </a:r>
            <a:r>
              <a:rPr lang="pt-BR" b="1" dirty="0">
                <a:solidFill>
                  <a:srgbClr val="0000FF"/>
                </a:solidFill>
                <a:latin typeface="Verdana" pitchFamily="34" charset="0"/>
              </a:rPr>
              <a:t> e </a:t>
            </a:r>
            <a:r>
              <a:rPr lang="pt-BR" b="1" dirty="0" err="1">
                <a:solidFill>
                  <a:srgbClr val="0000FF"/>
                </a:solidFill>
                <a:latin typeface="Verdana" pitchFamily="34" charset="0"/>
              </a:rPr>
              <a:t>Raij</a:t>
            </a:r>
            <a:r>
              <a:rPr lang="pt-BR" b="1" dirty="0">
                <a:solidFill>
                  <a:srgbClr val="0000FF"/>
                </a:solidFill>
                <a:latin typeface="Verdana" pitchFamily="34" charset="0"/>
              </a:rPr>
              <a:t> (1997): folha </a:t>
            </a:r>
            <a:r>
              <a:rPr lang="pt-BR" b="1" dirty="0" smtClean="0">
                <a:solidFill>
                  <a:srgbClr val="0000FF"/>
                </a:solidFill>
                <a:latin typeface="Verdana" pitchFamily="34" charset="0"/>
              </a:rPr>
              <a:t>recém-desenvolvida </a:t>
            </a:r>
            <a:endParaRPr lang="pt-BR" b="1" dirty="0">
              <a:solidFill>
                <a:srgbClr val="0000FF"/>
              </a:solidFill>
              <a:latin typeface="Verdana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42875" y="3661060"/>
            <a:ext cx="9001157" cy="410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ct val="5000"/>
              </a:spcBef>
              <a:buFont typeface="Wingdings" pitchFamily="2" charset="2"/>
              <a:buChar char="Ø"/>
            </a:pPr>
            <a:r>
              <a:rPr lang="pt-BR" b="1" dirty="0">
                <a:solidFill>
                  <a:srgbClr val="0000FF"/>
                </a:solidFill>
                <a:latin typeface="Verdana" pitchFamily="34" charset="0"/>
              </a:rPr>
              <a:t> Malavolta </a:t>
            </a:r>
            <a:r>
              <a:rPr lang="pt-BR" b="1" dirty="0" err="1">
                <a:solidFill>
                  <a:srgbClr val="0000FF"/>
                </a:solidFill>
                <a:latin typeface="Verdana" pitchFamily="34" charset="0"/>
              </a:rPr>
              <a:t>et</a:t>
            </a:r>
            <a:r>
              <a:rPr lang="pt-BR" b="1" dirty="0">
                <a:solidFill>
                  <a:srgbClr val="0000FF"/>
                </a:solidFill>
                <a:latin typeface="Verdana" pitchFamily="34" charset="0"/>
              </a:rPr>
              <a:t> al. (1997): </a:t>
            </a:r>
            <a:r>
              <a:rPr lang="pt-BR" b="1" dirty="0" smtClean="0">
                <a:solidFill>
                  <a:srgbClr val="0000FF"/>
                </a:solidFill>
                <a:latin typeface="Verdana" pitchFamily="34" charset="0"/>
              </a:rPr>
              <a:t>nervura </a:t>
            </a:r>
            <a:r>
              <a:rPr lang="pt-BR" b="1" dirty="0">
                <a:solidFill>
                  <a:srgbClr val="0000FF"/>
                </a:solidFill>
                <a:latin typeface="Verdana" pitchFamily="34" charset="0"/>
              </a:rPr>
              <a:t>principal da folha </a:t>
            </a:r>
            <a:r>
              <a:rPr lang="pt-BR" b="1" dirty="0" smtClean="0">
                <a:solidFill>
                  <a:srgbClr val="0000FF"/>
                </a:solidFill>
                <a:latin typeface="Verdana" pitchFamily="34" charset="0"/>
              </a:rPr>
              <a:t>recém-madura</a:t>
            </a:r>
            <a:endParaRPr lang="pt-BR" b="1" dirty="0">
              <a:solidFill>
                <a:srgbClr val="0000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684213" y="765175"/>
            <a:ext cx="841851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200" b="1" dirty="0">
                <a:latin typeface="Verdana" pitchFamily="34" charset="0"/>
              </a:rPr>
              <a:t> Amostragem para avaliação do estado nutricional</a:t>
            </a:r>
            <a:r>
              <a:rPr lang="pt-BR" sz="2200" dirty="0">
                <a:latin typeface="Verdana" pitchFamily="34" charset="0"/>
              </a:rPr>
              <a:t> </a:t>
            </a:r>
          </a:p>
        </p:txBody>
      </p:sp>
      <p:sp>
        <p:nvSpPr>
          <p:cNvPr id="104454" name="Rectangle 6"/>
          <p:cNvSpPr>
            <a:spLocks noChangeArrowheads="1"/>
          </p:cNvSpPr>
          <p:nvPr/>
        </p:nvSpPr>
        <p:spPr bwMode="auto">
          <a:xfrm>
            <a:off x="500034" y="1857364"/>
            <a:ext cx="8286775" cy="44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ct val="15000"/>
              </a:spcBef>
              <a:buFont typeface="Wingdings" pitchFamily="2" charset="2"/>
              <a:buChar char="Ø"/>
            </a:pPr>
            <a:r>
              <a:rPr lang="pt-BR" sz="2200" b="1" dirty="0">
                <a:latin typeface="Verdana" pitchFamily="34" charset="0"/>
              </a:rPr>
              <a:t> </a:t>
            </a:r>
            <a:r>
              <a:rPr lang="pt-BR" sz="2200" b="1" dirty="0" smtClean="0">
                <a:latin typeface="Verdana" pitchFamily="34" charset="0"/>
              </a:rPr>
              <a:t>Questões????</a:t>
            </a:r>
            <a:endParaRPr lang="pt-BR" sz="2200" b="1" dirty="0">
              <a:latin typeface="Verdana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85819" y="2478418"/>
            <a:ext cx="8286775" cy="2682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ct val="15000"/>
              </a:spcBef>
              <a:buFont typeface="Wingdings" pitchFamily="2" charset="2"/>
              <a:buChar char="Ø"/>
            </a:pPr>
            <a:r>
              <a:rPr lang="pt-BR" sz="2200" b="1" dirty="0" smtClean="0">
                <a:latin typeface="Verdana" pitchFamily="34" charset="0"/>
              </a:rPr>
              <a:t> Interação genótipo x ambiente???    </a:t>
            </a:r>
          </a:p>
          <a:p>
            <a:pPr>
              <a:lnSpc>
                <a:spcPct val="115000"/>
              </a:lnSpc>
              <a:spcBef>
                <a:spcPct val="15000"/>
              </a:spcBef>
            </a:pPr>
            <a:endParaRPr lang="pt-BR" sz="2200" b="1" dirty="0" smtClean="0">
              <a:latin typeface="Verdana" pitchFamily="34" charset="0"/>
            </a:endParaRPr>
          </a:p>
          <a:p>
            <a:pPr>
              <a:lnSpc>
                <a:spcPct val="115000"/>
              </a:lnSpc>
              <a:spcBef>
                <a:spcPct val="15000"/>
              </a:spcBef>
            </a:pPr>
            <a:endParaRPr lang="pt-BR" sz="2200" b="1" dirty="0" smtClean="0">
              <a:latin typeface="Verdana" pitchFamily="34" charset="0"/>
            </a:endParaRPr>
          </a:p>
          <a:p>
            <a:pPr>
              <a:lnSpc>
                <a:spcPct val="115000"/>
              </a:lnSpc>
              <a:spcBef>
                <a:spcPct val="15000"/>
              </a:spcBef>
            </a:pPr>
            <a:endParaRPr lang="pt-BR" sz="2200" b="1" dirty="0" smtClean="0">
              <a:latin typeface="Verdana" pitchFamily="34" charset="0"/>
            </a:endParaRPr>
          </a:p>
          <a:p>
            <a:pPr>
              <a:lnSpc>
                <a:spcPct val="115000"/>
              </a:lnSpc>
              <a:spcBef>
                <a:spcPct val="15000"/>
              </a:spcBef>
            </a:pPr>
            <a:r>
              <a:rPr lang="pt-BR" sz="2200" b="1" dirty="0" smtClean="0">
                <a:latin typeface="Verdana" pitchFamily="34" charset="0"/>
              </a:rPr>
              <a:t>                                   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pt-BR" sz="2200" b="1" dirty="0" smtClean="0">
                <a:latin typeface="Verdana" pitchFamily="34" charset="0"/>
              </a:rPr>
              <a:t>                            TEORES DE NUTRIENTES???</a:t>
            </a:r>
            <a:endParaRPr lang="pt-BR" sz="2200" b="1" dirty="0">
              <a:latin typeface="Verdana" pitchFamily="34" charset="0"/>
            </a:endParaRPr>
          </a:p>
        </p:txBody>
      </p:sp>
      <p:sp>
        <p:nvSpPr>
          <p:cNvPr id="7" name="Texto explicativo em forma de nuvem 6"/>
          <p:cNvSpPr/>
          <p:nvPr/>
        </p:nvSpPr>
        <p:spPr>
          <a:xfrm>
            <a:off x="3071802" y="4000504"/>
            <a:ext cx="4857784" cy="1714512"/>
          </a:xfrm>
          <a:prstGeom prst="cloudCallout">
            <a:avLst>
              <a:gd name="adj1" fmla="val -49477"/>
              <a:gd name="adj2" fmla="val -77788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85786" y="2928934"/>
            <a:ext cx="8286775" cy="481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ct val="15000"/>
              </a:spcBef>
              <a:buFont typeface="Wingdings" pitchFamily="2" charset="2"/>
              <a:buChar char="Ø"/>
            </a:pPr>
            <a:r>
              <a:rPr lang="pt-BR" sz="2200" b="1" dirty="0" smtClean="0">
                <a:latin typeface="Verdana" pitchFamily="34" charset="0"/>
              </a:rPr>
              <a:t> Brócolos de cabeça ou ramoso???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395289" y="5068685"/>
            <a:ext cx="87487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b="1" dirty="0">
                <a:latin typeface="Verdana" pitchFamily="34" charset="0"/>
              </a:rPr>
              <a:t> </a:t>
            </a:r>
            <a:r>
              <a:rPr lang="pt-BR" b="1" dirty="0" smtClean="0">
                <a:latin typeface="Verdana" pitchFamily="34" charset="0"/>
              </a:rPr>
              <a:t>Análise </a:t>
            </a:r>
            <a:r>
              <a:rPr lang="pt-BR" b="1" dirty="0">
                <a:latin typeface="Verdana" pitchFamily="34" charset="0"/>
              </a:rPr>
              <a:t>de solo </a:t>
            </a:r>
            <a:r>
              <a:rPr lang="pt-BR" b="1" dirty="0" smtClean="0">
                <a:latin typeface="Verdana" pitchFamily="34" charset="0"/>
              </a:rPr>
              <a:t>e informações sobre adubação realizada e outras práticas culturais, e</a:t>
            </a:r>
            <a:r>
              <a:rPr lang="pt-BR" dirty="0" smtClean="0">
                <a:latin typeface="Verdana" pitchFamily="34" charset="0"/>
              </a:rPr>
              <a:t> </a:t>
            </a:r>
            <a:endParaRPr lang="pt-BR" dirty="0">
              <a:latin typeface="Verdana" pitchFamily="34" charset="0"/>
            </a:endParaRPr>
          </a:p>
        </p:txBody>
      </p:sp>
      <p:sp>
        <p:nvSpPr>
          <p:cNvPr id="39941" name="Rectangle 6"/>
          <p:cNvSpPr>
            <a:spLocks noChangeArrowheads="1"/>
          </p:cNvSpPr>
          <p:nvPr/>
        </p:nvSpPr>
        <p:spPr bwMode="auto">
          <a:xfrm>
            <a:off x="415925" y="5830842"/>
            <a:ext cx="87280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b="1" dirty="0">
                <a:latin typeface="Verdana" pitchFamily="34" charset="0"/>
              </a:rPr>
              <a:t> Caracterizar o estádio de desenvolvimento da planta amostrada (massa, altura, número de folhas, presença ou não da inflorescência, diâmetro do caule).</a:t>
            </a:r>
            <a:r>
              <a:rPr lang="pt-BR" dirty="0">
                <a:latin typeface="Verdana" pitchFamily="34" charset="0"/>
              </a:rPr>
              <a:t> </a:t>
            </a:r>
            <a:r>
              <a:rPr lang="pt-BR" dirty="0" smtClean="0">
                <a:latin typeface="Verdana" pitchFamily="34" charset="0"/>
              </a:rPr>
              <a:t> </a:t>
            </a:r>
            <a:endParaRPr lang="pt-BR" dirty="0">
              <a:latin typeface="Verdana" pitchFamily="34" charset="0"/>
            </a:endParaRPr>
          </a:p>
        </p:txBody>
      </p:sp>
      <p:sp>
        <p:nvSpPr>
          <p:cNvPr id="39942" name="Rectangle 7"/>
          <p:cNvSpPr>
            <a:spLocks noChangeArrowheads="1"/>
          </p:cNvSpPr>
          <p:nvPr/>
        </p:nvSpPr>
        <p:spPr bwMode="auto">
          <a:xfrm>
            <a:off x="357159" y="775485"/>
            <a:ext cx="878684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200" b="1" dirty="0">
                <a:latin typeface="Verdana" pitchFamily="34" charset="0"/>
              </a:rPr>
              <a:t> </a:t>
            </a:r>
            <a:r>
              <a:rPr lang="pt-BR" sz="2200" b="1" dirty="0" smtClean="0">
                <a:latin typeface="Verdana" pitchFamily="34" charset="0"/>
              </a:rPr>
              <a:t>Diagnose foliar para </a:t>
            </a:r>
            <a:r>
              <a:rPr lang="pt-BR" sz="2200" b="1" dirty="0">
                <a:latin typeface="Verdana" pitchFamily="34" charset="0"/>
              </a:rPr>
              <a:t>avaliação do estado nutricional</a:t>
            </a:r>
            <a:r>
              <a:rPr lang="pt-BR" sz="2200" dirty="0">
                <a:latin typeface="Verdana" pitchFamily="34" charset="0"/>
              </a:rPr>
              <a:t> </a:t>
            </a:r>
          </a:p>
        </p:txBody>
      </p:sp>
      <p:sp>
        <p:nvSpPr>
          <p:cNvPr id="6" name="Retângulo 5"/>
          <p:cNvSpPr/>
          <p:nvPr/>
        </p:nvSpPr>
        <p:spPr>
          <a:xfrm>
            <a:off x="3071802" y="1857364"/>
            <a:ext cx="2571768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3600" b="1" dirty="0" smtClean="0">
                <a:solidFill>
                  <a:srgbClr val="FF0000"/>
                </a:solidFill>
                <a:latin typeface="Verdana" pitchFamily="34" charset="0"/>
              </a:rPr>
              <a:t>SUCESSO</a:t>
            </a:r>
            <a:endParaRPr lang="pt-BR" sz="3600" dirty="0">
              <a:solidFill>
                <a:srgbClr val="FF0000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02838" y="3051888"/>
            <a:ext cx="87411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b="1" dirty="0">
                <a:latin typeface="Verdana" pitchFamily="34" charset="0"/>
              </a:rPr>
              <a:t> </a:t>
            </a:r>
            <a:r>
              <a:rPr lang="pt-BR" b="1" dirty="0" smtClean="0">
                <a:latin typeface="Verdana" pitchFamily="34" charset="0"/>
              </a:rPr>
              <a:t>Adequada amostragem: ÉPOCA, PARTE DA PLANTA e NÙMERO; 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99390" y="3551954"/>
            <a:ext cx="84588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b="1" dirty="0">
                <a:latin typeface="Verdana" pitchFamily="34" charset="0"/>
              </a:rPr>
              <a:t> </a:t>
            </a:r>
            <a:r>
              <a:rPr lang="pt-BR" b="1" dirty="0" smtClean="0">
                <a:latin typeface="Verdana" pitchFamily="34" charset="0"/>
              </a:rPr>
              <a:t>Adequado preparo da amostra: LAVAGEM;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91326" y="4052020"/>
            <a:ext cx="7038193" cy="37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b="1" dirty="0">
                <a:latin typeface="Verdana" pitchFamily="34" charset="0"/>
              </a:rPr>
              <a:t> </a:t>
            </a:r>
            <a:r>
              <a:rPr lang="pt-BR" b="1" dirty="0" smtClean="0">
                <a:latin typeface="Verdana" pitchFamily="34" charset="0"/>
              </a:rPr>
              <a:t>Rápido encaminhamento da amostra para análise;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95794" y="4567631"/>
            <a:ext cx="87482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b="1" dirty="0">
                <a:latin typeface="Verdana" pitchFamily="34" charset="0"/>
              </a:rPr>
              <a:t> </a:t>
            </a:r>
            <a:r>
              <a:rPr lang="pt-BR" b="1" dirty="0" smtClean="0">
                <a:latin typeface="Verdana" pitchFamily="34" charset="0"/>
              </a:rPr>
              <a:t>Interpretação com dados do autor da amostragem efetuada;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755650" y="1742659"/>
            <a:ext cx="7488238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>
                <a:lumMod val="95000"/>
                <a:lumOff val="5000"/>
                <a:alpha val="99000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pt-BR" sz="3600" b="1" dirty="0">
                <a:solidFill>
                  <a:schemeClr val="bg1"/>
                </a:solidFill>
                <a:latin typeface="Verdana" pitchFamily="34" charset="0"/>
              </a:rPr>
              <a:t>Efeitos dos nutrientes no </a:t>
            </a:r>
          </a:p>
          <a:p>
            <a:pPr algn="ctr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pt-BR" sz="3600" b="1" dirty="0">
                <a:solidFill>
                  <a:schemeClr val="bg1"/>
                </a:solidFill>
                <a:latin typeface="Verdana" pitchFamily="34" charset="0"/>
              </a:rPr>
              <a:t>desenvolvimento, produção</a:t>
            </a:r>
          </a:p>
          <a:p>
            <a:pPr algn="ctr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pt-BR" sz="3600" b="1" dirty="0">
                <a:solidFill>
                  <a:schemeClr val="bg1"/>
                </a:solidFill>
                <a:latin typeface="Verdana" pitchFamily="34" charset="0"/>
              </a:rPr>
              <a:t> e qualidade da </a:t>
            </a:r>
            <a:r>
              <a:rPr lang="pt-BR" sz="3600" b="1" dirty="0" smtClean="0">
                <a:solidFill>
                  <a:schemeClr val="bg1"/>
                </a:solidFill>
                <a:latin typeface="Verdana" pitchFamily="34" charset="0"/>
              </a:rPr>
              <a:t>couve-flor, </a:t>
            </a:r>
          </a:p>
          <a:p>
            <a:pPr algn="ctr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pt-BR" sz="3600" b="1" dirty="0" smtClean="0">
                <a:solidFill>
                  <a:schemeClr val="bg1"/>
                </a:solidFill>
                <a:latin typeface="Verdana" pitchFamily="34" charset="0"/>
              </a:rPr>
              <a:t>do brócolos e do repolho.</a:t>
            </a:r>
            <a:endParaRPr lang="pt-BR" sz="3600" b="1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539750" y="992188"/>
            <a:ext cx="65643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>
              <a:buFont typeface="Wingdings" pitchFamily="2" charset="2"/>
              <a:buChar char="q"/>
            </a:pPr>
            <a:r>
              <a:rPr lang="pt-BR" sz="2400" b="1">
                <a:latin typeface="Verdana" pitchFamily="34" charset="0"/>
              </a:rPr>
              <a:t> Plantas indicadoras de deficiências</a:t>
            </a:r>
          </a:p>
          <a:p>
            <a:pPr algn="r">
              <a:buFont typeface="Wingdings" pitchFamily="2" charset="2"/>
              <a:buNone/>
            </a:pPr>
            <a:r>
              <a:rPr lang="pt-BR" sz="2400" b="1">
                <a:latin typeface="Verdana" pitchFamily="34" charset="0"/>
              </a:rPr>
              <a:t> </a:t>
            </a:r>
            <a:r>
              <a:rPr lang="pt-BR" b="1">
                <a:solidFill>
                  <a:srgbClr val="FF0000"/>
                </a:solidFill>
                <a:latin typeface="Verdana" pitchFamily="34" charset="0"/>
              </a:rPr>
              <a:t>considerando as brassicáceas</a:t>
            </a: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1547813" y="2420938"/>
            <a:ext cx="579755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2000" b="1" dirty="0">
                <a:latin typeface="Verdana" pitchFamily="34" charset="0"/>
              </a:rPr>
              <a:t> </a:t>
            </a:r>
            <a:r>
              <a:rPr lang="pt-BR" sz="2000" b="1" dirty="0">
                <a:solidFill>
                  <a:srgbClr val="0000FF"/>
                </a:solidFill>
                <a:latin typeface="Verdana" pitchFamily="34" charset="0"/>
              </a:rPr>
              <a:t>Boro:</a:t>
            </a:r>
            <a:r>
              <a:rPr lang="pt-BR" sz="2000" b="1" dirty="0">
                <a:latin typeface="Verdana" pitchFamily="34" charset="0"/>
              </a:rPr>
              <a:t> </a:t>
            </a:r>
            <a:r>
              <a:rPr lang="pt-BR" sz="2000" b="1" dirty="0" smtClean="0">
                <a:latin typeface="Verdana" pitchFamily="34" charset="0"/>
              </a:rPr>
              <a:t>couve-flor, repolho e nabo</a:t>
            </a:r>
            <a:endParaRPr lang="pt-BR" sz="2000" b="1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000" b="1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000" b="1" dirty="0">
                <a:latin typeface="Verdana" pitchFamily="34" charset="0"/>
              </a:rPr>
              <a:t> </a:t>
            </a:r>
            <a:r>
              <a:rPr lang="pt-BR" sz="2000" b="1" dirty="0">
                <a:solidFill>
                  <a:srgbClr val="0000FF"/>
                </a:solidFill>
                <a:latin typeface="Verdana" pitchFamily="34" charset="0"/>
              </a:rPr>
              <a:t>Ferro:</a:t>
            </a:r>
            <a:r>
              <a:rPr lang="pt-BR" sz="2000" b="1" dirty="0">
                <a:latin typeface="Verdana" pitchFamily="34" charset="0"/>
              </a:rPr>
              <a:t> </a:t>
            </a:r>
            <a:r>
              <a:rPr lang="pt-BR" sz="2000" b="1" dirty="0" smtClean="0">
                <a:latin typeface="Verdana" pitchFamily="34" charset="0"/>
              </a:rPr>
              <a:t>couve-flor, brócolos, couve</a:t>
            </a:r>
            <a:endParaRPr lang="pt-BR" sz="2000" b="1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pt-BR" sz="2000" b="1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000" b="1" dirty="0">
                <a:latin typeface="Verdana" pitchFamily="34" charset="0"/>
              </a:rPr>
              <a:t> </a:t>
            </a:r>
            <a:r>
              <a:rPr lang="pt-BR" sz="2000" b="1" dirty="0">
                <a:solidFill>
                  <a:srgbClr val="0000FF"/>
                </a:solidFill>
                <a:latin typeface="Verdana" pitchFamily="34" charset="0"/>
              </a:rPr>
              <a:t>Magnésio:</a:t>
            </a:r>
            <a:r>
              <a:rPr lang="pt-BR" sz="2000" b="1" dirty="0">
                <a:latin typeface="Verdana" pitchFamily="34" charset="0"/>
              </a:rPr>
              <a:t> </a:t>
            </a:r>
            <a:r>
              <a:rPr lang="pt-BR" sz="2000" b="1" dirty="0" smtClean="0">
                <a:latin typeface="Verdana" pitchFamily="34" charset="0"/>
              </a:rPr>
              <a:t>couve-flor, </a:t>
            </a:r>
            <a:r>
              <a:rPr lang="pt-BR" sz="2000" b="1" dirty="0">
                <a:latin typeface="Verdana" pitchFamily="34" charset="0"/>
              </a:rPr>
              <a:t>brócolos, couve</a:t>
            </a:r>
          </a:p>
          <a:p>
            <a:pPr>
              <a:buFont typeface="Wingdings" pitchFamily="2" charset="2"/>
              <a:buChar char="§"/>
            </a:pPr>
            <a:endParaRPr lang="pt-BR" sz="2000" b="1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000" b="1" dirty="0">
                <a:latin typeface="Verdana" pitchFamily="34" charset="0"/>
              </a:rPr>
              <a:t> </a:t>
            </a:r>
            <a:r>
              <a:rPr lang="pt-BR" sz="2000" b="1" dirty="0">
                <a:solidFill>
                  <a:srgbClr val="0000FF"/>
                </a:solidFill>
                <a:latin typeface="Verdana" pitchFamily="34" charset="0"/>
              </a:rPr>
              <a:t>Molibdênio:</a:t>
            </a:r>
            <a:r>
              <a:rPr lang="pt-BR" sz="2000" b="1" dirty="0">
                <a:latin typeface="Verdana" pitchFamily="34" charset="0"/>
              </a:rPr>
              <a:t> couve-flor e brócolos</a:t>
            </a:r>
          </a:p>
          <a:p>
            <a:pPr>
              <a:buFont typeface="Wingdings" pitchFamily="2" charset="2"/>
              <a:buChar char="§"/>
            </a:pPr>
            <a:endParaRPr lang="pt-BR" sz="2000" b="1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BR" sz="2000" b="1" dirty="0">
                <a:latin typeface="Verdana" pitchFamily="34" charset="0"/>
              </a:rPr>
              <a:t> </a:t>
            </a:r>
            <a:r>
              <a:rPr lang="pt-BR" sz="2000" b="1" dirty="0">
                <a:solidFill>
                  <a:srgbClr val="0000FF"/>
                </a:solidFill>
                <a:latin typeface="Verdana" pitchFamily="34" charset="0"/>
              </a:rPr>
              <a:t>Enxofre:</a:t>
            </a:r>
            <a:r>
              <a:rPr lang="pt-BR" sz="2000" b="1" dirty="0">
                <a:latin typeface="Verdana" pitchFamily="34" charset="0"/>
              </a:rPr>
              <a:t> </a:t>
            </a:r>
            <a:r>
              <a:rPr lang="pt-BR" sz="2000" b="1" dirty="0" err="1">
                <a:latin typeface="Verdana" pitchFamily="34" charset="0"/>
              </a:rPr>
              <a:t>brássicas</a:t>
            </a:r>
            <a:endParaRPr lang="pt-BR" sz="2000" b="1" dirty="0">
              <a:latin typeface="Verdana" pitchFamily="34" charset="0"/>
            </a:endParaRPr>
          </a:p>
        </p:txBody>
      </p:sp>
      <p:sp>
        <p:nvSpPr>
          <p:cNvPr id="43012" name="Text Box 9"/>
          <p:cNvSpPr txBox="1">
            <a:spLocks noChangeArrowheads="1"/>
          </p:cNvSpPr>
          <p:nvPr/>
        </p:nvSpPr>
        <p:spPr bwMode="auto">
          <a:xfrm>
            <a:off x="6515100" y="6524625"/>
            <a:ext cx="2628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/>
              <a:t>Fonte: Malavolta et al. (1997)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539750" y="1174750"/>
            <a:ext cx="2370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>
                <a:latin typeface="Verdana" pitchFamily="34" charset="0"/>
              </a:rPr>
              <a:t> Nitrogênio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785786" y="1944688"/>
            <a:ext cx="8358214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2000" b="1" dirty="0">
                <a:latin typeface="Verdana" pitchFamily="34" charset="0"/>
              </a:rPr>
              <a:t> É o nutriente em </a:t>
            </a:r>
            <a:r>
              <a:rPr lang="pt-BR" sz="2000" b="1" dirty="0">
                <a:solidFill>
                  <a:srgbClr val="0000FF"/>
                </a:solidFill>
                <a:latin typeface="Verdana" pitchFamily="34" charset="0"/>
              </a:rPr>
              <a:t>maior</a:t>
            </a:r>
            <a:r>
              <a:rPr lang="pt-BR" sz="2000" b="1" dirty="0">
                <a:latin typeface="Verdana" pitchFamily="34" charset="0"/>
              </a:rPr>
              <a:t> quantidade na planta </a:t>
            </a:r>
            <a:r>
              <a:rPr lang="pt-BR" sz="2000" b="1" dirty="0" err="1" smtClean="0">
                <a:latin typeface="Verdana" pitchFamily="34" charset="0"/>
              </a:rPr>
              <a:t>couve-brócolos</a:t>
            </a:r>
            <a:r>
              <a:rPr lang="pt-BR" sz="2000" b="1" dirty="0" smtClean="0">
                <a:latin typeface="Verdana" pitchFamily="34" charset="0"/>
              </a:rPr>
              <a:t>, couve-flor  e repolho.</a:t>
            </a:r>
            <a:r>
              <a:rPr lang="pt-BR" sz="2000" dirty="0" smtClean="0">
                <a:latin typeface="Verdana" pitchFamily="34" charset="0"/>
              </a:rPr>
              <a:t> </a:t>
            </a:r>
            <a:endParaRPr lang="pt-BR" sz="2000" dirty="0">
              <a:latin typeface="Verdana" pitchFamily="34" charset="0"/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805664" y="2820988"/>
            <a:ext cx="7737475" cy="128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15000"/>
              </a:lnSpc>
              <a:buFont typeface="Wingdings" pitchFamily="2" charset="2"/>
              <a:buChar char="§"/>
            </a:pPr>
            <a:r>
              <a:rPr lang="pt-BR" sz="2000" b="1">
                <a:latin typeface="Verdana" pitchFamily="34" charset="0"/>
              </a:rPr>
              <a:t> Nos estádios iniciais:</a:t>
            </a:r>
          </a:p>
          <a:p>
            <a:pPr algn="just">
              <a:lnSpc>
                <a:spcPct val="115000"/>
              </a:lnSpc>
              <a:buFont typeface="Wingdings" pitchFamily="2" charset="2"/>
              <a:buNone/>
            </a:pPr>
            <a:endParaRPr lang="pt-BR" sz="1200">
              <a:latin typeface="Verdana" pitchFamily="34" charset="0"/>
            </a:endParaRPr>
          </a:p>
          <a:p>
            <a:pPr lvl="1" algn="just">
              <a:lnSpc>
                <a:spcPct val="115000"/>
              </a:lnSpc>
              <a:buFont typeface="Wingdings" pitchFamily="2" charset="2"/>
              <a:buChar char="Ø"/>
            </a:pPr>
            <a:r>
              <a:rPr lang="pt-BR" b="1">
                <a:latin typeface="Verdana" pitchFamily="34" charset="0"/>
              </a:rPr>
              <a:t> emissão e crescimento das folhas e </a:t>
            </a:r>
          </a:p>
          <a:p>
            <a:pPr lvl="1" algn="just">
              <a:lnSpc>
                <a:spcPct val="115000"/>
              </a:lnSpc>
              <a:buFont typeface="Wingdings" pitchFamily="2" charset="2"/>
              <a:buChar char="Ø"/>
            </a:pPr>
            <a:r>
              <a:rPr lang="pt-BR" b="1">
                <a:latin typeface="Verdana" pitchFamily="34" charset="0"/>
              </a:rPr>
              <a:t> crescimento sistema radicular.</a:t>
            </a:r>
            <a:endParaRPr lang="pt-BR">
              <a:latin typeface="Verdana" pitchFamily="34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71775" y="4508500"/>
            <a:ext cx="2449513" cy="2089150"/>
            <a:chOff x="3696" y="2840"/>
            <a:chExt cx="1543" cy="1316"/>
          </a:xfrm>
        </p:grpSpPr>
        <p:sp>
          <p:nvSpPr>
            <p:cNvPr id="44039" name="AutoShape 6"/>
            <p:cNvSpPr>
              <a:spLocks noChangeArrowheads="1"/>
            </p:cNvSpPr>
            <p:nvPr/>
          </p:nvSpPr>
          <p:spPr bwMode="auto">
            <a:xfrm>
              <a:off x="3696" y="2840"/>
              <a:ext cx="1543" cy="1316"/>
            </a:xfrm>
            <a:prstGeom prst="bevel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/>
            </a:p>
          </p:txBody>
        </p:sp>
        <p:sp>
          <p:nvSpPr>
            <p:cNvPr id="44040" name="Text Box 7"/>
            <p:cNvSpPr txBox="1">
              <a:spLocks noChangeArrowheads="1"/>
            </p:cNvSpPr>
            <p:nvPr/>
          </p:nvSpPr>
          <p:spPr bwMode="auto">
            <a:xfrm>
              <a:off x="3878" y="3067"/>
              <a:ext cx="1179" cy="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b="1">
                  <a:solidFill>
                    <a:srgbClr val="000099"/>
                  </a:solidFill>
                  <a:latin typeface="Verdana" pitchFamily="34" charset="0"/>
                </a:rPr>
                <a:t>Absorção de nutrientes, IAF e potencial produtivo</a:t>
              </a:r>
            </a:p>
          </p:txBody>
        </p:sp>
      </p:grpSp>
      <p:sp>
        <p:nvSpPr>
          <p:cNvPr id="162824" name="AutoShape 8"/>
          <p:cNvSpPr>
            <a:spLocks noChangeArrowheads="1"/>
          </p:cNvSpPr>
          <p:nvPr/>
        </p:nvSpPr>
        <p:spPr bwMode="auto">
          <a:xfrm>
            <a:off x="1285852" y="3395663"/>
            <a:ext cx="5157811" cy="1031875"/>
          </a:xfrm>
          <a:prstGeom prst="downArrowCallout">
            <a:avLst>
              <a:gd name="adj1" fmla="val 120346"/>
              <a:gd name="adj2" fmla="val 120346"/>
              <a:gd name="adj3" fmla="val 16667"/>
              <a:gd name="adj4" fmla="val 66667"/>
            </a:avLst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2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539750" y="1174750"/>
            <a:ext cx="2370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>
                <a:latin typeface="Verdana" pitchFamily="34" charset="0"/>
              </a:rPr>
              <a:t> Nitrogênio</a:t>
            </a: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971550" y="1944688"/>
            <a:ext cx="8172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2000" b="1">
                <a:latin typeface="Verdana" pitchFamily="34" charset="0"/>
              </a:rPr>
              <a:t> Planta adequadamente nutrida em N propicia maior resistência de plantas à:</a:t>
            </a:r>
            <a:endParaRPr lang="pt-BR" sz="2000">
              <a:latin typeface="Verdana" pitchFamily="34" charset="0"/>
            </a:endParaRPr>
          </a:p>
        </p:txBody>
      </p:sp>
      <p:sp>
        <p:nvSpPr>
          <p:cNvPr id="45060" name="Rectangle 9"/>
          <p:cNvSpPr>
            <a:spLocks noChangeArrowheads="1"/>
          </p:cNvSpPr>
          <p:nvPr/>
        </p:nvSpPr>
        <p:spPr bwMode="auto">
          <a:xfrm>
            <a:off x="1223963" y="4779963"/>
            <a:ext cx="19796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pt-BR" sz="2000" b="1">
                <a:solidFill>
                  <a:srgbClr val="0000FF"/>
                </a:solidFill>
                <a:latin typeface="Verdana" pitchFamily="34" charset="0"/>
              </a:rPr>
              <a:t> Repolho:</a:t>
            </a:r>
            <a:endParaRPr lang="pt-BR" sz="2000">
              <a:solidFill>
                <a:srgbClr val="0000FF"/>
              </a:solidFill>
              <a:latin typeface="Verdana" pitchFamily="34" charset="0"/>
            </a:endParaRPr>
          </a:p>
        </p:txBody>
      </p:sp>
      <p:sp>
        <p:nvSpPr>
          <p:cNvPr id="45061" name="Rectangle 10"/>
          <p:cNvSpPr>
            <a:spLocks noChangeArrowheads="1"/>
          </p:cNvSpPr>
          <p:nvPr/>
        </p:nvSpPr>
        <p:spPr bwMode="auto">
          <a:xfrm>
            <a:off x="1547813" y="5213350"/>
            <a:ext cx="5040312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35000"/>
              </a:spcBef>
              <a:buFont typeface="Wingdings" pitchFamily="2" charset="2"/>
              <a:buChar char="Ø"/>
            </a:pPr>
            <a:r>
              <a:rPr lang="pt-BR" sz="2000" b="1">
                <a:latin typeface="Verdana" pitchFamily="34" charset="0"/>
              </a:rPr>
              <a:t> </a:t>
            </a:r>
            <a:r>
              <a:rPr lang="pt-BR" sz="2000" b="1" i="1">
                <a:latin typeface="Verdana" pitchFamily="34" charset="0"/>
              </a:rPr>
              <a:t>Plasmodiophora brassicae</a:t>
            </a:r>
          </a:p>
          <a:p>
            <a:pPr>
              <a:spcBef>
                <a:spcPct val="35000"/>
              </a:spcBef>
              <a:buFont typeface="Wingdings" pitchFamily="2" charset="2"/>
              <a:buChar char="Ø"/>
            </a:pPr>
            <a:r>
              <a:rPr lang="pt-BR" sz="2000" b="1">
                <a:latin typeface="Verdana" pitchFamily="34" charset="0"/>
              </a:rPr>
              <a:t> </a:t>
            </a:r>
            <a:r>
              <a:rPr lang="pt-BR" sz="2000" b="1" i="1">
                <a:latin typeface="Verdana" pitchFamily="34" charset="0"/>
              </a:rPr>
              <a:t>Fusarium oxysporum</a:t>
            </a:r>
            <a:endParaRPr lang="pt-BR" sz="2000" i="1">
              <a:latin typeface="Verdana" pitchFamily="34" charset="0"/>
            </a:endParaRPr>
          </a:p>
        </p:txBody>
      </p:sp>
      <p:sp>
        <p:nvSpPr>
          <p:cNvPr id="45062" name="Rectangle 11"/>
          <p:cNvSpPr>
            <a:spLocks noChangeArrowheads="1"/>
          </p:cNvSpPr>
          <p:nvPr/>
        </p:nvSpPr>
        <p:spPr bwMode="auto">
          <a:xfrm>
            <a:off x="1223963" y="3068638"/>
            <a:ext cx="2484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pt-BR" sz="2000" b="1">
                <a:solidFill>
                  <a:srgbClr val="0000FF"/>
                </a:solidFill>
                <a:latin typeface="Verdana" pitchFamily="34" charset="0"/>
              </a:rPr>
              <a:t> Couve-flor:</a:t>
            </a:r>
            <a:endParaRPr lang="pt-BR" sz="2000">
              <a:solidFill>
                <a:srgbClr val="0000FF"/>
              </a:solidFill>
              <a:latin typeface="Verdana" pitchFamily="34" charset="0"/>
            </a:endParaRPr>
          </a:p>
        </p:txBody>
      </p:sp>
      <p:sp>
        <p:nvSpPr>
          <p:cNvPr id="45063" name="Rectangle 12"/>
          <p:cNvSpPr>
            <a:spLocks noChangeArrowheads="1"/>
          </p:cNvSpPr>
          <p:nvPr/>
        </p:nvSpPr>
        <p:spPr bwMode="auto">
          <a:xfrm>
            <a:off x="1547813" y="3502025"/>
            <a:ext cx="5040312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35000"/>
              </a:spcBef>
              <a:buFont typeface="Wingdings" pitchFamily="2" charset="2"/>
              <a:buChar char="Ø"/>
            </a:pPr>
            <a:r>
              <a:rPr lang="pt-BR" sz="2000" b="1">
                <a:latin typeface="Verdana" pitchFamily="34" charset="0"/>
              </a:rPr>
              <a:t> </a:t>
            </a:r>
            <a:r>
              <a:rPr lang="pt-BR" sz="2000" b="1" i="1">
                <a:latin typeface="Verdana" pitchFamily="34" charset="0"/>
              </a:rPr>
              <a:t>Rizoctonia solani</a:t>
            </a:r>
          </a:p>
          <a:p>
            <a:pPr>
              <a:spcBef>
                <a:spcPct val="35000"/>
              </a:spcBef>
              <a:buFont typeface="Wingdings" pitchFamily="2" charset="2"/>
              <a:buChar char="Ø"/>
            </a:pPr>
            <a:r>
              <a:rPr lang="pt-BR" sz="2000" b="1">
                <a:latin typeface="Verdana" pitchFamily="34" charset="0"/>
              </a:rPr>
              <a:t> </a:t>
            </a:r>
            <a:r>
              <a:rPr lang="pt-BR" sz="2000" b="1" i="1">
                <a:latin typeface="Verdana" pitchFamily="34" charset="0"/>
              </a:rPr>
              <a:t>Rizoctonia bataticola</a:t>
            </a:r>
            <a:endParaRPr lang="pt-BR" sz="2000" i="1">
              <a:latin typeface="Verdana" pitchFamily="34" charset="0"/>
            </a:endParaRPr>
          </a:p>
        </p:txBody>
      </p:sp>
      <p:sp>
        <p:nvSpPr>
          <p:cNvPr id="45064" name="Text Box 13"/>
          <p:cNvSpPr txBox="1">
            <a:spLocks noChangeArrowheads="1"/>
          </p:cNvSpPr>
          <p:nvPr/>
        </p:nvSpPr>
        <p:spPr bwMode="auto">
          <a:xfrm>
            <a:off x="6877050" y="6580188"/>
            <a:ext cx="2305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/>
              <a:t>Fonte: Huber (1994), H.B.</a:t>
            </a:r>
          </a:p>
        </p:txBody>
      </p:sp>
      <p:sp>
        <p:nvSpPr>
          <p:cNvPr id="45065" name="Text Box 14"/>
          <p:cNvSpPr txBox="1">
            <a:spLocks noChangeArrowheads="1"/>
          </p:cNvSpPr>
          <p:nvPr/>
        </p:nvSpPr>
        <p:spPr bwMode="auto">
          <a:xfrm>
            <a:off x="1835150" y="6021388"/>
            <a:ext cx="58324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pt-BR" sz="2000" b="1">
                <a:solidFill>
                  <a:srgbClr val="FF3300"/>
                </a:solidFill>
                <a:latin typeface="Verdana" pitchFamily="34" charset="0"/>
              </a:rPr>
              <a:t> N-NH</a:t>
            </a:r>
            <a:r>
              <a:rPr lang="pt-BR" sz="2000" b="1" baseline="-25000">
                <a:solidFill>
                  <a:srgbClr val="FF3300"/>
                </a:solidFill>
                <a:latin typeface="Verdana" pitchFamily="34" charset="0"/>
              </a:rPr>
              <a:t>4</a:t>
            </a:r>
            <a:r>
              <a:rPr lang="pt-BR" sz="2000" b="1" baseline="30000">
                <a:solidFill>
                  <a:srgbClr val="FF3300"/>
                </a:solidFill>
                <a:latin typeface="Verdana" pitchFamily="34" charset="0"/>
              </a:rPr>
              <a:t>+</a:t>
            </a:r>
            <a:r>
              <a:rPr lang="pt-BR" sz="2000" b="1">
                <a:solidFill>
                  <a:srgbClr val="FF3300"/>
                </a:solidFill>
                <a:latin typeface="Verdana" pitchFamily="34" charset="0"/>
              </a:rPr>
              <a:t> aumenta a suscetibilidade à </a:t>
            </a:r>
            <a:r>
              <a:rPr lang="pt-BR" sz="2000" b="1" i="1">
                <a:solidFill>
                  <a:srgbClr val="FF3300"/>
                </a:solidFill>
                <a:latin typeface="Verdana" pitchFamily="34" charset="0"/>
              </a:rPr>
              <a:t>Xanthomonas campestris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539750" y="1174750"/>
            <a:ext cx="2370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>
                <a:latin typeface="Verdana" pitchFamily="34" charset="0"/>
              </a:rPr>
              <a:t> Nitrogênio</a:t>
            </a:r>
          </a:p>
        </p:txBody>
      </p:sp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971550" y="2133600"/>
            <a:ext cx="7737475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15000"/>
              </a:lnSpc>
              <a:buFont typeface="Wingdings" pitchFamily="2" charset="2"/>
              <a:buChar char="§"/>
            </a:pPr>
            <a:r>
              <a:rPr lang="pt-BR" sz="2000" b="1">
                <a:latin typeface="Verdana" pitchFamily="34" charset="0"/>
              </a:rPr>
              <a:t> Forte associação com a taxa de crescimento</a:t>
            </a:r>
            <a:endParaRPr lang="pt-BR" sz="2000">
              <a:latin typeface="Verdana" pitchFamily="34" charset="0"/>
            </a:endParaRPr>
          </a:p>
        </p:txBody>
      </p:sp>
      <p:sp>
        <p:nvSpPr>
          <p:cNvPr id="46084" name="AutoShape 9"/>
          <p:cNvSpPr>
            <a:spLocks noChangeArrowheads="1"/>
          </p:cNvSpPr>
          <p:nvPr/>
        </p:nvSpPr>
        <p:spPr bwMode="auto">
          <a:xfrm rot="5400000">
            <a:off x="3492501" y="2852737"/>
            <a:ext cx="1511300" cy="1368425"/>
          </a:xfrm>
          <a:custGeom>
            <a:avLst/>
            <a:gdLst>
              <a:gd name="T0" fmla="*/ 79306523 w 21600"/>
              <a:gd name="T1" fmla="*/ 0 h 21600"/>
              <a:gd name="T2" fmla="*/ 0 w 21600"/>
              <a:gd name="T3" fmla="*/ 43346953 h 21600"/>
              <a:gd name="T4" fmla="*/ 79306523 w 21600"/>
              <a:gd name="T5" fmla="*/ 86693842 h 21600"/>
              <a:gd name="T6" fmla="*/ 105742019 w 21600"/>
              <a:gd name="T7" fmla="*/ 4334695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6085" name="Rectangle 10"/>
          <p:cNvSpPr>
            <a:spLocks noChangeArrowheads="1"/>
          </p:cNvSpPr>
          <p:nvPr/>
        </p:nvSpPr>
        <p:spPr bwMode="auto">
          <a:xfrm>
            <a:off x="1763713" y="4508500"/>
            <a:ext cx="5113337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15000"/>
              </a:lnSpc>
              <a:buFont typeface="Wingdings" pitchFamily="2" charset="2"/>
              <a:buNone/>
            </a:pPr>
            <a:r>
              <a:rPr lang="pt-BR" sz="2000" b="1">
                <a:latin typeface="Verdana" pitchFamily="34" charset="0"/>
              </a:rPr>
              <a:t>Talo oco em couve-flor e brócolos</a:t>
            </a:r>
            <a:endParaRPr lang="pt-BR" sz="20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ChangeArrowheads="1"/>
          </p:cNvSpPr>
          <p:nvPr/>
        </p:nvSpPr>
        <p:spPr bwMode="auto">
          <a:xfrm>
            <a:off x="971550" y="1989138"/>
            <a:ext cx="7704138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pt-BR" b="1">
                <a:latin typeface="Verdana" pitchFamily="34" charset="0"/>
              </a:rPr>
              <a:t> Thompson et al. (2002) verificaram que doses entre 380 e 450 kg/ha de N permitiram maximizar a produtividade e qualidade do brócolos.</a:t>
            </a:r>
          </a:p>
        </p:txBody>
      </p:sp>
      <p:sp>
        <p:nvSpPr>
          <p:cNvPr id="49155" name="Rectangle 8"/>
          <p:cNvSpPr>
            <a:spLocks noChangeArrowheads="1"/>
          </p:cNvSpPr>
          <p:nvPr/>
        </p:nvSpPr>
        <p:spPr bwMode="auto">
          <a:xfrm>
            <a:off x="982663" y="3297238"/>
            <a:ext cx="7704137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pt-BR" b="1">
                <a:latin typeface="Verdana" pitchFamily="34" charset="0"/>
              </a:rPr>
              <a:t> Na literatura, há relatos de resposta de brócolos a doses maiores que 500 kg/ha de N.</a:t>
            </a:r>
          </a:p>
        </p:txBody>
      </p:sp>
      <p:sp>
        <p:nvSpPr>
          <p:cNvPr id="49156" name="Rectangle 9"/>
          <p:cNvSpPr>
            <a:spLocks noChangeArrowheads="1"/>
          </p:cNvSpPr>
          <p:nvPr/>
        </p:nvSpPr>
        <p:spPr bwMode="auto">
          <a:xfrm>
            <a:off x="981075" y="4233863"/>
            <a:ext cx="7704138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pt-BR" b="1">
                <a:latin typeface="Verdana" pitchFamily="34" charset="0"/>
              </a:rPr>
              <a:t> Trani et al. (1997), Boletim 100 IAC, recomendam o total de 210 a 260 kg/ha de N.</a:t>
            </a:r>
          </a:p>
        </p:txBody>
      </p:sp>
      <p:sp>
        <p:nvSpPr>
          <p:cNvPr id="49157" name="Rectangle 10"/>
          <p:cNvSpPr>
            <a:spLocks noChangeArrowheads="1"/>
          </p:cNvSpPr>
          <p:nvPr/>
        </p:nvSpPr>
        <p:spPr bwMode="auto">
          <a:xfrm>
            <a:off x="971550" y="5199063"/>
            <a:ext cx="7704138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pt-BR" b="1">
                <a:latin typeface="Verdana" pitchFamily="34" charset="0"/>
              </a:rPr>
              <a:t> Fontes (1999), Boletim MG, recomendam o total de 150 kg/ha de N.</a:t>
            </a:r>
          </a:p>
        </p:txBody>
      </p:sp>
      <p:sp>
        <p:nvSpPr>
          <p:cNvPr id="49158" name="Rectangle 11"/>
          <p:cNvSpPr>
            <a:spLocks noChangeArrowheads="1"/>
          </p:cNvSpPr>
          <p:nvPr/>
        </p:nvSpPr>
        <p:spPr bwMode="auto">
          <a:xfrm>
            <a:off x="539750" y="1174750"/>
            <a:ext cx="2370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>
                <a:latin typeface="Verdana" pitchFamily="34" charset="0"/>
              </a:rPr>
              <a:t> Nitrogênio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714348" y="1285860"/>
            <a:ext cx="7715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B0F0"/>
              </a:buClr>
              <a:buFont typeface="Wingdings" pitchFamily="2" charset="2"/>
              <a:buChar char="v"/>
            </a:pPr>
            <a:r>
              <a:rPr lang="pt-BR" sz="2800" b="1" dirty="0" smtClean="0">
                <a:solidFill>
                  <a:srgbClr val="99FF99"/>
                </a:solidFill>
              </a:rPr>
              <a:t> Nas três </a:t>
            </a:r>
            <a:r>
              <a:rPr lang="pt-BR" sz="2800" b="1" dirty="0" err="1" smtClean="0">
                <a:solidFill>
                  <a:srgbClr val="99FF99"/>
                </a:solidFill>
              </a:rPr>
              <a:t>brássicas</a:t>
            </a:r>
            <a:r>
              <a:rPr lang="pt-BR" sz="2800" b="1" dirty="0" smtClean="0">
                <a:solidFill>
                  <a:srgbClr val="99FF99"/>
                </a:solidFill>
              </a:rPr>
              <a:t>:</a:t>
            </a:r>
            <a:endParaRPr lang="pt-BR" sz="2800" b="1" dirty="0">
              <a:solidFill>
                <a:srgbClr val="99FF99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00100" y="1960426"/>
            <a:ext cx="771530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pt-BR" sz="2400" b="1" i="1" dirty="0" smtClean="0">
                <a:solidFill>
                  <a:schemeClr val="bg1"/>
                </a:solidFill>
              </a:rPr>
              <a:t>  </a:t>
            </a:r>
            <a:r>
              <a:rPr lang="pt-BR" sz="2400" b="1" dirty="0" smtClean="0">
                <a:solidFill>
                  <a:schemeClr val="bg1"/>
                </a:solidFill>
              </a:rPr>
              <a:t>Custo  com  corretivos e fertilizantes: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643042" y="2928934"/>
            <a:ext cx="750095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FFF00"/>
              </a:buClr>
              <a:buFont typeface="Wingdings" pitchFamily="2" charset="2"/>
              <a:buChar char="ü"/>
            </a:pPr>
            <a:r>
              <a:rPr lang="pt-BR" sz="2600" b="1" dirty="0" smtClean="0">
                <a:solidFill>
                  <a:srgbClr val="FFFF00"/>
                </a:solidFill>
              </a:rPr>
              <a:t> 30 a 60% do custo operacional de produção   </a:t>
            </a: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6500826" y="6286520"/>
            <a:ext cx="27146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Fontes: Rezende </a:t>
            </a:r>
            <a:r>
              <a:rPr lang="pt-BR" sz="1400" b="1" dirty="0" err="1" smtClean="0">
                <a:solidFill>
                  <a:schemeClr val="bg1"/>
                </a:solidFill>
              </a:rPr>
              <a:t>et</a:t>
            </a:r>
            <a:r>
              <a:rPr lang="pt-BR" sz="1400" b="1" dirty="0" smtClean="0">
                <a:solidFill>
                  <a:schemeClr val="bg1"/>
                </a:solidFill>
              </a:rPr>
              <a:t> al. (2005)</a:t>
            </a:r>
          </a:p>
          <a:p>
            <a:r>
              <a:rPr lang="pt-BR" sz="1400" b="1" dirty="0" smtClean="0">
                <a:solidFill>
                  <a:schemeClr val="bg1"/>
                </a:solidFill>
              </a:rPr>
              <a:t>               EMATER – DF (2008)</a:t>
            </a:r>
            <a:endParaRPr lang="pt-BR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ChangeArrowheads="1"/>
          </p:cNvSpPr>
          <p:nvPr/>
        </p:nvSpPr>
        <p:spPr bwMode="auto">
          <a:xfrm>
            <a:off x="971550" y="6345238"/>
            <a:ext cx="6777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2000" b="1">
                <a:solidFill>
                  <a:srgbClr val="0000FF"/>
                </a:solidFill>
                <a:latin typeface="Verdana" pitchFamily="34" charset="0"/>
              </a:rPr>
              <a:t> Sintomas iniciam-se nas folhas mais velhas.</a:t>
            </a:r>
            <a:r>
              <a:rPr lang="pt-BR" sz="2000">
                <a:solidFill>
                  <a:srgbClr val="0000FF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50179" name="Rectangle 6"/>
          <p:cNvSpPr>
            <a:spLocks noChangeArrowheads="1"/>
          </p:cNvSpPr>
          <p:nvPr/>
        </p:nvSpPr>
        <p:spPr bwMode="auto">
          <a:xfrm>
            <a:off x="539750" y="1174750"/>
            <a:ext cx="2370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>
                <a:latin typeface="Verdana" pitchFamily="34" charset="0"/>
              </a:rPr>
              <a:t> Nitrogênio</a:t>
            </a:r>
          </a:p>
        </p:txBody>
      </p:sp>
      <p:pic>
        <p:nvPicPr>
          <p:cNvPr id="50180" name="Picture 7" descr="IMG_07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2401888"/>
            <a:ext cx="424815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9" descr="IMG_07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3500438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10" descr="IMG_07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4488" y="549275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3" name="Rectangle 11"/>
          <p:cNvSpPr>
            <a:spLocks noChangeArrowheads="1"/>
          </p:cNvSpPr>
          <p:nvPr/>
        </p:nvSpPr>
        <p:spPr bwMode="auto">
          <a:xfrm>
            <a:off x="971550" y="1885950"/>
            <a:ext cx="4270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b="1" i="1">
                <a:solidFill>
                  <a:srgbClr val="0000FF"/>
                </a:solidFill>
                <a:latin typeface="Verdana" pitchFamily="34" charset="0"/>
              </a:rPr>
              <a:t>Em deficiência no brócolos</a:t>
            </a:r>
            <a:r>
              <a:rPr lang="pt-BR" sz="2000" b="1">
                <a:solidFill>
                  <a:srgbClr val="0000FF"/>
                </a:solidFill>
                <a:latin typeface="Verdana" pitchFamily="34" charset="0"/>
              </a:rPr>
              <a:t>: </a:t>
            </a:r>
            <a:r>
              <a:rPr lang="pt-BR" sz="2000">
                <a:latin typeface="Verdana" pitchFamily="34" charset="0"/>
              </a:rPr>
              <a:t> </a:t>
            </a:r>
          </a:p>
        </p:txBody>
      </p:sp>
      <p:sp>
        <p:nvSpPr>
          <p:cNvPr id="50184" name="Text Box 12"/>
          <p:cNvSpPr txBox="1">
            <a:spLocks noChangeArrowheads="1"/>
          </p:cNvSpPr>
          <p:nvPr/>
        </p:nvSpPr>
        <p:spPr bwMode="auto">
          <a:xfrm>
            <a:off x="971550" y="5599113"/>
            <a:ext cx="4211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b="1"/>
              <a:t>Fotos: Prof. Arthur  Cecílio (Unesp-Jaboticabal)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971550" y="6345238"/>
            <a:ext cx="6777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2000" b="1">
                <a:solidFill>
                  <a:srgbClr val="0000FF"/>
                </a:solidFill>
                <a:latin typeface="Verdana" pitchFamily="34" charset="0"/>
              </a:rPr>
              <a:t> Sintomas iniciam-se nas folhas mais velhas.</a:t>
            </a:r>
            <a:r>
              <a:rPr lang="pt-BR" sz="2000">
                <a:solidFill>
                  <a:srgbClr val="0000FF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539750" y="1174750"/>
            <a:ext cx="2370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>
                <a:latin typeface="Verdana" pitchFamily="34" charset="0"/>
              </a:rPr>
              <a:t> Nitrogênio</a:t>
            </a:r>
          </a:p>
        </p:txBody>
      </p:sp>
      <p:sp>
        <p:nvSpPr>
          <p:cNvPr id="51204" name="Rectangle 7"/>
          <p:cNvSpPr>
            <a:spLocks noChangeArrowheads="1"/>
          </p:cNvSpPr>
          <p:nvPr/>
        </p:nvSpPr>
        <p:spPr bwMode="auto">
          <a:xfrm>
            <a:off x="971550" y="1885950"/>
            <a:ext cx="4419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b="1" i="1">
                <a:solidFill>
                  <a:srgbClr val="0000FF"/>
                </a:solidFill>
                <a:latin typeface="Verdana" pitchFamily="34" charset="0"/>
              </a:rPr>
              <a:t>Em deficiência na couve-flor</a:t>
            </a:r>
            <a:r>
              <a:rPr lang="pt-BR" sz="2000" b="1">
                <a:solidFill>
                  <a:srgbClr val="0000FF"/>
                </a:solidFill>
                <a:latin typeface="Verdana" pitchFamily="34" charset="0"/>
              </a:rPr>
              <a:t>:</a:t>
            </a:r>
            <a:r>
              <a:rPr lang="pt-BR" sz="2000">
                <a:latin typeface="Verdana" pitchFamily="34" charset="0"/>
              </a:rPr>
              <a:t> </a:t>
            </a:r>
          </a:p>
        </p:txBody>
      </p:sp>
      <p:sp>
        <p:nvSpPr>
          <p:cNvPr id="51205" name="Text Box 8"/>
          <p:cNvSpPr txBox="1">
            <a:spLocks noChangeArrowheads="1"/>
          </p:cNvSpPr>
          <p:nvPr/>
        </p:nvSpPr>
        <p:spPr bwMode="auto">
          <a:xfrm>
            <a:off x="1042988" y="5084763"/>
            <a:ext cx="4211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b="1"/>
              <a:t>Fotos: Prof. Arthur  Cecílio (Unesp-Jaboticabal)</a:t>
            </a:r>
          </a:p>
        </p:txBody>
      </p:sp>
      <p:pic>
        <p:nvPicPr>
          <p:cNvPr id="51206" name="Picture 9" descr="IMG_12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2636838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10" descr="IMG_12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2636838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901700" y="2236788"/>
            <a:ext cx="7702550" cy="414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tabLst>
                <a:tab pos="114300" algn="l"/>
              </a:tabLst>
            </a:pPr>
            <a:r>
              <a:rPr lang="pt-BR" sz="2000" b="1" i="1" dirty="0">
                <a:solidFill>
                  <a:srgbClr val="0000FF"/>
                </a:solidFill>
                <a:latin typeface="Verdana" pitchFamily="34" charset="0"/>
              </a:rPr>
              <a:t>Em deficiência</a:t>
            </a:r>
            <a:r>
              <a:rPr lang="pt-BR" sz="2000" b="1" dirty="0">
                <a:solidFill>
                  <a:srgbClr val="0000FF"/>
                </a:solidFill>
                <a:latin typeface="Verdana" pitchFamily="34" charset="0"/>
              </a:rPr>
              <a:t>: </a:t>
            </a:r>
          </a:p>
          <a:p>
            <a:pPr algn="just">
              <a:tabLst>
                <a:tab pos="114300" algn="l"/>
              </a:tabLst>
            </a:pPr>
            <a:endParaRPr lang="pt-BR" sz="500" b="1" dirty="0">
              <a:latin typeface="Verdana" pitchFamily="34" charset="0"/>
            </a:endParaRP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b="1" dirty="0">
                <a:latin typeface="Verdana" pitchFamily="34" charset="0"/>
              </a:rPr>
              <a:t> </a:t>
            </a:r>
            <a:r>
              <a:rPr lang="pt-BR" b="1" dirty="0" smtClean="0">
                <a:latin typeface="Verdana" pitchFamily="34" charset="0"/>
              </a:rPr>
              <a:t>Folhas </a:t>
            </a:r>
            <a:r>
              <a:rPr lang="pt-BR" b="1" dirty="0">
                <a:latin typeface="Verdana" pitchFamily="34" charset="0"/>
              </a:rPr>
              <a:t>menores,</a:t>
            </a: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b="1" dirty="0">
                <a:latin typeface="Verdana" pitchFamily="34" charset="0"/>
              </a:rPr>
              <a:t> </a:t>
            </a:r>
            <a:r>
              <a:rPr lang="pt-BR" b="1" dirty="0" err="1">
                <a:latin typeface="Verdana" pitchFamily="34" charset="0"/>
              </a:rPr>
              <a:t>C</a:t>
            </a:r>
            <a:r>
              <a:rPr lang="pt-BR" b="1" dirty="0" err="1" smtClean="0">
                <a:latin typeface="Verdana" pitchFamily="34" charset="0"/>
              </a:rPr>
              <a:t>lorose</a:t>
            </a:r>
            <a:r>
              <a:rPr lang="pt-BR" b="1" dirty="0" smtClean="0">
                <a:latin typeface="Verdana" pitchFamily="34" charset="0"/>
              </a:rPr>
              <a:t> </a:t>
            </a:r>
            <a:r>
              <a:rPr lang="pt-BR" b="1" dirty="0">
                <a:latin typeface="Verdana" pitchFamily="34" charset="0"/>
              </a:rPr>
              <a:t>nas folhas mais velhas (baixo teor clorofila),</a:t>
            </a: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b="1" dirty="0">
                <a:latin typeface="Verdana" pitchFamily="34" charset="0"/>
              </a:rPr>
              <a:t> </a:t>
            </a:r>
            <a:r>
              <a:rPr lang="pt-BR" b="1" dirty="0" err="1">
                <a:latin typeface="Verdana" pitchFamily="34" charset="0"/>
              </a:rPr>
              <a:t>A</a:t>
            </a:r>
            <a:r>
              <a:rPr lang="pt-BR" b="1" dirty="0" err="1" smtClean="0">
                <a:latin typeface="Verdana" pitchFamily="34" charset="0"/>
              </a:rPr>
              <a:t>rroxeamento</a:t>
            </a:r>
            <a:r>
              <a:rPr lang="pt-BR" b="1" dirty="0" smtClean="0">
                <a:latin typeface="Verdana" pitchFamily="34" charset="0"/>
              </a:rPr>
              <a:t> </a:t>
            </a:r>
            <a:r>
              <a:rPr lang="pt-BR" b="1" dirty="0">
                <a:latin typeface="Verdana" pitchFamily="34" charset="0"/>
              </a:rPr>
              <a:t>da folha,</a:t>
            </a: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b="1" dirty="0">
                <a:latin typeface="Verdana" pitchFamily="34" charset="0"/>
              </a:rPr>
              <a:t> </a:t>
            </a:r>
            <a:r>
              <a:rPr lang="pt-BR" b="1" dirty="0" smtClean="0">
                <a:latin typeface="Verdana" pitchFamily="34" charset="0"/>
              </a:rPr>
              <a:t>Ângulo </a:t>
            </a:r>
            <a:r>
              <a:rPr lang="pt-BR" b="1" dirty="0">
                <a:latin typeface="Verdana" pitchFamily="34" charset="0"/>
              </a:rPr>
              <a:t>agudo entre folhas e caule,  </a:t>
            </a: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b="1" dirty="0">
                <a:latin typeface="Verdana" pitchFamily="34" charset="0"/>
              </a:rPr>
              <a:t> </a:t>
            </a:r>
            <a:r>
              <a:rPr lang="pt-BR" b="1" dirty="0" smtClean="0">
                <a:latin typeface="Verdana" pitchFamily="34" charset="0"/>
              </a:rPr>
              <a:t>Florescimento </a:t>
            </a:r>
            <a:r>
              <a:rPr lang="pt-BR" b="1" dirty="0">
                <a:latin typeface="Verdana" pitchFamily="34" charset="0"/>
              </a:rPr>
              <a:t>precoce e</a:t>
            </a: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b="1" dirty="0">
                <a:latin typeface="Verdana" pitchFamily="34" charset="0"/>
              </a:rPr>
              <a:t> Folha com largura do limbo muito reduzida, cheia de constrições ou recortes que se aproximam até a nervura central (ponta de chicote ou “</a:t>
            </a:r>
            <a:r>
              <a:rPr lang="pt-BR" b="1" dirty="0" err="1">
                <a:latin typeface="Verdana" pitchFamily="34" charset="0"/>
              </a:rPr>
              <a:t>whiptail</a:t>
            </a:r>
            <a:r>
              <a:rPr lang="pt-BR" b="1" dirty="0">
                <a:latin typeface="Verdana" pitchFamily="34" charset="0"/>
              </a:rPr>
              <a:t>”) (Nogueira </a:t>
            </a:r>
            <a:r>
              <a:rPr lang="pt-BR" b="1" dirty="0" err="1">
                <a:latin typeface="Verdana" pitchFamily="34" charset="0"/>
              </a:rPr>
              <a:t>et</a:t>
            </a:r>
            <a:r>
              <a:rPr lang="pt-BR" b="1" dirty="0">
                <a:latin typeface="Verdana" pitchFamily="34" charset="0"/>
              </a:rPr>
              <a:t> al., 1983).</a:t>
            </a:r>
          </a:p>
        </p:txBody>
      </p:sp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539750" y="1174750"/>
            <a:ext cx="2370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>
                <a:latin typeface="Verdana" pitchFamily="34" charset="0"/>
              </a:rPr>
              <a:t> Nitrogênio</a:t>
            </a:r>
          </a:p>
        </p:txBody>
      </p:sp>
      <p:pic>
        <p:nvPicPr>
          <p:cNvPr id="52228" name="Picture 6" descr="IMG_07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260350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7"/>
          <p:cNvSpPr txBox="1">
            <a:spLocks noChangeArrowheads="1"/>
          </p:cNvSpPr>
          <p:nvPr/>
        </p:nvSpPr>
        <p:spPr bwMode="auto">
          <a:xfrm>
            <a:off x="5219700" y="2708275"/>
            <a:ext cx="4211638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300" b="1"/>
              <a:t>Foto: Prof. Arthur  Cecílio (Unesp-Jaboticabal)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ChangeArrowheads="1"/>
          </p:cNvSpPr>
          <p:nvPr/>
        </p:nvSpPr>
        <p:spPr bwMode="auto">
          <a:xfrm>
            <a:off x="901700" y="2205038"/>
            <a:ext cx="7702550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tabLst>
                <a:tab pos="114300" algn="l"/>
              </a:tabLst>
            </a:pPr>
            <a:r>
              <a:rPr lang="pt-BR" sz="2000" b="1" i="1" dirty="0">
                <a:solidFill>
                  <a:srgbClr val="0000FF"/>
                </a:solidFill>
                <a:latin typeface="Verdana" pitchFamily="34" charset="0"/>
              </a:rPr>
              <a:t>Em excesso</a:t>
            </a:r>
            <a:r>
              <a:rPr lang="pt-BR" sz="2000" b="1" dirty="0">
                <a:solidFill>
                  <a:srgbClr val="0000FF"/>
                </a:solidFill>
                <a:latin typeface="Verdana" pitchFamily="34" charset="0"/>
              </a:rPr>
              <a:t>: </a:t>
            </a:r>
          </a:p>
          <a:p>
            <a:pPr algn="just">
              <a:tabLst>
                <a:tab pos="114300" algn="l"/>
              </a:tabLst>
            </a:pPr>
            <a:endParaRPr lang="pt-BR" sz="800" b="1" dirty="0">
              <a:latin typeface="Verdana" pitchFamily="34" charset="0"/>
            </a:endParaRP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sz="2000" b="1" dirty="0">
                <a:latin typeface="Verdana" pitchFamily="34" charset="0"/>
              </a:rPr>
              <a:t> </a:t>
            </a:r>
            <a:r>
              <a:rPr lang="pt-BR" sz="2000" b="1" dirty="0" smtClean="0">
                <a:latin typeface="Verdana" pitchFamily="34" charset="0"/>
              </a:rPr>
              <a:t>A</a:t>
            </a:r>
            <a:r>
              <a:rPr lang="pt-BR" b="1" dirty="0" smtClean="0">
                <a:latin typeface="Verdana" pitchFamily="34" charset="0"/>
              </a:rPr>
              <a:t>trasa </a:t>
            </a:r>
            <a:r>
              <a:rPr lang="pt-BR" b="1" dirty="0">
                <a:latin typeface="Verdana" pitchFamily="34" charset="0"/>
              </a:rPr>
              <a:t>a emissão da(s) inflorescência(s)</a:t>
            </a:r>
            <a:r>
              <a:rPr lang="pt-BR" sz="2000" b="1" dirty="0">
                <a:latin typeface="Verdana" pitchFamily="34" charset="0"/>
              </a:rPr>
              <a:t>,</a:t>
            </a: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sz="2000" b="1" dirty="0">
                <a:latin typeface="Verdana" pitchFamily="34" charset="0"/>
              </a:rPr>
              <a:t> </a:t>
            </a:r>
            <a:r>
              <a:rPr lang="pt-BR" b="1" dirty="0">
                <a:latin typeface="Verdana" pitchFamily="34" charset="0"/>
              </a:rPr>
              <a:t>E</a:t>
            </a:r>
            <a:r>
              <a:rPr lang="pt-BR" b="1" dirty="0" smtClean="0">
                <a:latin typeface="Verdana" pitchFamily="34" charset="0"/>
              </a:rPr>
              <a:t>xagerada </a:t>
            </a:r>
            <a:r>
              <a:rPr lang="pt-BR" b="1" dirty="0">
                <a:latin typeface="Verdana" pitchFamily="34" charset="0"/>
              </a:rPr>
              <a:t>vegetação (</a:t>
            </a:r>
            <a:r>
              <a:rPr lang="pt-BR" b="1" dirty="0" err="1">
                <a:latin typeface="Verdana" pitchFamily="34" charset="0"/>
              </a:rPr>
              <a:t>autossombreamento</a:t>
            </a:r>
            <a:r>
              <a:rPr lang="pt-BR" b="1" dirty="0">
                <a:latin typeface="Verdana" pitchFamily="34" charset="0"/>
              </a:rPr>
              <a:t>)</a:t>
            </a:r>
            <a:r>
              <a:rPr lang="pt-BR" dirty="0">
                <a:latin typeface="Verdana" pitchFamily="34" charset="0"/>
              </a:rPr>
              <a:t>,</a:t>
            </a:r>
            <a:endParaRPr lang="pt-BR" sz="2000" b="1" dirty="0">
              <a:latin typeface="Verdana" pitchFamily="34" charset="0"/>
            </a:endParaRP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sz="2000" b="1" dirty="0">
                <a:latin typeface="Verdana" pitchFamily="34" charset="0"/>
              </a:rPr>
              <a:t> </a:t>
            </a:r>
            <a:r>
              <a:rPr lang="pt-BR" b="1" dirty="0">
                <a:latin typeface="Verdana" pitchFamily="34" charset="0"/>
              </a:rPr>
              <a:t>I</a:t>
            </a:r>
            <a:r>
              <a:rPr lang="pt-BR" b="1" dirty="0" smtClean="0">
                <a:latin typeface="Verdana" pitchFamily="34" charset="0"/>
              </a:rPr>
              <a:t>nflorescência </a:t>
            </a:r>
            <a:r>
              <a:rPr lang="pt-BR" b="1" dirty="0">
                <a:latin typeface="Verdana" pitchFamily="34" charset="0"/>
              </a:rPr>
              <a:t>pouco compacta</a:t>
            </a:r>
            <a:r>
              <a:rPr lang="pt-BR" sz="2000" b="1" dirty="0">
                <a:latin typeface="Verdana" pitchFamily="34" charset="0"/>
              </a:rPr>
              <a:t>,</a:t>
            </a: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sz="2000" b="1" dirty="0">
                <a:latin typeface="Verdana" pitchFamily="34" charset="0"/>
              </a:rPr>
              <a:t> </a:t>
            </a:r>
            <a:r>
              <a:rPr lang="pt-BR" b="1" dirty="0">
                <a:latin typeface="Verdana" pitchFamily="34" charset="0"/>
              </a:rPr>
              <a:t>C</a:t>
            </a:r>
            <a:r>
              <a:rPr lang="pt-BR" b="1" dirty="0" smtClean="0">
                <a:latin typeface="Verdana" pitchFamily="34" charset="0"/>
              </a:rPr>
              <a:t>abeça </a:t>
            </a:r>
            <a:r>
              <a:rPr lang="pt-BR" b="1" dirty="0">
                <a:latin typeface="Verdana" pitchFamily="34" charset="0"/>
              </a:rPr>
              <a:t>pequena,</a:t>
            </a:r>
            <a:r>
              <a:rPr lang="pt-BR" dirty="0">
                <a:latin typeface="Verdana" pitchFamily="34" charset="0"/>
              </a:rPr>
              <a:t> </a:t>
            </a:r>
            <a:endParaRPr lang="pt-BR" sz="2000" b="1" dirty="0">
              <a:latin typeface="Verdana" pitchFamily="34" charset="0"/>
            </a:endParaRP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sz="2000" b="1" dirty="0">
                <a:latin typeface="Verdana" pitchFamily="34" charset="0"/>
              </a:rPr>
              <a:t> </a:t>
            </a:r>
            <a:r>
              <a:rPr lang="pt-BR" b="1" dirty="0">
                <a:latin typeface="Verdana" pitchFamily="34" charset="0"/>
              </a:rPr>
              <a:t>D</a:t>
            </a:r>
            <a:r>
              <a:rPr lang="pt-BR" b="1" dirty="0" smtClean="0">
                <a:latin typeface="Verdana" pitchFamily="34" charset="0"/>
              </a:rPr>
              <a:t>eficiência </a:t>
            </a:r>
            <a:r>
              <a:rPr lang="pt-BR" b="1" dirty="0">
                <a:latin typeface="Verdana" pitchFamily="34" charset="0"/>
              </a:rPr>
              <a:t>de outros nutrientes</a:t>
            </a:r>
            <a:r>
              <a:rPr lang="pt-BR" sz="2000" b="1" dirty="0">
                <a:latin typeface="Verdana" pitchFamily="34" charset="0"/>
              </a:rPr>
              <a:t>, e </a:t>
            </a: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sz="2000" b="1" dirty="0">
                <a:latin typeface="Verdana" pitchFamily="34" charset="0"/>
              </a:rPr>
              <a:t> </a:t>
            </a:r>
            <a:r>
              <a:rPr lang="pt-BR" b="1" dirty="0">
                <a:latin typeface="Verdana" pitchFamily="34" charset="0"/>
              </a:rPr>
              <a:t>C</a:t>
            </a:r>
            <a:r>
              <a:rPr lang="pt-BR" b="1" dirty="0" smtClean="0">
                <a:latin typeface="Verdana" pitchFamily="34" charset="0"/>
              </a:rPr>
              <a:t>ompetição </a:t>
            </a:r>
            <a:r>
              <a:rPr lang="pt-BR" b="1" dirty="0">
                <a:latin typeface="Verdana" pitchFamily="34" charset="0"/>
              </a:rPr>
              <a:t>iônica entre NH</a:t>
            </a:r>
            <a:r>
              <a:rPr lang="pt-BR" b="1" baseline="-25000" dirty="0">
                <a:latin typeface="Verdana" pitchFamily="34" charset="0"/>
              </a:rPr>
              <a:t>4</a:t>
            </a:r>
            <a:r>
              <a:rPr lang="pt-BR" b="1" baseline="30000" dirty="0">
                <a:latin typeface="Verdana" pitchFamily="34" charset="0"/>
              </a:rPr>
              <a:t>+</a:t>
            </a:r>
            <a:r>
              <a:rPr lang="pt-BR" b="1" dirty="0">
                <a:latin typeface="Verdana" pitchFamily="34" charset="0"/>
              </a:rPr>
              <a:t>, K</a:t>
            </a:r>
            <a:r>
              <a:rPr lang="pt-BR" b="1" baseline="30000" dirty="0">
                <a:latin typeface="Verdana" pitchFamily="34" charset="0"/>
              </a:rPr>
              <a:t>+ </a:t>
            </a:r>
            <a:r>
              <a:rPr lang="pt-BR" b="1" dirty="0">
                <a:latin typeface="Verdana" pitchFamily="34" charset="0"/>
              </a:rPr>
              <a:t>e Ca</a:t>
            </a:r>
            <a:r>
              <a:rPr lang="pt-BR" b="1" baseline="30000" dirty="0">
                <a:latin typeface="Verdana" pitchFamily="34" charset="0"/>
              </a:rPr>
              <a:t>+2</a:t>
            </a:r>
            <a:r>
              <a:rPr lang="pt-BR" b="1" dirty="0">
                <a:latin typeface="Verdana" pitchFamily="34" charset="0"/>
              </a:rPr>
              <a:t> .</a:t>
            </a:r>
          </a:p>
        </p:txBody>
      </p:sp>
      <p:sp>
        <p:nvSpPr>
          <p:cNvPr id="53251" name="Rectangle 5"/>
          <p:cNvSpPr>
            <a:spLocks noChangeArrowheads="1"/>
          </p:cNvSpPr>
          <p:nvPr/>
        </p:nvSpPr>
        <p:spPr bwMode="auto">
          <a:xfrm>
            <a:off x="539750" y="1174750"/>
            <a:ext cx="2370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>
                <a:latin typeface="Verdana" pitchFamily="34" charset="0"/>
              </a:rPr>
              <a:t> Nitrogênio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318"/>
          <p:cNvGrpSpPr>
            <a:grpSpLocks/>
          </p:cNvGrpSpPr>
          <p:nvPr/>
        </p:nvGrpSpPr>
        <p:grpSpPr bwMode="auto">
          <a:xfrm>
            <a:off x="-15875" y="2563813"/>
            <a:ext cx="9194800" cy="3457575"/>
            <a:chOff x="-10" y="1615"/>
            <a:chExt cx="5792" cy="2178"/>
          </a:xfrm>
        </p:grpSpPr>
        <p:pic>
          <p:nvPicPr>
            <p:cNvPr id="55303" name="Picture 30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661"/>
              <a:ext cx="5771" cy="2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04" name="Line 308"/>
            <p:cNvSpPr>
              <a:spLocks noChangeShapeType="1"/>
            </p:cNvSpPr>
            <p:nvPr/>
          </p:nvSpPr>
          <p:spPr bwMode="auto">
            <a:xfrm>
              <a:off x="0" y="1615"/>
              <a:ext cx="5760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5305" name="Line 309"/>
            <p:cNvSpPr>
              <a:spLocks noChangeShapeType="1"/>
            </p:cNvSpPr>
            <p:nvPr/>
          </p:nvSpPr>
          <p:spPr bwMode="auto">
            <a:xfrm>
              <a:off x="22" y="3747"/>
              <a:ext cx="5760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5306" name="Line 310"/>
            <p:cNvSpPr>
              <a:spLocks noChangeShapeType="1"/>
            </p:cNvSpPr>
            <p:nvPr/>
          </p:nvSpPr>
          <p:spPr bwMode="auto">
            <a:xfrm>
              <a:off x="-9" y="2432"/>
              <a:ext cx="5760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5307" name="Line 311"/>
            <p:cNvSpPr>
              <a:spLocks noChangeShapeType="1"/>
            </p:cNvSpPr>
            <p:nvPr/>
          </p:nvSpPr>
          <p:spPr bwMode="auto">
            <a:xfrm>
              <a:off x="-10" y="2749"/>
              <a:ext cx="5760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5308" name="Line 312"/>
            <p:cNvSpPr>
              <a:spLocks noChangeShapeType="1"/>
            </p:cNvSpPr>
            <p:nvPr/>
          </p:nvSpPr>
          <p:spPr bwMode="auto">
            <a:xfrm>
              <a:off x="22" y="2905"/>
              <a:ext cx="5760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5309" name="Line 313"/>
            <p:cNvSpPr>
              <a:spLocks noChangeShapeType="1"/>
            </p:cNvSpPr>
            <p:nvPr/>
          </p:nvSpPr>
          <p:spPr bwMode="auto">
            <a:xfrm>
              <a:off x="9" y="3203"/>
              <a:ext cx="5760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5299" name="Text Box 314"/>
          <p:cNvSpPr txBox="1">
            <a:spLocks noChangeArrowheads="1"/>
          </p:cNvSpPr>
          <p:nvPr/>
        </p:nvSpPr>
        <p:spPr bwMode="auto">
          <a:xfrm>
            <a:off x="4932363" y="6181725"/>
            <a:ext cx="424815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"/>
              </a:spcBef>
            </a:pPr>
            <a:r>
              <a:rPr lang="pt-BR" sz="1500">
                <a:latin typeface="Verdana" pitchFamily="34" charset="0"/>
              </a:rPr>
              <a:t>Fonte: Ontario, Canada. </a:t>
            </a:r>
          </a:p>
          <a:p>
            <a:pPr>
              <a:spcBef>
                <a:spcPct val="5000"/>
              </a:spcBef>
            </a:pPr>
            <a:r>
              <a:rPr lang="pt-BR" sz="1500">
                <a:latin typeface="Verdana" pitchFamily="34" charset="0"/>
              </a:rPr>
              <a:t>Ministery of Agriculture and Food. 2003.</a:t>
            </a:r>
          </a:p>
        </p:txBody>
      </p:sp>
      <p:sp>
        <p:nvSpPr>
          <p:cNvPr id="55300" name="Text Box 315"/>
          <p:cNvSpPr txBox="1">
            <a:spLocks noChangeArrowheads="1"/>
          </p:cNvSpPr>
          <p:nvPr/>
        </p:nvSpPr>
        <p:spPr bwMode="auto">
          <a:xfrm>
            <a:off x="611188" y="1916113"/>
            <a:ext cx="6624637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buFont typeface="Wingdings" pitchFamily="2" charset="2"/>
              <a:buChar char="q"/>
            </a:pPr>
            <a:r>
              <a:rPr lang="pt-BR" b="1">
                <a:latin typeface="Verdana" pitchFamily="34" charset="0"/>
              </a:rPr>
              <a:t> Doses de P</a:t>
            </a:r>
            <a:r>
              <a:rPr lang="pt-BR" b="1" baseline="-25000">
                <a:latin typeface="Verdana" pitchFamily="34" charset="0"/>
              </a:rPr>
              <a:t>2</a:t>
            </a:r>
            <a:r>
              <a:rPr lang="pt-BR" b="1">
                <a:latin typeface="Verdana" pitchFamily="34" charset="0"/>
              </a:rPr>
              <a:t>O</a:t>
            </a:r>
            <a:r>
              <a:rPr lang="pt-BR" b="1" baseline="-25000">
                <a:latin typeface="Verdana" pitchFamily="34" charset="0"/>
              </a:rPr>
              <a:t>5</a:t>
            </a:r>
            <a:r>
              <a:rPr lang="pt-BR" b="1">
                <a:latin typeface="Verdana" pitchFamily="34" charset="0"/>
              </a:rPr>
              <a:t> recomendadas para hortaliças.</a:t>
            </a:r>
          </a:p>
        </p:txBody>
      </p:sp>
      <p:sp>
        <p:nvSpPr>
          <p:cNvPr id="55301" name="Rectangle 317"/>
          <p:cNvSpPr>
            <a:spLocks noChangeArrowheads="1"/>
          </p:cNvSpPr>
          <p:nvPr/>
        </p:nvSpPr>
        <p:spPr bwMode="auto">
          <a:xfrm>
            <a:off x="539750" y="1030288"/>
            <a:ext cx="184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>
                <a:latin typeface="Verdana" pitchFamily="34" charset="0"/>
              </a:rPr>
              <a:t> Fósforo</a:t>
            </a:r>
          </a:p>
        </p:txBody>
      </p:sp>
      <p:sp>
        <p:nvSpPr>
          <p:cNvPr id="55302" name="AutoShape 319"/>
          <p:cNvSpPr>
            <a:spLocks noChangeArrowheads="1"/>
          </p:cNvSpPr>
          <p:nvPr/>
        </p:nvSpPr>
        <p:spPr bwMode="auto">
          <a:xfrm rot="6478540">
            <a:off x="7979569" y="1608931"/>
            <a:ext cx="1393825" cy="576263"/>
          </a:xfrm>
          <a:custGeom>
            <a:avLst/>
            <a:gdLst>
              <a:gd name="T0" fmla="*/ 67456540 w 21600"/>
              <a:gd name="T1" fmla="*/ 0 h 21600"/>
              <a:gd name="T2" fmla="*/ 0 w 21600"/>
              <a:gd name="T3" fmla="*/ 7687029 h 21600"/>
              <a:gd name="T4" fmla="*/ 67456540 w 21600"/>
              <a:gd name="T5" fmla="*/ 15374031 h 21600"/>
              <a:gd name="T6" fmla="*/ 89942043 w 21600"/>
              <a:gd name="T7" fmla="*/ 768702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noFill/>
          <a:ln w="38100">
            <a:solidFill>
              <a:srgbClr val="0000CC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314"/>
          <p:cNvSpPr txBox="1">
            <a:spLocks noChangeArrowheads="1"/>
          </p:cNvSpPr>
          <p:nvPr/>
        </p:nvSpPr>
        <p:spPr bwMode="auto">
          <a:xfrm>
            <a:off x="6361091" y="6534835"/>
            <a:ext cx="278290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"/>
              </a:spcBef>
            </a:pPr>
            <a:r>
              <a:rPr lang="pt-BR" sz="1500" dirty="0">
                <a:latin typeface="Verdana" pitchFamily="34" charset="0"/>
              </a:rPr>
              <a:t>Fonte: </a:t>
            </a:r>
            <a:r>
              <a:rPr lang="pt-BR" sz="1500" dirty="0" err="1" smtClean="0">
                <a:latin typeface="Verdana" pitchFamily="34" charset="0"/>
              </a:rPr>
              <a:t>Trani</a:t>
            </a:r>
            <a:r>
              <a:rPr lang="pt-BR" sz="1500" dirty="0" smtClean="0">
                <a:latin typeface="Verdana" pitchFamily="34" charset="0"/>
              </a:rPr>
              <a:t> e </a:t>
            </a:r>
            <a:r>
              <a:rPr lang="pt-BR" sz="1500" dirty="0" err="1" smtClean="0">
                <a:latin typeface="Verdana" pitchFamily="34" charset="0"/>
              </a:rPr>
              <a:t>Raij</a:t>
            </a:r>
            <a:r>
              <a:rPr lang="pt-BR" sz="1500" dirty="0" smtClean="0">
                <a:latin typeface="Verdana" pitchFamily="34" charset="0"/>
              </a:rPr>
              <a:t> (1997).</a:t>
            </a:r>
            <a:endParaRPr lang="pt-BR" sz="1500" dirty="0">
              <a:latin typeface="Verdana" pitchFamily="34" charset="0"/>
            </a:endParaRPr>
          </a:p>
        </p:txBody>
      </p:sp>
      <p:sp>
        <p:nvSpPr>
          <p:cNvPr id="55300" name="Text Box 315"/>
          <p:cNvSpPr txBox="1">
            <a:spLocks noChangeArrowheads="1"/>
          </p:cNvSpPr>
          <p:nvPr/>
        </p:nvSpPr>
        <p:spPr bwMode="auto">
          <a:xfrm>
            <a:off x="357158" y="1916113"/>
            <a:ext cx="87868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buFont typeface="Wingdings" pitchFamily="2" charset="2"/>
              <a:buChar char="q"/>
            </a:pPr>
            <a:r>
              <a:rPr lang="pt-BR" sz="2000" b="1" dirty="0">
                <a:latin typeface="Verdana" pitchFamily="34" charset="0"/>
              </a:rPr>
              <a:t> </a:t>
            </a:r>
            <a:r>
              <a:rPr lang="pt-BR" sz="2000" b="1" dirty="0" smtClean="0">
                <a:latin typeface="Verdana" pitchFamily="34" charset="0"/>
              </a:rPr>
              <a:t>Demanda de fósforo na adubação de algumas </a:t>
            </a:r>
            <a:r>
              <a:rPr lang="pt-BR" sz="2000" b="1" dirty="0">
                <a:latin typeface="Verdana" pitchFamily="34" charset="0"/>
              </a:rPr>
              <a:t>hortaliças.</a:t>
            </a:r>
          </a:p>
        </p:txBody>
      </p:sp>
      <p:sp>
        <p:nvSpPr>
          <p:cNvPr id="55301" name="Rectangle 317"/>
          <p:cNvSpPr>
            <a:spLocks noChangeArrowheads="1"/>
          </p:cNvSpPr>
          <p:nvPr/>
        </p:nvSpPr>
        <p:spPr bwMode="auto">
          <a:xfrm>
            <a:off x="539750" y="1030288"/>
            <a:ext cx="184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 dirty="0">
                <a:latin typeface="Verdana" pitchFamily="34" charset="0"/>
              </a:rPr>
              <a:t> Fósforo</a:t>
            </a:r>
          </a:p>
        </p:txBody>
      </p:sp>
      <p:sp>
        <p:nvSpPr>
          <p:cNvPr id="55302" name="AutoShape 319"/>
          <p:cNvSpPr>
            <a:spLocks noChangeArrowheads="1"/>
          </p:cNvSpPr>
          <p:nvPr/>
        </p:nvSpPr>
        <p:spPr bwMode="auto">
          <a:xfrm rot="6478540">
            <a:off x="5150049" y="2106734"/>
            <a:ext cx="1393825" cy="576263"/>
          </a:xfrm>
          <a:custGeom>
            <a:avLst/>
            <a:gdLst>
              <a:gd name="T0" fmla="*/ 67456540 w 21600"/>
              <a:gd name="T1" fmla="*/ 0 h 21600"/>
              <a:gd name="T2" fmla="*/ 0 w 21600"/>
              <a:gd name="T3" fmla="*/ 7687029 h 21600"/>
              <a:gd name="T4" fmla="*/ 67456540 w 21600"/>
              <a:gd name="T5" fmla="*/ 15374031 h 21600"/>
              <a:gd name="T6" fmla="*/ 89942043 w 21600"/>
              <a:gd name="T7" fmla="*/ 768702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noFill/>
          <a:ln w="38100">
            <a:solidFill>
              <a:srgbClr val="0000CC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142876" y="3143248"/>
            <a:ext cx="90011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err="1" smtClean="0"/>
              <a:t>Batata-doce</a:t>
            </a:r>
            <a:r>
              <a:rPr lang="pt-BR" sz="2000" b="1" dirty="0" smtClean="0"/>
              <a:t>      Batata     Abobrinha        </a:t>
            </a:r>
            <a:r>
              <a:rPr lang="pt-BR" sz="2000" b="1" dirty="0" smtClean="0">
                <a:solidFill>
                  <a:srgbClr val="0000FF"/>
                </a:solidFill>
              </a:rPr>
              <a:t>Brócolos</a:t>
            </a:r>
            <a:r>
              <a:rPr lang="pt-BR" sz="2000" b="1" dirty="0" smtClean="0"/>
              <a:t>      Aspargo    Tomate</a:t>
            </a:r>
          </a:p>
          <a:p>
            <a:pPr algn="just"/>
            <a:r>
              <a:rPr lang="pt-BR" sz="2000" b="1" dirty="0" smtClean="0"/>
              <a:t>Chuchu             Melão         Pepino           </a:t>
            </a:r>
            <a:r>
              <a:rPr lang="pt-BR" sz="2000" b="1" dirty="0" err="1" smtClean="0">
                <a:solidFill>
                  <a:srgbClr val="0000FF"/>
                </a:solidFill>
              </a:rPr>
              <a:t>Couve-flor</a:t>
            </a:r>
            <a:r>
              <a:rPr lang="pt-BR" sz="2000" b="1" dirty="0" smtClean="0"/>
              <a:t>                      Morango</a:t>
            </a:r>
          </a:p>
          <a:p>
            <a:pPr algn="just"/>
            <a:r>
              <a:rPr lang="pt-BR" sz="2000" b="1" dirty="0" smtClean="0"/>
              <a:t>                         Melancia    Beterraba        </a:t>
            </a:r>
            <a:r>
              <a:rPr lang="pt-BR" sz="2000" b="1" dirty="0" smtClean="0">
                <a:solidFill>
                  <a:srgbClr val="0000FF"/>
                </a:solidFill>
              </a:rPr>
              <a:t>Repolho</a:t>
            </a:r>
            <a:r>
              <a:rPr lang="pt-BR" sz="2000" b="1" dirty="0" smtClean="0"/>
              <a:t>      </a:t>
            </a:r>
          </a:p>
          <a:p>
            <a:pPr algn="just"/>
            <a:r>
              <a:rPr lang="pt-BR" sz="2000" b="1" dirty="0" smtClean="0"/>
              <a:t>                            Alho          Cenoura         Berinjela</a:t>
            </a:r>
          </a:p>
          <a:p>
            <a:pPr algn="just"/>
            <a:r>
              <a:rPr lang="pt-BR" sz="2000" b="1" dirty="0" smtClean="0"/>
              <a:t>                          Cebola      Tomate Ind.     Pimentão</a:t>
            </a:r>
          </a:p>
          <a:p>
            <a:pPr algn="just"/>
            <a:r>
              <a:rPr lang="pt-BR" sz="2000" b="1" dirty="0" smtClean="0"/>
              <a:t>              </a:t>
            </a:r>
            <a:endParaRPr lang="pt-B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901700" y="2035175"/>
            <a:ext cx="770255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tabLst>
                <a:tab pos="114300" algn="l"/>
              </a:tabLst>
            </a:pPr>
            <a:r>
              <a:rPr lang="pt-BR" sz="2000" b="1" i="1" dirty="0">
                <a:solidFill>
                  <a:srgbClr val="0000FF"/>
                </a:solidFill>
                <a:latin typeface="Verdana" pitchFamily="34" charset="0"/>
              </a:rPr>
              <a:t>Em deficiência</a:t>
            </a:r>
            <a:r>
              <a:rPr lang="pt-BR" sz="2000" b="1" dirty="0">
                <a:solidFill>
                  <a:srgbClr val="0000FF"/>
                </a:solidFill>
                <a:latin typeface="Verdana" pitchFamily="34" charset="0"/>
              </a:rPr>
              <a:t>: </a:t>
            </a:r>
          </a:p>
          <a:p>
            <a:pPr algn="just">
              <a:tabLst>
                <a:tab pos="114300" algn="l"/>
              </a:tabLst>
            </a:pPr>
            <a:endParaRPr lang="pt-BR" sz="2000" b="1" dirty="0">
              <a:solidFill>
                <a:srgbClr val="0000FF"/>
              </a:solidFill>
              <a:latin typeface="Verdana" pitchFamily="34" charset="0"/>
            </a:endParaRPr>
          </a:p>
          <a:p>
            <a:pPr algn="just">
              <a:tabLst>
                <a:tab pos="114300" algn="l"/>
              </a:tabLst>
            </a:pPr>
            <a:endParaRPr lang="pt-BR" sz="800" b="1" dirty="0">
              <a:latin typeface="Verdana" pitchFamily="34" charset="0"/>
            </a:endParaRP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sz="2000" b="1" dirty="0">
                <a:latin typeface="Verdana" pitchFamily="34" charset="0"/>
              </a:rPr>
              <a:t> atraso no florescimento,</a:t>
            </a: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sz="2000" b="1" dirty="0">
                <a:latin typeface="Verdana" pitchFamily="34" charset="0"/>
              </a:rPr>
              <a:t> folhas amareladas, inicialmente mais </a:t>
            </a:r>
            <a:r>
              <a:rPr lang="pt-BR" sz="2000" b="1" dirty="0" smtClean="0">
                <a:latin typeface="Verdana" pitchFamily="34" charset="0"/>
              </a:rPr>
              <a:t>velhas</a:t>
            </a:r>
            <a:r>
              <a:rPr lang="pt-BR" sz="2000" dirty="0" smtClean="0">
                <a:latin typeface="Verdana" pitchFamily="34" charset="0"/>
              </a:rPr>
              <a:t>.</a:t>
            </a:r>
            <a:endParaRPr lang="pt-BR" sz="2000" b="1" dirty="0">
              <a:latin typeface="Verdana" pitchFamily="34" charset="0"/>
            </a:endParaRPr>
          </a:p>
        </p:txBody>
      </p:sp>
      <p:sp>
        <p:nvSpPr>
          <p:cNvPr id="56323" name="Rectangle 4"/>
          <p:cNvSpPr>
            <a:spLocks noChangeArrowheads="1"/>
          </p:cNvSpPr>
          <p:nvPr/>
        </p:nvSpPr>
        <p:spPr bwMode="auto">
          <a:xfrm>
            <a:off x="539750" y="1030288"/>
            <a:ext cx="184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>
                <a:latin typeface="Verdana" pitchFamily="34" charset="0"/>
              </a:rPr>
              <a:t> Fósforo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ChangeArrowheads="1"/>
          </p:cNvSpPr>
          <p:nvPr/>
        </p:nvSpPr>
        <p:spPr bwMode="auto">
          <a:xfrm>
            <a:off x="827088" y="2133600"/>
            <a:ext cx="7993062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tabLst>
                <a:tab pos="114300" algn="l"/>
              </a:tabLst>
            </a:pPr>
            <a:r>
              <a:rPr lang="pt-BR" sz="2000" b="1" i="1">
                <a:solidFill>
                  <a:srgbClr val="0000FF"/>
                </a:solidFill>
                <a:latin typeface="Verdana" pitchFamily="34" charset="0"/>
              </a:rPr>
              <a:t>Condições favoráveis à ocorrência de deficiência</a:t>
            </a:r>
            <a:r>
              <a:rPr lang="pt-BR" sz="2000" b="1">
                <a:solidFill>
                  <a:srgbClr val="0000FF"/>
                </a:solidFill>
                <a:latin typeface="Verdana" pitchFamily="34" charset="0"/>
              </a:rPr>
              <a:t>: </a:t>
            </a:r>
          </a:p>
          <a:p>
            <a:pPr algn="just">
              <a:tabLst>
                <a:tab pos="114300" algn="l"/>
              </a:tabLst>
            </a:pPr>
            <a:endParaRPr lang="pt-BR" sz="800" b="1">
              <a:latin typeface="Verdana" pitchFamily="34" charset="0"/>
            </a:endParaRP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sz="2000" b="1">
                <a:latin typeface="Verdana" pitchFamily="34" charset="0"/>
              </a:rPr>
              <a:t> solos pobres em P,</a:t>
            </a: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sz="2000" b="1">
                <a:latin typeface="Verdana" pitchFamily="34" charset="0"/>
              </a:rPr>
              <a:t> baixa umidade do solo,</a:t>
            </a: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sz="2000" b="1">
                <a:latin typeface="Verdana" pitchFamily="34" charset="0"/>
              </a:rPr>
              <a:t> baixa temperatura do solo, e </a:t>
            </a: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sz="2000" b="1">
                <a:latin typeface="Verdana" pitchFamily="34" charset="0"/>
              </a:rPr>
              <a:t> solos muito ácidos ou muito alcalinos.</a:t>
            </a:r>
          </a:p>
        </p:txBody>
      </p:sp>
      <p:sp>
        <p:nvSpPr>
          <p:cNvPr id="57347" name="Rectangle 7"/>
          <p:cNvSpPr>
            <a:spLocks noChangeArrowheads="1"/>
          </p:cNvSpPr>
          <p:nvPr/>
        </p:nvSpPr>
        <p:spPr bwMode="auto">
          <a:xfrm>
            <a:off x="539750" y="1030288"/>
            <a:ext cx="184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 dirty="0">
                <a:latin typeface="Verdana" pitchFamily="34" charset="0"/>
              </a:rPr>
              <a:t> Fósforo</a:t>
            </a:r>
          </a:p>
        </p:txBody>
      </p:sp>
      <p:sp>
        <p:nvSpPr>
          <p:cNvPr id="57348" name="Rectangle 8"/>
          <p:cNvSpPr>
            <a:spLocks noChangeArrowheads="1"/>
          </p:cNvSpPr>
          <p:nvPr/>
        </p:nvSpPr>
        <p:spPr bwMode="auto">
          <a:xfrm>
            <a:off x="1042988" y="5734050"/>
            <a:ext cx="67770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2000" b="1">
                <a:solidFill>
                  <a:srgbClr val="0000FF"/>
                </a:solidFill>
                <a:latin typeface="Verdana" pitchFamily="34" charset="0"/>
              </a:rPr>
              <a:t> Sintomas iniciam-se nas folhas mais velhas.</a:t>
            </a:r>
            <a:r>
              <a:rPr lang="pt-BR" sz="2000">
                <a:solidFill>
                  <a:srgbClr val="0000FF"/>
                </a:solidFill>
                <a:latin typeface="Verdana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929322" y="5357826"/>
            <a:ext cx="184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 dirty="0">
                <a:solidFill>
                  <a:schemeClr val="bg1"/>
                </a:solidFill>
                <a:latin typeface="Verdana" pitchFamily="34" charset="0"/>
              </a:rPr>
              <a:t> Fósforo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-32" y="6550247"/>
            <a:ext cx="73324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  <a:latin typeface="Verdana" pitchFamily="34" charset="0"/>
              </a:rPr>
              <a:t>Foto: Prof. Arthur Cecílio Filho e Matheus </a:t>
            </a:r>
            <a:r>
              <a:rPr lang="pt-BR" sz="1400" b="1" dirty="0" err="1" smtClean="0">
                <a:solidFill>
                  <a:schemeClr val="bg1"/>
                </a:solidFill>
                <a:latin typeface="Verdana" pitchFamily="34" charset="0"/>
              </a:rPr>
              <a:t>Bianco</a:t>
            </a:r>
            <a:r>
              <a:rPr lang="pt-BR" sz="1400" b="1" dirty="0" smtClean="0">
                <a:solidFill>
                  <a:schemeClr val="bg1"/>
                </a:solidFill>
                <a:latin typeface="Verdana" pitchFamily="34" charset="0"/>
              </a:rPr>
              <a:t> – UNESP, Jaboticabal.</a:t>
            </a:r>
            <a:r>
              <a:rPr lang="pt-BR" sz="14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endParaRPr lang="pt-BR" sz="1400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5"/>
          <p:cNvSpPr>
            <a:spLocks noChangeArrowheads="1"/>
          </p:cNvSpPr>
          <p:nvPr/>
        </p:nvSpPr>
        <p:spPr bwMode="auto">
          <a:xfrm>
            <a:off x="900113" y="2276475"/>
            <a:ext cx="770255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tabLst>
                <a:tab pos="114300" algn="l"/>
              </a:tabLst>
            </a:pPr>
            <a:r>
              <a:rPr lang="pt-BR" sz="2000" b="1" i="1">
                <a:solidFill>
                  <a:srgbClr val="0000FF"/>
                </a:solidFill>
                <a:latin typeface="Verdana" pitchFamily="34" charset="0"/>
              </a:rPr>
              <a:t>Em excesso</a:t>
            </a:r>
            <a:r>
              <a:rPr lang="pt-BR" sz="2000" b="1">
                <a:solidFill>
                  <a:srgbClr val="0000FF"/>
                </a:solidFill>
                <a:latin typeface="Verdana" pitchFamily="34" charset="0"/>
              </a:rPr>
              <a:t>: </a:t>
            </a:r>
          </a:p>
          <a:p>
            <a:pPr algn="just">
              <a:tabLst>
                <a:tab pos="114300" algn="l"/>
              </a:tabLst>
            </a:pPr>
            <a:endParaRPr lang="pt-BR" sz="800" b="1">
              <a:latin typeface="Verdana" pitchFamily="34" charset="0"/>
            </a:endParaRP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sz="2000" b="1">
                <a:latin typeface="Verdana" pitchFamily="34" charset="0"/>
              </a:rPr>
              <a:t> diminui absorção de Zn e Cu</a:t>
            </a:r>
            <a:r>
              <a:rPr lang="pt-BR" sz="2000">
                <a:latin typeface="Verdana" pitchFamily="34" charset="0"/>
              </a:rPr>
              <a:t>.</a:t>
            </a:r>
            <a:endParaRPr lang="pt-BR" sz="2000" b="1">
              <a:latin typeface="Verdana" pitchFamily="34" charset="0"/>
            </a:endParaRPr>
          </a:p>
        </p:txBody>
      </p:sp>
      <p:sp>
        <p:nvSpPr>
          <p:cNvPr id="58371" name="Rectangle 7"/>
          <p:cNvSpPr>
            <a:spLocks noChangeArrowheads="1"/>
          </p:cNvSpPr>
          <p:nvPr/>
        </p:nvSpPr>
        <p:spPr bwMode="auto">
          <a:xfrm>
            <a:off x="539750" y="1030288"/>
            <a:ext cx="184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>
                <a:latin typeface="Verdana" pitchFamily="34" charset="0"/>
              </a:rPr>
              <a:t> Fósforo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026"/>
          <p:cNvSpPr txBox="1">
            <a:spLocks noChangeArrowheads="1"/>
          </p:cNvSpPr>
          <p:nvPr/>
        </p:nvSpPr>
        <p:spPr bwMode="auto">
          <a:xfrm>
            <a:off x="3000364" y="304800"/>
            <a:ext cx="31432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600" b="1" dirty="0" smtClean="0">
                <a:latin typeface="Arial" charset="0"/>
              </a:rPr>
              <a:t>Globalização</a:t>
            </a:r>
            <a:endParaRPr lang="pt-BR" sz="3600" b="1" dirty="0">
              <a:latin typeface="Arial" charset="0"/>
            </a:endParaRPr>
          </a:p>
        </p:txBody>
      </p:sp>
      <p:sp>
        <p:nvSpPr>
          <p:cNvPr id="5123" name="Text Box 1027"/>
          <p:cNvSpPr txBox="1">
            <a:spLocks noChangeArrowheads="1"/>
          </p:cNvSpPr>
          <p:nvPr/>
        </p:nvSpPr>
        <p:spPr bwMode="auto">
          <a:xfrm>
            <a:off x="3095636" y="1728790"/>
            <a:ext cx="3048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 dirty="0">
                <a:latin typeface="Arial" charset="0"/>
              </a:rPr>
              <a:t>COMPETITIVIDADE</a:t>
            </a:r>
          </a:p>
        </p:txBody>
      </p:sp>
      <p:grpSp>
        <p:nvGrpSpPr>
          <p:cNvPr id="2" name="Group 1039"/>
          <p:cNvGrpSpPr>
            <a:grpSpLocks/>
          </p:cNvGrpSpPr>
          <p:nvPr/>
        </p:nvGrpSpPr>
        <p:grpSpPr bwMode="auto">
          <a:xfrm>
            <a:off x="4814910" y="2181228"/>
            <a:ext cx="2971800" cy="863600"/>
            <a:chOff x="2880" y="1104"/>
            <a:chExt cx="1872" cy="544"/>
          </a:xfrm>
        </p:grpSpPr>
        <p:sp>
          <p:nvSpPr>
            <p:cNvPr id="5133" name="Text Box 1028"/>
            <p:cNvSpPr txBox="1">
              <a:spLocks noChangeArrowheads="1"/>
            </p:cNvSpPr>
            <p:nvPr/>
          </p:nvSpPr>
          <p:spPr bwMode="auto">
            <a:xfrm>
              <a:off x="2880" y="1104"/>
              <a:ext cx="52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2800" b="1">
                  <a:solidFill>
                    <a:srgbClr val="FF0000"/>
                  </a:solidFill>
                  <a:sym typeface="Wingdings" pitchFamily="2" charset="2"/>
                </a:rPr>
                <a:t></a:t>
              </a:r>
              <a:endParaRPr lang="pt-BR" sz="2800" b="1">
                <a:solidFill>
                  <a:srgbClr val="FF0000"/>
                </a:solidFill>
              </a:endParaRPr>
            </a:p>
          </p:txBody>
        </p:sp>
        <p:sp>
          <p:nvSpPr>
            <p:cNvPr id="5134" name="Text Box 1031"/>
            <p:cNvSpPr txBox="1">
              <a:spLocks noChangeArrowheads="1"/>
            </p:cNvSpPr>
            <p:nvPr/>
          </p:nvSpPr>
          <p:spPr bwMode="auto">
            <a:xfrm>
              <a:off x="3168" y="1200"/>
              <a:ext cx="1584" cy="44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2000" b="1" dirty="0">
                  <a:latin typeface="Arial" charset="0"/>
                </a:rPr>
                <a:t>Marginalização de produtores</a:t>
              </a:r>
            </a:p>
          </p:txBody>
        </p:sp>
      </p:grpSp>
      <p:grpSp>
        <p:nvGrpSpPr>
          <p:cNvPr id="3" name="Group 1038"/>
          <p:cNvGrpSpPr>
            <a:grpSpLocks/>
          </p:cNvGrpSpPr>
          <p:nvPr/>
        </p:nvGrpSpPr>
        <p:grpSpPr bwMode="auto">
          <a:xfrm>
            <a:off x="1538310" y="2181228"/>
            <a:ext cx="2819400" cy="863600"/>
            <a:chOff x="816" y="1104"/>
            <a:chExt cx="1776" cy="544"/>
          </a:xfrm>
        </p:grpSpPr>
        <p:sp>
          <p:nvSpPr>
            <p:cNvPr id="5131" name="Text Box 1029"/>
            <p:cNvSpPr txBox="1">
              <a:spLocks noChangeArrowheads="1"/>
            </p:cNvSpPr>
            <p:nvPr/>
          </p:nvSpPr>
          <p:spPr bwMode="auto">
            <a:xfrm>
              <a:off x="2064" y="1104"/>
              <a:ext cx="52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2800" b="1">
                  <a:solidFill>
                    <a:srgbClr val="FF0000"/>
                  </a:solidFill>
                  <a:sym typeface="Wingdings" pitchFamily="2" charset="2"/>
                </a:rPr>
                <a:t></a:t>
              </a:r>
              <a:endParaRPr lang="pt-BR" sz="2800" b="1">
                <a:solidFill>
                  <a:srgbClr val="FF0000"/>
                </a:solidFill>
              </a:endParaRPr>
            </a:p>
          </p:txBody>
        </p:sp>
        <p:sp>
          <p:nvSpPr>
            <p:cNvPr id="5132" name="Text Box 1032"/>
            <p:cNvSpPr txBox="1">
              <a:spLocks noChangeArrowheads="1"/>
            </p:cNvSpPr>
            <p:nvPr/>
          </p:nvSpPr>
          <p:spPr bwMode="auto">
            <a:xfrm>
              <a:off x="816" y="1200"/>
              <a:ext cx="1296" cy="44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pt-BR" sz="2000" b="1">
                  <a:latin typeface="Arial" charset="0"/>
                </a:rPr>
                <a:t>Incremento na qualidade</a:t>
              </a:r>
            </a:p>
          </p:txBody>
        </p:sp>
      </p:grpSp>
      <p:sp>
        <p:nvSpPr>
          <p:cNvPr id="11273" name="Rectangle 1033"/>
          <p:cNvSpPr>
            <a:spLocks noChangeArrowheads="1"/>
          </p:cNvSpPr>
          <p:nvPr/>
        </p:nvSpPr>
        <p:spPr bwMode="auto">
          <a:xfrm>
            <a:off x="533400" y="3916375"/>
            <a:ext cx="8229600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lnSpc>
                <a:spcPct val="110000"/>
              </a:lnSpc>
            </a:pPr>
            <a:r>
              <a:rPr lang="en-US" sz="1800" b="1" dirty="0">
                <a:latin typeface="Arial" charset="0"/>
                <a:cs typeface="Times New Roman" pitchFamily="18" charset="0"/>
              </a:rPr>
              <a:t>“</a:t>
            </a:r>
            <a:r>
              <a:rPr lang="en-US" sz="1800" b="1" i="1" dirty="0" err="1">
                <a:latin typeface="Arial" charset="0"/>
                <a:cs typeface="Times New Roman" pitchFamily="18" charset="0"/>
              </a:rPr>
              <a:t>Competitividade</a:t>
            </a:r>
            <a:r>
              <a:rPr lang="en-US" sz="1800" b="1" i="1" dirty="0">
                <a:latin typeface="Arial" charset="0"/>
                <a:cs typeface="Times New Roman" pitchFamily="18" charset="0"/>
              </a:rPr>
              <a:t>..., </a:t>
            </a:r>
            <a:r>
              <a:rPr lang="en-US" sz="1800" b="1" i="1" dirty="0" err="1">
                <a:latin typeface="Arial" charset="0"/>
                <a:cs typeface="Times New Roman" pitchFamily="18" charset="0"/>
              </a:rPr>
              <a:t>propulsora</a:t>
            </a:r>
            <a:r>
              <a:rPr lang="en-US" sz="1800" b="1" i="1" dirty="0">
                <a:latin typeface="Arial" charset="0"/>
                <a:cs typeface="Times New Roman" pitchFamily="18" charset="0"/>
              </a:rPr>
              <a:t> do </a:t>
            </a:r>
            <a:r>
              <a:rPr lang="en-US" sz="1800" b="1" i="1" dirty="0" err="1">
                <a:latin typeface="Arial" charset="0"/>
                <a:cs typeface="Times New Roman" pitchFamily="18" charset="0"/>
              </a:rPr>
              <a:t>progresso</a:t>
            </a:r>
            <a:r>
              <a:rPr lang="en-US" sz="1800" b="1" i="1" dirty="0">
                <a:latin typeface="Arial" charset="0"/>
                <a:cs typeface="Times New Roman" pitchFamily="18" charset="0"/>
              </a:rPr>
              <a:t> </a:t>
            </a:r>
            <a:r>
              <a:rPr lang="en-US" sz="1800" b="1" i="1" dirty="0" err="1">
                <a:latin typeface="Arial" charset="0"/>
                <a:cs typeface="Times New Roman" pitchFamily="18" charset="0"/>
              </a:rPr>
              <a:t>mas</a:t>
            </a:r>
            <a:r>
              <a:rPr lang="en-US" sz="1800" b="1" i="1" dirty="0">
                <a:latin typeface="Arial" charset="0"/>
                <a:cs typeface="Times New Roman" pitchFamily="18" charset="0"/>
              </a:rPr>
              <a:t>, </a:t>
            </a:r>
            <a:r>
              <a:rPr lang="en-US" sz="1800" b="1" i="1" dirty="0" err="1">
                <a:latin typeface="Arial" charset="0"/>
                <a:cs typeface="Times New Roman" pitchFamily="18" charset="0"/>
              </a:rPr>
              <a:t>também</a:t>
            </a:r>
            <a:r>
              <a:rPr lang="en-US" sz="1800" b="1" i="1" dirty="0">
                <a:latin typeface="Arial" charset="0"/>
                <a:cs typeface="Times New Roman" pitchFamily="18" charset="0"/>
              </a:rPr>
              <a:t>, </a:t>
            </a:r>
            <a:r>
              <a:rPr lang="en-US" sz="1800" b="1" i="1" dirty="0" err="1">
                <a:latin typeface="Arial" charset="0"/>
                <a:cs typeface="Times New Roman" pitchFamily="18" charset="0"/>
              </a:rPr>
              <a:t>promotora</a:t>
            </a:r>
            <a:r>
              <a:rPr lang="en-US" sz="1800" b="1" i="1" dirty="0">
                <a:latin typeface="Arial" charset="0"/>
                <a:cs typeface="Times New Roman" pitchFamily="18" charset="0"/>
              </a:rPr>
              <a:t> de </a:t>
            </a:r>
            <a:r>
              <a:rPr lang="en-US" sz="1800" b="1" i="1" dirty="0" err="1">
                <a:latin typeface="Arial" charset="0"/>
                <a:cs typeface="Times New Roman" pitchFamily="18" charset="0"/>
              </a:rPr>
              <a:t>transtornos</a:t>
            </a:r>
            <a:r>
              <a:rPr lang="en-US" sz="1800" b="1" i="1" dirty="0">
                <a:latin typeface="Arial" charset="0"/>
                <a:cs typeface="Times New Roman" pitchFamily="18" charset="0"/>
              </a:rPr>
              <a:t> </a:t>
            </a:r>
            <a:r>
              <a:rPr lang="en-US" sz="1800" b="1" i="1" dirty="0" err="1">
                <a:latin typeface="Arial" charset="0"/>
                <a:cs typeface="Times New Roman" pitchFamily="18" charset="0"/>
              </a:rPr>
              <a:t>sociais</a:t>
            </a:r>
            <a:r>
              <a:rPr lang="en-US" sz="1800" b="1" i="1" dirty="0">
                <a:latin typeface="Arial" charset="0"/>
                <a:cs typeface="Times New Roman" pitchFamily="18" charset="0"/>
              </a:rPr>
              <a:t>, </a:t>
            </a:r>
            <a:r>
              <a:rPr lang="en-US" sz="1800" b="1" i="1" dirty="0" err="1">
                <a:latin typeface="Arial" charset="0"/>
                <a:cs typeface="Times New Roman" pitchFamily="18" charset="0"/>
              </a:rPr>
              <a:t>principalmente</a:t>
            </a:r>
            <a:r>
              <a:rPr lang="en-US" sz="1800" b="1" i="1" dirty="0">
                <a:latin typeface="Arial" charset="0"/>
                <a:cs typeface="Times New Roman" pitchFamily="18" charset="0"/>
              </a:rPr>
              <a:t> </a:t>
            </a:r>
            <a:r>
              <a:rPr lang="en-US" sz="1800" b="1" i="1" dirty="0" err="1">
                <a:latin typeface="Arial" charset="0"/>
                <a:cs typeface="Times New Roman" pitchFamily="18" charset="0"/>
              </a:rPr>
              <a:t>resultantes</a:t>
            </a:r>
            <a:r>
              <a:rPr lang="en-US" sz="1800" b="1" i="1" dirty="0">
                <a:latin typeface="Arial" charset="0"/>
                <a:cs typeface="Times New Roman" pitchFamily="18" charset="0"/>
              </a:rPr>
              <a:t> de </a:t>
            </a:r>
            <a:r>
              <a:rPr lang="en-US" sz="1800" b="1" i="1" dirty="0" err="1">
                <a:latin typeface="Arial" charset="0"/>
                <a:cs typeface="Times New Roman" pitchFamily="18" charset="0"/>
              </a:rPr>
              <a:t>insucessos</a:t>
            </a:r>
            <a:r>
              <a:rPr lang="en-US" sz="1800" b="1" i="1" dirty="0">
                <a:latin typeface="Arial" charset="0"/>
                <a:cs typeface="Times New Roman" pitchFamily="18" charset="0"/>
              </a:rPr>
              <a:t> no </a:t>
            </a:r>
            <a:r>
              <a:rPr lang="en-US" sz="1800" b="1" i="1" dirty="0" err="1">
                <a:latin typeface="Arial" charset="0"/>
                <a:cs typeface="Times New Roman" pitchFamily="18" charset="0"/>
              </a:rPr>
              <a:t>estabelecimento</a:t>
            </a:r>
            <a:r>
              <a:rPr lang="en-US" sz="1800" b="1" i="1" dirty="0">
                <a:latin typeface="Arial" charset="0"/>
                <a:cs typeface="Times New Roman" pitchFamily="18" charset="0"/>
              </a:rPr>
              <a:t> </a:t>
            </a:r>
            <a:r>
              <a:rPr lang="en-US" sz="1800" b="1" i="1" dirty="0" err="1">
                <a:latin typeface="Arial" charset="0"/>
                <a:cs typeface="Times New Roman" pitchFamily="18" charset="0"/>
              </a:rPr>
              <a:t>ou</a:t>
            </a:r>
            <a:r>
              <a:rPr lang="en-US" sz="1800" b="1" i="1" dirty="0">
                <a:latin typeface="Arial" charset="0"/>
                <a:cs typeface="Times New Roman" pitchFamily="18" charset="0"/>
              </a:rPr>
              <a:t> no </a:t>
            </a:r>
            <a:r>
              <a:rPr lang="en-US" sz="1800" b="1" i="1" dirty="0" err="1">
                <a:latin typeface="Arial" charset="0"/>
                <a:cs typeface="Times New Roman" pitchFamily="18" charset="0"/>
              </a:rPr>
              <a:t>desenvolvimento</a:t>
            </a:r>
            <a:r>
              <a:rPr lang="en-US" sz="1800" b="1" i="1" dirty="0">
                <a:latin typeface="Arial" charset="0"/>
                <a:cs typeface="Times New Roman" pitchFamily="18" charset="0"/>
              </a:rPr>
              <a:t> de </a:t>
            </a:r>
            <a:r>
              <a:rPr lang="en-US" sz="1800" b="1" i="1" dirty="0" err="1">
                <a:latin typeface="Arial" charset="0"/>
                <a:cs typeface="Times New Roman" pitchFamily="18" charset="0"/>
              </a:rPr>
              <a:t>uma</a:t>
            </a:r>
            <a:r>
              <a:rPr lang="en-US" sz="1800" b="1" i="1" dirty="0">
                <a:latin typeface="Arial" charset="0"/>
                <a:cs typeface="Times New Roman" pitchFamily="18" charset="0"/>
              </a:rPr>
              <a:t> </a:t>
            </a:r>
            <a:r>
              <a:rPr lang="en-US" sz="1800" b="1" i="1" dirty="0" err="1">
                <a:latin typeface="Arial" charset="0"/>
                <a:cs typeface="Times New Roman" pitchFamily="18" charset="0"/>
              </a:rPr>
              <a:t>determinada</a:t>
            </a:r>
            <a:r>
              <a:rPr lang="en-US" sz="1800" b="1" i="1" dirty="0">
                <a:latin typeface="Arial" charset="0"/>
                <a:cs typeface="Times New Roman" pitchFamily="18" charset="0"/>
              </a:rPr>
              <a:t> </a:t>
            </a:r>
            <a:r>
              <a:rPr lang="en-US" sz="1800" b="1" i="1" dirty="0" err="1">
                <a:latin typeface="Arial" charset="0"/>
                <a:cs typeface="Times New Roman" pitchFamily="18" charset="0"/>
              </a:rPr>
              <a:t>atividade</a:t>
            </a:r>
            <a:r>
              <a:rPr lang="en-US" sz="1800" b="1" i="1" dirty="0">
                <a:latin typeface="Arial" charset="0"/>
                <a:cs typeface="Times New Roman" pitchFamily="18" charset="0"/>
              </a:rPr>
              <a:t> </a:t>
            </a:r>
            <a:r>
              <a:rPr lang="en-US" sz="1800" b="1" i="1" dirty="0" err="1">
                <a:latin typeface="Arial" charset="0"/>
                <a:cs typeface="Times New Roman" pitchFamily="18" charset="0"/>
              </a:rPr>
              <a:t>econômica</a:t>
            </a:r>
            <a:r>
              <a:rPr lang="en-US" sz="1800" b="1" i="1" dirty="0">
                <a:latin typeface="Arial" charset="0"/>
                <a:cs typeface="Times New Roman" pitchFamily="18" charset="0"/>
              </a:rPr>
              <a:t> de um </a:t>
            </a:r>
            <a:r>
              <a:rPr lang="en-US" sz="1800" b="1" i="1" dirty="0" err="1">
                <a:latin typeface="Arial" charset="0"/>
                <a:cs typeface="Times New Roman" pitchFamily="18" charset="0"/>
              </a:rPr>
              <a:t>produtor</a:t>
            </a:r>
            <a:r>
              <a:rPr lang="en-US" sz="1800" b="1" i="1" dirty="0">
                <a:latin typeface="Arial" charset="0"/>
                <a:cs typeface="Times New Roman" pitchFamily="18" charset="0"/>
              </a:rPr>
              <a:t> </a:t>
            </a:r>
            <a:r>
              <a:rPr lang="en-US" sz="1800" b="1" i="1" dirty="0" err="1">
                <a:latin typeface="Arial" charset="0"/>
                <a:cs typeface="Times New Roman" pitchFamily="18" charset="0"/>
              </a:rPr>
              <a:t>ou</a:t>
            </a:r>
            <a:r>
              <a:rPr lang="en-US" sz="1800" b="1" i="1" dirty="0">
                <a:latin typeface="Arial" charset="0"/>
                <a:cs typeface="Times New Roman" pitchFamily="18" charset="0"/>
              </a:rPr>
              <a:t> de </a:t>
            </a:r>
            <a:r>
              <a:rPr lang="en-US" sz="1800" b="1" i="1" dirty="0" err="1">
                <a:latin typeface="Arial" charset="0"/>
                <a:cs typeface="Times New Roman" pitchFamily="18" charset="0"/>
              </a:rPr>
              <a:t>grupo</a:t>
            </a:r>
            <a:r>
              <a:rPr lang="en-US" sz="1800" b="1" i="1" dirty="0">
                <a:latin typeface="Arial" charset="0"/>
                <a:cs typeface="Times New Roman" pitchFamily="18" charset="0"/>
              </a:rPr>
              <a:t> </a:t>
            </a:r>
            <a:r>
              <a:rPr lang="en-US" sz="1800" b="1" i="1" dirty="0" err="1">
                <a:latin typeface="Arial" charset="0"/>
                <a:cs typeface="Times New Roman" pitchFamily="18" charset="0"/>
              </a:rPr>
              <a:t>destes</a:t>
            </a:r>
            <a:r>
              <a:rPr lang="en-US" sz="1800" b="1" i="1" dirty="0">
                <a:latin typeface="Arial" charset="0"/>
                <a:cs typeface="Times New Roman" pitchFamily="18" charset="0"/>
              </a:rPr>
              <a:t>”.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Group 237"/>
          <p:cNvGrpSpPr>
            <a:grpSpLocks/>
          </p:cNvGrpSpPr>
          <p:nvPr/>
        </p:nvGrpSpPr>
        <p:grpSpPr bwMode="auto">
          <a:xfrm>
            <a:off x="-36513" y="2724150"/>
            <a:ext cx="9144001" cy="3297238"/>
            <a:chOff x="-23" y="1071"/>
            <a:chExt cx="5760" cy="2077"/>
          </a:xfrm>
        </p:grpSpPr>
        <p:pic>
          <p:nvPicPr>
            <p:cNvPr id="60423" name="Picture 22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" y="1171"/>
              <a:ext cx="5669" cy="1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4" name="Line 227"/>
            <p:cNvSpPr>
              <a:spLocks noChangeShapeType="1"/>
            </p:cNvSpPr>
            <p:nvPr/>
          </p:nvSpPr>
          <p:spPr bwMode="auto">
            <a:xfrm>
              <a:off x="-23" y="3067"/>
              <a:ext cx="5760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0425" name="Line 228"/>
            <p:cNvSpPr>
              <a:spLocks noChangeShapeType="1"/>
            </p:cNvSpPr>
            <p:nvPr/>
          </p:nvSpPr>
          <p:spPr bwMode="auto">
            <a:xfrm>
              <a:off x="-23" y="1071"/>
              <a:ext cx="5760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0426" name="Line 229"/>
            <p:cNvSpPr>
              <a:spLocks noChangeShapeType="1"/>
            </p:cNvSpPr>
            <p:nvPr/>
          </p:nvSpPr>
          <p:spPr bwMode="auto">
            <a:xfrm>
              <a:off x="-23" y="1933"/>
              <a:ext cx="5760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0427" name="Line 230"/>
            <p:cNvSpPr>
              <a:spLocks noChangeShapeType="1"/>
            </p:cNvSpPr>
            <p:nvPr/>
          </p:nvSpPr>
          <p:spPr bwMode="auto">
            <a:xfrm>
              <a:off x="-23" y="2251"/>
              <a:ext cx="5760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0428" name="Line 231"/>
            <p:cNvSpPr>
              <a:spLocks noChangeShapeType="1"/>
            </p:cNvSpPr>
            <p:nvPr/>
          </p:nvSpPr>
          <p:spPr bwMode="auto">
            <a:xfrm>
              <a:off x="-23" y="2568"/>
              <a:ext cx="5760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0429" name="Line 232"/>
            <p:cNvSpPr>
              <a:spLocks noChangeShapeType="1"/>
            </p:cNvSpPr>
            <p:nvPr/>
          </p:nvSpPr>
          <p:spPr bwMode="auto">
            <a:xfrm>
              <a:off x="-23" y="2717"/>
              <a:ext cx="5760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0430" name="Line 233"/>
            <p:cNvSpPr>
              <a:spLocks noChangeShapeType="1"/>
            </p:cNvSpPr>
            <p:nvPr/>
          </p:nvSpPr>
          <p:spPr bwMode="auto">
            <a:xfrm>
              <a:off x="-23" y="2873"/>
              <a:ext cx="5760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0419" name="Text Box 234"/>
          <p:cNvSpPr txBox="1">
            <a:spLocks noChangeArrowheads="1"/>
          </p:cNvSpPr>
          <p:nvPr/>
        </p:nvSpPr>
        <p:spPr bwMode="auto">
          <a:xfrm>
            <a:off x="4932363" y="6181725"/>
            <a:ext cx="424815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"/>
              </a:spcBef>
            </a:pPr>
            <a:r>
              <a:rPr lang="pt-BR" sz="1500">
                <a:latin typeface="Verdana" pitchFamily="34" charset="0"/>
              </a:rPr>
              <a:t>Fonte: Ontario, Canada. </a:t>
            </a:r>
          </a:p>
          <a:p>
            <a:pPr>
              <a:spcBef>
                <a:spcPct val="5000"/>
              </a:spcBef>
            </a:pPr>
            <a:r>
              <a:rPr lang="pt-BR" sz="1500">
                <a:latin typeface="Verdana" pitchFamily="34" charset="0"/>
              </a:rPr>
              <a:t>Ministery of Agriculture and Food. 2003.</a:t>
            </a:r>
          </a:p>
        </p:txBody>
      </p:sp>
      <p:sp>
        <p:nvSpPr>
          <p:cNvPr id="60420" name="Text Box 235"/>
          <p:cNvSpPr txBox="1">
            <a:spLocks noChangeArrowheads="1"/>
          </p:cNvSpPr>
          <p:nvPr/>
        </p:nvSpPr>
        <p:spPr bwMode="auto">
          <a:xfrm>
            <a:off x="611188" y="2076450"/>
            <a:ext cx="6624637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buFont typeface="Wingdings" pitchFamily="2" charset="2"/>
              <a:buChar char="q"/>
            </a:pPr>
            <a:r>
              <a:rPr lang="pt-BR" b="1">
                <a:latin typeface="Verdana" pitchFamily="34" charset="0"/>
              </a:rPr>
              <a:t> Doses de K</a:t>
            </a:r>
            <a:r>
              <a:rPr lang="pt-BR" b="1" baseline="-25000">
                <a:latin typeface="Verdana" pitchFamily="34" charset="0"/>
              </a:rPr>
              <a:t>2</a:t>
            </a:r>
            <a:r>
              <a:rPr lang="pt-BR" b="1">
                <a:latin typeface="Verdana" pitchFamily="34" charset="0"/>
              </a:rPr>
              <a:t>O recomendadas para hortaliças.</a:t>
            </a:r>
          </a:p>
        </p:txBody>
      </p:sp>
      <p:sp>
        <p:nvSpPr>
          <p:cNvPr id="60421" name="Rectangle 236"/>
          <p:cNvSpPr>
            <a:spLocks noChangeArrowheads="1"/>
          </p:cNvSpPr>
          <p:nvPr/>
        </p:nvSpPr>
        <p:spPr bwMode="auto">
          <a:xfrm>
            <a:off x="539750" y="1174750"/>
            <a:ext cx="2011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>
                <a:latin typeface="Verdana" pitchFamily="34" charset="0"/>
              </a:rPr>
              <a:t> Potássio</a:t>
            </a:r>
          </a:p>
        </p:txBody>
      </p:sp>
      <p:sp>
        <p:nvSpPr>
          <p:cNvPr id="60422" name="AutoShape 239"/>
          <p:cNvSpPr>
            <a:spLocks noChangeArrowheads="1"/>
          </p:cNvSpPr>
          <p:nvPr/>
        </p:nvSpPr>
        <p:spPr bwMode="auto">
          <a:xfrm rot="6478540">
            <a:off x="7023100" y="1874838"/>
            <a:ext cx="1263650" cy="603250"/>
          </a:xfrm>
          <a:custGeom>
            <a:avLst/>
            <a:gdLst>
              <a:gd name="T0" fmla="*/ 55444803 w 21600"/>
              <a:gd name="T1" fmla="*/ 0 h 21600"/>
              <a:gd name="T2" fmla="*/ 0 w 21600"/>
              <a:gd name="T3" fmla="*/ 8423856 h 21600"/>
              <a:gd name="T4" fmla="*/ 55444803 w 21600"/>
              <a:gd name="T5" fmla="*/ 16847712 h 21600"/>
              <a:gd name="T6" fmla="*/ 73926453 w 21600"/>
              <a:gd name="T7" fmla="*/ 842385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noFill/>
          <a:ln w="38100">
            <a:solidFill>
              <a:srgbClr val="0000CC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314"/>
          <p:cNvSpPr txBox="1">
            <a:spLocks noChangeArrowheads="1"/>
          </p:cNvSpPr>
          <p:nvPr/>
        </p:nvSpPr>
        <p:spPr bwMode="auto">
          <a:xfrm>
            <a:off x="6361091" y="6534835"/>
            <a:ext cx="278290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"/>
              </a:spcBef>
            </a:pPr>
            <a:r>
              <a:rPr lang="pt-BR" sz="1500" dirty="0">
                <a:latin typeface="Verdana" pitchFamily="34" charset="0"/>
              </a:rPr>
              <a:t>Fonte: </a:t>
            </a:r>
            <a:r>
              <a:rPr lang="pt-BR" sz="1500" dirty="0" err="1" smtClean="0">
                <a:latin typeface="Verdana" pitchFamily="34" charset="0"/>
              </a:rPr>
              <a:t>Trani</a:t>
            </a:r>
            <a:r>
              <a:rPr lang="pt-BR" sz="1500" dirty="0" smtClean="0">
                <a:latin typeface="Verdana" pitchFamily="34" charset="0"/>
              </a:rPr>
              <a:t> e </a:t>
            </a:r>
            <a:r>
              <a:rPr lang="pt-BR" sz="1500" dirty="0" err="1" smtClean="0">
                <a:latin typeface="Verdana" pitchFamily="34" charset="0"/>
              </a:rPr>
              <a:t>Raij</a:t>
            </a:r>
            <a:r>
              <a:rPr lang="pt-BR" sz="1500" dirty="0" smtClean="0">
                <a:latin typeface="Verdana" pitchFamily="34" charset="0"/>
              </a:rPr>
              <a:t> (1997).</a:t>
            </a:r>
            <a:endParaRPr lang="pt-BR" sz="1500" dirty="0">
              <a:latin typeface="Verdana" pitchFamily="34" charset="0"/>
            </a:endParaRPr>
          </a:p>
        </p:txBody>
      </p:sp>
      <p:sp>
        <p:nvSpPr>
          <p:cNvPr id="55300" name="Text Box 315"/>
          <p:cNvSpPr txBox="1">
            <a:spLocks noChangeArrowheads="1"/>
          </p:cNvSpPr>
          <p:nvPr/>
        </p:nvSpPr>
        <p:spPr bwMode="auto">
          <a:xfrm>
            <a:off x="357158" y="1916113"/>
            <a:ext cx="8786842" cy="4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buFont typeface="Wingdings" pitchFamily="2" charset="2"/>
              <a:buChar char="q"/>
            </a:pPr>
            <a:r>
              <a:rPr lang="pt-BR" sz="2000" b="1" dirty="0">
                <a:latin typeface="Verdana" pitchFamily="34" charset="0"/>
              </a:rPr>
              <a:t> </a:t>
            </a:r>
            <a:r>
              <a:rPr lang="pt-BR" sz="2000" b="1" dirty="0" smtClean="0">
                <a:latin typeface="Verdana" pitchFamily="34" charset="0"/>
              </a:rPr>
              <a:t>Demanda de potássio na adubação de algumas </a:t>
            </a:r>
            <a:r>
              <a:rPr lang="pt-BR" sz="2000" b="1" dirty="0">
                <a:latin typeface="Verdana" pitchFamily="34" charset="0"/>
              </a:rPr>
              <a:t>hortaliças.</a:t>
            </a:r>
          </a:p>
        </p:txBody>
      </p:sp>
      <p:sp>
        <p:nvSpPr>
          <p:cNvPr id="55301" name="Rectangle 317"/>
          <p:cNvSpPr>
            <a:spLocks noChangeArrowheads="1"/>
          </p:cNvSpPr>
          <p:nvPr/>
        </p:nvSpPr>
        <p:spPr bwMode="auto">
          <a:xfrm>
            <a:off x="539750" y="1028056"/>
            <a:ext cx="20297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 dirty="0">
                <a:latin typeface="Verdana" pitchFamily="34" charset="0"/>
              </a:rPr>
              <a:t> </a:t>
            </a:r>
            <a:r>
              <a:rPr lang="pt-BR" sz="2400" b="1" dirty="0" smtClean="0">
                <a:latin typeface="Verdana" pitchFamily="34" charset="0"/>
              </a:rPr>
              <a:t>Potássio</a:t>
            </a:r>
            <a:endParaRPr lang="pt-BR" sz="2400" b="1" dirty="0">
              <a:latin typeface="Verdana" pitchFamily="34" charset="0"/>
            </a:endParaRPr>
          </a:p>
        </p:txBody>
      </p:sp>
      <p:sp>
        <p:nvSpPr>
          <p:cNvPr id="55302" name="AutoShape 319"/>
          <p:cNvSpPr>
            <a:spLocks noChangeArrowheads="1"/>
          </p:cNvSpPr>
          <p:nvPr/>
        </p:nvSpPr>
        <p:spPr bwMode="auto">
          <a:xfrm rot="6478540">
            <a:off x="5457646" y="2106734"/>
            <a:ext cx="1393825" cy="576263"/>
          </a:xfrm>
          <a:custGeom>
            <a:avLst/>
            <a:gdLst>
              <a:gd name="T0" fmla="*/ 67456540 w 21600"/>
              <a:gd name="T1" fmla="*/ 0 h 21600"/>
              <a:gd name="T2" fmla="*/ 0 w 21600"/>
              <a:gd name="T3" fmla="*/ 7687029 h 21600"/>
              <a:gd name="T4" fmla="*/ 67456540 w 21600"/>
              <a:gd name="T5" fmla="*/ 15374031 h 21600"/>
              <a:gd name="T6" fmla="*/ 89942043 w 21600"/>
              <a:gd name="T7" fmla="*/ 768702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noFill/>
          <a:ln w="38100">
            <a:solidFill>
              <a:srgbClr val="0000CC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571472" y="3143248"/>
            <a:ext cx="82153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/>
              <a:t>Alface           Batata         Abobrinha        </a:t>
            </a:r>
            <a:r>
              <a:rPr lang="pt-BR" sz="2000" b="1" dirty="0" smtClean="0">
                <a:solidFill>
                  <a:srgbClr val="0000FF"/>
                </a:solidFill>
              </a:rPr>
              <a:t>Brócolos</a:t>
            </a:r>
            <a:r>
              <a:rPr lang="pt-BR" sz="2000" b="1" dirty="0" smtClean="0"/>
              <a:t>           Tomate</a:t>
            </a:r>
          </a:p>
          <a:p>
            <a:pPr algn="just"/>
            <a:r>
              <a:rPr lang="pt-BR" sz="2000" b="1" dirty="0" smtClean="0"/>
              <a:t> Alho             Melão            Pepino           </a:t>
            </a:r>
            <a:r>
              <a:rPr lang="pt-BR" sz="2000" b="1" dirty="0" err="1" smtClean="0">
                <a:solidFill>
                  <a:srgbClr val="0000FF"/>
                </a:solidFill>
              </a:rPr>
              <a:t>Couve-flor</a:t>
            </a:r>
            <a:r>
              <a:rPr lang="pt-BR" sz="2000" b="1" dirty="0" smtClean="0"/>
              <a:t>        Morango</a:t>
            </a:r>
          </a:p>
          <a:p>
            <a:pPr algn="just"/>
            <a:r>
              <a:rPr lang="pt-BR" sz="2000" b="1" dirty="0" smtClean="0"/>
              <a:t>Cebola       Melancia                                  </a:t>
            </a:r>
            <a:r>
              <a:rPr lang="pt-BR" sz="2000" b="1" dirty="0" smtClean="0">
                <a:solidFill>
                  <a:srgbClr val="0000FF"/>
                </a:solidFill>
              </a:rPr>
              <a:t>Repolho</a:t>
            </a:r>
            <a:r>
              <a:rPr lang="pt-BR" sz="2000" b="1" dirty="0" smtClean="0"/>
              <a:t>         Tomate Ind.</a:t>
            </a:r>
          </a:p>
          <a:p>
            <a:pPr algn="just"/>
            <a:r>
              <a:rPr lang="pt-BR" sz="2000" b="1" dirty="0" smtClean="0"/>
              <a:t>                   Beterraba                                 Berinjela</a:t>
            </a:r>
          </a:p>
          <a:p>
            <a:pPr algn="just"/>
            <a:r>
              <a:rPr lang="pt-BR" sz="2000" b="1" dirty="0" smtClean="0"/>
              <a:t>                     Cenoura                                 Pimentão</a:t>
            </a:r>
          </a:p>
          <a:p>
            <a:pPr algn="just"/>
            <a:r>
              <a:rPr lang="pt-BR" sz="2000" b="1" dirty="0" smtClean="0"/>
              <a:t>                     Aspargo</a:t>
            </a:r>
          </a:p>
          <a:p>
            <a:pPr algn="just"/>
            <a:r>
              <a:rPr lang="pt-BR" sz="2000" b="1" dirty="0" smtClean="0"/>
              <a:t>              </a:t>
            </a:r>
            <a:endParaRPr lang="pt-B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9"/>
          <p:cNvSpPr>
            <a:spLocks noChangeArrowheads="1"/>
          </p:cNvSpPr>
          <p:nvPr/>
        </p:nvSpPr>
        <p:spPr bwMode="auto">
          <a:xfrm>
            <a:off x="901700" y="1989138"/>
            <a:ext cx="7702550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tabLst>
                <a:tab pos="114300" algn="l"/>
              </a:tabLst>
            </a:pPr>
            <a:r>
              <a:rPr lang="pt-BR" sz="2000" b="1" i="1">
                <a:solidFill>
                  <a:srgbClr val="0000FF"/>
                </a:solidFill>
                <a:latin typeface="Verdana" pitchFamily="34" charset="0"/>
              </a:rPr>
              <a:t>Em deficiência</a:t>
            </a:r>
            <a:r>
              <a:rPr lang="pt-BR" sz="2000" b="1">
                <a:solidFill>
                  <a:srgbClr val="0000FF"/>
                </a:solidFill>
                <a:latin typeface="Verdana" pitchFamily="34" charset="0"/>
              </a:rPr>
              <a:t>: </a:t>
            </a:r>
          </a:p>
          <a:p>
            <a:pPr algn="just">
              <a:tabLst>
                <a:tab pos="114300" algn="l"/>
              </a:tabLst>
            </a:pPr>
            <a:endParaRPr lang="pt-BR" sz="800" b="1">
              <a:latin typeface="Verdana" pitchFamily="34" charset="0"/>
            </a:endParaRP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b="1">
                <a:latin typeface="Verdana" pitchFamily="34" charset="0"/>
              </a:rPr>
              <a:t> lesões necróticas, clorose entre as nervuras</a:t>
            </a:r>
            <a:r>
              <a:rPr lang="pt-BR">
                <a:latin typeface="Verdana" pitchFamily="34" charset="0"/>
              </a:rPr>
              <a:t>.</a:t>
            </a:r>
            <a:endParaRPr lang="pt-BR" b="1">
              <a:latin typeface="Verdana" pitchFamily="34" charset="0"/>
            </a:endParaRPr>
          </a:p>
        </p:txBody>
      </p:sp>
      <p:sp>
        <p:nvSpPr>
          <p:cNvPr id="61443" name="Rectangle 11"/>
          <p:cNvSpPr>
            <a:spLocks noChangeArrowheads="1"/>
          </p:cNvSpPr>
          <p:nvPr/>
        </p:nvSpPr>
        <p:spPr bwMode="auto">
          <a:xfrm>
            <a:off x="971550" y="6127750"/>
            <a:ext cx="6777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2000" b="1" dirty="0">
                <a:solidFill>
                  <a:srgbClr val="0000FF"/>
                </a:solidFill>
                <a:latin typeface="Verdana" pitchFamily="34" charset="0"/>
              </a:rPr>
              <a:t> Sintomas iniciam-se nas folhas mais velhas.</a:t>
            </a:r>
            <a:r>
              <a:rPr lang="pt-BR" sz="2000" dirty="0">
                <a:solidFill>
                  <a:srgbClr val="0000FF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61444" name="Rectangle 12"/>
          <p:cNvSpPr>
            <a:spLocks noChangeArrowheads="1"/>
          </p:cNvSpPr>
          <p:nvPr/>
        </p:nvSpPr>
        <p:spPr bwMode="auto">
          <a:xfrm>
            <a:off x="539750" y="1174750"/>
            <a:ext cx="2011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>
                <a:latin typeface="Verdana" pitchFamily="34" charset="0"/>
              </a:rPr>
              <a:t> Potássio</a:t>
            </a:r>
          </a:p>
        </p:txBody>
      </p:sp>
      <p:sp>
        <p:nvSpPr>
          <p:cNvPr id="61445" name="Rectangle 13"/>
          <p:cNvSpPr>
            <a:spLocks noChangeArrowheads="1"/>
          </p:cNvSpPr>
          <p:nvPr/>
        </p:nvSpPr>
        <p:spPr bwMode="auto">
          <a:xfrm>
            <a:off x="827088" y="3417888"/>
            <a:ext cx="7993062" cy="253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tabLst>
                <a:tab pos="114300" algn="l"/>
              </a:tabLst>
            </a:pPr>
            <a:r>
              <a:rPr lang="pt-BR" sz="2000" b="1" i="1">
                <a:solidFill>
                  <a:srgbClr val="0000FF"/>
                </a:solidFill>
                <a:latin typeface="Verdana" pitchFamily="34" charset="0"/>
              </a:rPr>
              <a:t>Condições favoráveis à ocorrência de deficiência</a:t>
            </a:r>
            <a:r>
              <a:rPr lang="pt-BR" sz="2000" b="1">
                <a:solidFill>
                  <a:srgbClr val="0000FF"/>
                </a:solidFill>
                <a:latin typeface="Verdana" pitchFamily="34" charset="0"/>
              </a:rPr>
              <a:t>: </a:t>
            </a:r>
          </a:p>
          <a:p>
            <a:pPr algn="just">
              <a:tabLst>
                <a:tab pos="114300" algn="l"/>
              </a:tabLst>
            </a:pPr>
            <a:endParaRPr lang="pt-BR" sz="800" b="1">
              <a:latin typeface="Verdana" pitchFamily="34" charset="0"/>
            </a:endParaRP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sz="2000" b="1">
                <a:latin typeface="Verdana" pitchFamily="34" charset="0"/>
              </a:rPr>
              <a:t> solos com fixação de K (argilas 2:1),</a:t>
            </a: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sz="2000" b="1">
                <a:latin typeface="Verdana" pitchFamily="34" charset="0"/>
              </a:rPr>
              <a:t> solos orgânicos,</a:t>
            </a: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sz="2000" b="1">
                <a:latin typeface="Verdana" pitchFamily="34" charset="0"/>
              </a:rPr>
              <a:t> solos muito ácidos, e </a:t>
            </a: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sz="2000" b="1">
                <a:latin typeface="Verdana" pitchFamily="34" charset="0"/>
              </a:rPr>
              <a:t> solos arenosos, sujeitos a lixiviação.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-32" y="6550247"/>
            <a:ext cx="73324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  <a:latin typeface="Verdana" pitchFamily="34" charset="0"/>
              </a:rPr>
              <a:t>Foto: Prof. Arthur Cecílio Filho e Matheus </a:t>
            </a:r>
            <a:r>
              <a:rPr lang="pt-BR" sz="1400" b="1" dirty="0" err="1" smtClean="0">
                <a:solidFill>
                  <a:schemeClr val="bg1"/>
                </a:solidFill>
                <a:latin typeface="Verdana" pitchFamily="34" charset="0"/>
              </a:rPr>
              <a:t>Bianco</a:t>
            </a:r>
            <a:r>
              <a:rPr lang="pt-BR" sz="1400" b="1" dirty="0" smtClean="0">
                <a:solidFill>
                  <a:schemeClr val="bg1"/>
                </a:solidFill>
                <a:latin typeface="Verdana" pitchFamily="34" charset="0"/>
              </a:rPr>
              <a:t> – UNESP, Jaboticabal.</a:t>
            </a:r>
            <a:r>
              <a:rPr lang="pt-BR" sz="14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endParaRPr lang="pt-BR" sz="1400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-32" y="6550247"/>
            <a:ext cx="73324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  <a:latin typeface="Verdana" pitchFamily="34" charset="0"/>
              </a:rPr>
              <a:t>Foto: Prof. Arthur Cecílio Filho e Matheus </a:t>
            </a:r>
            <a:r>
              <a:rPr lang="pt-BR" sz="1400" b="1" dirty="0" err="1" smtClean="0">
                <a:solidFill>
                  <a:schemeClr val="bg1"/>
                </a:solidFill>
                <a:latin typeface="Verdana" pitchFamily="34" charset="0"/>
              </a:rPr>
              <a:t>Bianco</a:t>
            </a:r>
            <a:r>
              <a:rPr lang="pt-BR" sz="1400" b="1" dirty="0" smtClean="0">
                <a:solidFill>
                  <a:schemeClr val="bg1"/>
                </a:solidFill>
                <a:latin typeface="Verdana" pitchFamily="34" charset="0"/>
              </a:rPr>
              <a:t> – UNESP, Jaboticabal.</a:t>
            </a:r>
            <a:r>
              <a:rPr lang="pt-BR" sz="14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endParaRPr lang="pt-BR" sz="1400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-32" y="6550247"/>
            <a:ext cx="73324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  <a:latin typeface="Verdana" pitchFamily="34" charset="0"/>
              </a:rPr>
              <a:t>Foto: Prof. Arthur Cecílio Filho e Matheus </a:t>
            </a:r>
            <a:r>
              <a:rPr lang="pt-BR" sz="1400" b="1" dirty="0" err="1" smtClean="0">
                <a:solidFill>
                  <a:schemeClr val="bg1"/>
                </a:solidFill>
                <a:latin typeface="Verdana" pitchFamily="34" charset="0"/>
              </a:rPr>
              <a:t>Bianco</a:t>
            </a:r>
            <a:r>
              <a:rPr lang="pt-BR" sz="1400" b="1" dirty="0" smtClean="0">
                <a:solidFill>
                  <a:schemeClr val="bg1"/>
                </a:solidFill>
                <a:latin typeface="Verdana" pitchFamily="34" charset="0"/>
              </a:rPr>
              <a:t> – UNESP, Jaboticabal.</a:t>
            </a:r>
            <a:r>
              <a:rPr lang="pt-BR" sz="14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endParaRPr lang="pt-BR" sz="14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6786578" y="5572140"/>
            <a:ext cx="2011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>
                <a:solidFill>
                  <a:schemeClr val="bg1"/>
                </a:solidFill>
                <a:latin typeface="Verdana" pitchFamily="34" charset="0"/>
              </a:rPr>
              <a:t> Potássio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/>
          <p:cNvSpPr>
            <a:spLocks noChangeArrowheads="1"/>
          </p:cNvSpPr>
          <p:nvPr/>
        </p:nvSpPr>
        <p:spPr bwMode="auto">
          <a:xfrm>
            <a:off x="901700" y="2478088"/>
            <a:ext cx="7702550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tabLst>
                <a:tab pos="114300" algn="l"/>
              </a:tabLst>
            </a:pPr>
            <a:r>
              <a:rPr lang="pt-BR" sz="2000" b="1" i="1">
                <a:solidFill>
                  <a:srgbClr val="0000FF"/>
                </a:solidFill>
                <a:latin typeface="Verdana" pitchFamily="34" charset="0"/>
              </a:rPr>
              <a:t>Em excesso</a:t>
            </a:r>
            <a:r>
              <a:rPr lang="pt-BR" sz="2000" b="1">
                <a:solidFill>
                  <a:srgbClr val="0000FF"/>
                </a:solidFill>
                <a:latin typeface="Verdana" pitchFamily="34" charset="0"/>
              </a:rPr>
              <a:t>: </a:t>
            </a:r>
          </a:p>
          <a:p>
            <a:pPr algn="just">
              <a:tabLst>
                <a:tab pos="114300" algn="l"/>
              </a:tabLst>
            </a:pPr>
            <a:endParaRPr lang="pt-BR" sz="1200" b="1">
              <a:latin typeface="Verdana" pitchFamily="34" charset="0"/>
            </a:endParaRP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sz="2000" b="1">
                <a:latin typeface="Verdana" pitchFamily="34" charset="0"/>
              </a:rPr>
              <a:t> diminui absorção de Ca</a:t>
            </a:r>
            <a:r>
              <a:rPr lang="pt-BR" sz="2000" b="1" baseline="30000">
                <a:latin typeface="Verdana" pitchFamily="34" charset="0"/>
              </a:rPr>
              <a:t>+2</a:t>
            </a:r>
            <a:r>
              <a:rPr lang="pt-BR" sz="2000" b="1">
                <a:latin typeface="Verdana" pitchFamily="34" charset="0"/>
              </a:rPr>
              <a:t> e Mg</a:t>
            </a:r>
            <a:r>
              <a:rPr lang="pt-BR" sz="2000" b="1" baseline="30000">
                <a:latin typeface="Verdana" pitchFamily="34" charset="0"/>
              </a:rPr>
              <a:t>+2</a:t>
            </a:r>
            <a:r>
              <a:rPr lang="pt-BR" sz="2000" b="1">
                <a:latin typeface="Verdana" pitchFamily="34" charset="0"/>
              </a:rPr>
              <a:t>, principalmente</a:t>
            </a:r>
            <a:r>
              <a:rPr lang="pt-BR" sz="2000">
                <a:latin typeface="Verdana" pitchFamily="34" charset="0"/>
              </a:rPr>
              <a:t>.</a:t>
            </a:r>
          </a:p>
        </p:txBody>
      </p:sp>
      <p:sp>
        <p:nvSpPr>
          <p:cNvPr id="62467" name="Rectangle 6"/>
          <p:cNvSpPr>
            <a:spLocks noChangeArrowheads="1"/>
          </p:cNvSpPr>
          <p:nvPr/>
        </p:nvSpPr>
        <p:spPr bwMode="auto">
          <a:xfrm>
            <a:off x="539750" y="1174750"/>
            <a:ext cx="2011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>
                <a:latin typeface="Verdana" pitchFamily="34" charset="0"/>
              </a:rPr>
              <a:t> Potássio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ChangeArrowheads="1"/>
          </p:cNvSpPr>
          <p:nvPr/>
        </p:nvSpPr>
        <p:spPr bwMode="auto">
          <a:xfrm>
            <a:off x="539750" y="1174750"/>
            <a:ext cx="2011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>
                <a:latin typeface="Verdana" pitchFamily="34" charset="0"/>
              </a:rPr>
              <a:t> Potássio</a:t>
            </a:r>
          </a:p>
        </p:txBody>
      </p:sp>
      <p:sp>
        <p:nvSpPr>
          <p:cNvPr id="63491" name="Rectangle 5"/>
          <p:cNvSpPr>
            <a:spLocks noChangeArrowheads="1"/>
          </p:cNvSpPr>
          <p:nvPr/>
        </p:nvSpPr>
        <p:spPr bwMode="auto">
          <a:xfrm>
            <a:off x="971550" y="1944688"/>
            <a:ext cx="8172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2000" b="1">
                <a:latin typeface="Verdana" pitchFamily="34" charset="0"/>
              </a:rPr>
              <a:t> Planta adequadamente nutrida em K propicia maior resistência de plantas à:</a:t>
            </a:r>
            <a:endParaRPr lang="pt-BR" sz="2000">
              <a:latin typeface="Verdana" pitchFamily="34" charset="0"/>
            </a:endParaRPr>
          </a:p>
        </p:txBody>
      </p:sp>
      <p:sp>
        <p:nvSpPr>
          <p:cNvPr id="63492" name="Rectangle 6"/>
          <p:cNvSpPr>
            <a:spLocks noChangeArrowheads="1"/>
          </p:cNvSpPr>
          <p:nvPr/>
        </p:nvSpPr>
        <p:spPr bwMode="auto">
          <a:xfrm>
            <a:off x="1223963" y="2781300"/>
            <a:ext cx="19796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pt-BR" sz="2000" b="1">
                <a:solidFill>
                  <a:srgbClr val="0000FF"/>
                </a:solidFill>
                <a:latin typeface="Verdana" pitchFamily="34" charset="0"/>
              </a:rPr>
              <a:t> Repolho:</a:t>
            </a:r>
            <a:endParaRPr lang="pt-BR" sz="2000">
              <a:solidFill>
                <a:srgbClr val="0000FF"/>
              </a:solidFill>
              <a:latin typeface="Verdana" pitchFamily="34" charset="0"/>
            </a:endParaRPr>
          </a:p>
        </p:txBody>
      </p:sp>
      <p:sp>
        <p:nvSpPr>
          <p:cNvPr id="63493" name="Rectangle 7"/>
          <p:cNvSpPr>
            <a:spLocks noChangeArrowheads="1"/>
          </p:cNvSpPr>
          <p:nvPr/>
        </p:nvSpPr>
        <p:spPr bwMode="auto">
          <a:xfrm>
            <a:off x="1547813" y="3214688"/>
            <a:ext cx="5040312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35000"/>
              </a:spcBef>
              <a:buFont typeface="Wingdings" pitchFamily="2" charset="2"/>
              <a:buChar char="Ø"/>
            </a:pPr>
            <a:r>
              <a:rPr lang="pt-BR" sz="2000" b="1">
                <a:latin typeface="Verdana" pitchFamily="34" charset="0"/>
              </a:rPr>
              <a:t> </a:t>
            </a:r>
            <a:r>
              <a:rPr lang="pt-BR" sz="2000" b="1" i="1">
                <a:latin typeface="Verdana" pitchFamily="34" charset="0"/>
              </a:rPr>
              <a:t>Erwinia carotovora</a:t>
            </a:r>
          </a:p>
          <a:p>
            <a:pPr>
              <a:spcBef>
                <a:spcPct val="35000"/>
              </a:spcBef>
              <a:buFont typeface="Wingdings" pitchFamily="2" charset="2"/>
              <a:buChar char="Ø"/>
            </a:pPr>
            <a:r>
              <a:rPr lang="pt-BR" sz="2000" b="1">
                <a:latin typeface="Verdana" pitchFamily="34" charset="0"/>
              </a:rPr>
              <a:t> </a:t>
            </a:r>
            <a:r>
              <a:rPr lang="pt-BR" sz="2000" b="1" i="1">
                <a:latin typeface="Verdana" pitchFamily="34" charset="0"/>
              </a:rPr>
              <a:t>Fusarium oxysporum</a:t>
            </a:r>
            <a:endParaRPr lang="pt-BR" sz="2000" i="1">
              <a:latin typeface="Verdana" pitchFamily="34" charset="0"/>
            </a:endParaRPr>
          </a:p>
        </p:txBody>
      </p:sp>
      <p:sp>
        <p:nvSpPr>
          <p:cNvPr id="63494" name="Text Box 10"/>
          <p:cNvSpPr txBox="1">
            <a:spLocks noChangeArrowheads="1"/>
          </p:cNvSpPr>
          <p:nvPr/>
        </p:nvSpPr>
        <p:spPr bwMode="auto">
          <a:xfrm>
            <a:off x="1150938" y="4292600"/>
            <a:ext cx="7885112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pt-BR" sz="2000" b="1">
                <a:solidFill>
                  <a:srgbClr val="FF3300"/>
                </a:solidFill>
                <a:latin typeface="Verdana" pitchFamily="34" charset="0"/>
              </a:rPr>
              <a:t> Doses elevadas de K aumentam a suscetibilidade à: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Ø"/>
            </a:pPr>
            <a:r>
              <a:rPr lang="pt-BR" sz="2000" b="1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pt-BR" sz="2000" b="1" i="1">
                <a:solidFill>
                  <a:srgbClr val="FF3300"/>
                </a:solidFill>
                <a:latin typeface="Verdana" pitchFamily="34" charset="0"/>
              </a:rPr>
              <a:t>Meloidogyne incognita,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Ø"/>
            </a:pPr>
            <a:r>
              <a:rPr lang="pt-BR" sz="2000" b="1" i="1">
                <a:solidFill>
                  <a:srgbClr val="FF3300"/>
                </a:solidFill>
                <a:latin typeface="Verdana" pitchFamily="34" charset="0"/>
              </a:rPr>
              <a:t> Peronosporoa parasitica e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Ø"/>
            </a:pPr>
            <a:r>
              <a:rPr lang="pt-BR" sz="2000" b="1" i="1">
                <a:solidFill>
                  <a:srgbClr val="FF3300"/>
                </a:solidFill>
                <a:latin typeface="Verdana" pitchFamily="34" charset="0"/>
              </a:rPr>
              <a:t> Plasmodiophora brassica.</a:t>
            </a:r>
          </a:p>
        </p:txBody>
      </p:sp>
      <p:sp>
        <p:nvSpPr>
          <p:cNvPr id="63495" name="Text Box 11"/>
          <p:cNvSpPr txBox="1">
            <a:spLocks noChangeArrowheads="1"/>
          </p:cNvSpPr>
          <p:nvPr/>
        </p:nvSpPr>
        <p:spPr bwMode="auto">
          <a:xfrm>
            <a:off x="6877050" y="6580188"/>
            <a:ext cx="2305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/>
              <a:t>Fonte: Huber (1994), H.B.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>
            <a:spLocks noChangeArrowheads="1"/>
          </p:cNvSpPr>
          <p:nvPr/>
        </p:nvSpPr>
        <p:spPr bwMode="auto">
          <a:xfrm>
            <a:off x="539750" y="1174750"/>
            <a:ext cx="1582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>
                <a:latin typeface="Verdana" pitchFamily="34" charset="0"/>
              </a:rPr>
              <a:t> Cálcio</a:t>
            </a:r>
          </a:p>
        </p:txBody>
      </p:sp>
      <p:sp>
        <p:nvSpPr>
          <p:cNvPr id="67587" name="Rectangle 5"/>
          <p:cNvSpPr>
            <a:spLocks noChangeArrowheads="1"/>
          </p:cNvSpPr>
          <p:nvPr/>
        </p:nvSpPr>
        <p:spPr bwMode="auto">
          <a:xfrm>
            <a:off x="571472" y="2391313"/>
            <a:ext cx="385765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2000" b="1" dirty="0">
                <a:latin typeface="Verdana" pitchFamily="34" charset="0"/>
              </a:rPr>
              <a:t> Planta adequadamente nutrida em Ca propicia maior resistência de plantas à:</a:t>
            </a:r>
            <a:endParaRPr lang="pt-BR" sz="2000" dirty="0">
              <a:latin typeface="Verdana" pitchFamily="34" charset="0"/>
            </a:endParaRPr>
          </a:p>
        </p:txBody>
      </p:sp>
      <p:sp>
        <p:nvSpPr>
          <p:cNvPr id="67588" name="Rectangle 7"/>
          <p:cNvSpPr>
            <a:spLocks noChangeArrowheads="1"/>
          </p:cNvSpPr>
          <p:nvPr/>
        </p:nvSpPr>
        <p:spPr bwMode="auto">
          <a:xfrm>
            <a:off x="787372" y="4019569"/>
            <a:ext cx="4537075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35000"/>
              </a:spcBef>
              <a:buFont typeface="Wingdings" pitchFamily="2" charset="2"/>
              <a:buChar char="Ø"/>
            </a:pPr>
            <a:r>
              <a:rPr lang="pt-BR" sz="2000" b="1">
                <a:latin typeface="Verdana" pitchFamily="34" charset="0"/>
              </a:rPr>
              <a:t> </a:t>
            </a:r>
            <a:r>
              <a:rPr lang="pt-BR" sz="2000" b="1" i="1">
                <a:latin typeface="Verdana" pitchFamily="34" charset="0"/>
              </a:rPr>
              <a:t>Plasmodiophora brassicae</a:t>
            </a:r>
          </a:p>
          <a:p>
            <a:pPr>
              <a:spcBef>
                <a:spcPct val="35000"/>
              </a:spcBef>
              <a:buFont typeface="Wingdings" pitchFamily="2" charset="2"/>
              <a:buChar char="Ø"/>
            </a:pPr>
            <a:r>
              <a:rPr lang="pt-BR" sz="2000" b="1">
                <a:latin typeface="Verdana" pitchFamily="34" charset="0"/>
              </a:rPr>
              <a:t> </a:t>
            </a:r>
            <a:r>
              <a:rPr lang="pt-BR" sz="2000" b="1" i="1">
                <a:latin typeface="Verdana" pitchFamily="34" charset="0"/>
              </a:rPr>
              <a:t>Fusarium oxysporum</a:t>
            </a:r>
            <a:endParaRPr lang="pt-BR" sz="2000" i="1">
              <a:latin typeface="Verdana" pitchFamily="34" charset="0"/>
            </a:endParaRPr>
          </a:p>
        </p:txBody>
      </p:sp>
      <p:sp>
        <p:nvSpPr>
          <p:cNvPr id="67589" name="Rectangle 8"/>
          <p:cNvSpPr>
            <a:spLocks noChangeArrowheads="1"/>
          </p:cNvSpPr>
          <p:nvPr/>
        </p:nvSpPr>
        <p:spPr bwMode="auto">
          <a:xfrm>
            <a:off x="4922810" y="4033857"/>
            <a:ext cx="38211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Wingdings" pitchFamily="2" charset="2"/>
              <a:buNone/>
            </a:pPr>
            <a:r>
              <a:rPr lang="pt-BR" sz="2000" b="1">
                <a:solidFill>
                  <a:srgbClr val="0000FF"/>
                </a:solidFill>
                <a:latin typeface="Verdana" pitchFamily="34" charset="0"/>
              </a:rPr>
              <a:t>(C-flor; Bróc.; Repolho)</a:t>
            </a:r>
            <a:endParaRPr lang="pt-BR" sz="2000">
              <a:solidFill>
                <a:srgbClr val="0000FF"/>
              </a:solidFill>
              <a:latin typeface="Verdana" pitchFamily="34" charset="0"/>
            </a:endParaRPr>
          </a:p>
        </p:txBody>
      </p:sp>
      <p:sp>
        <p:nvSpPr>
          <p:cNvPr id="67590" name="Rectangle 9"/>
          <p:cNvSpPr>
            <a:spLocks noChangeArrowheads="1"/>
          </p:cNvSpPr>
          <p:nvPr/>
        </p:nvSpPr>
        <p:spPr bwMode="auto">
          <a:xfrm>
            <a:off x="787372" y="4826019"/>
            <a:ext cx="5040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35000"/>
              </a:spcBef>
              <a:buFont typeface="Wingdings" pitchFamily="2" charset="2"/>
              <a:buChar char="Ø"/>
            </a:pPr>
            <a:r>
              <a:rPr lang="pt-BR" sz="2000" b="1">
                <a:latin typeface="Verdana" pitchFamily="34" charset="0"/>
              </a:rPr>
              <a:t> </a:t>
            </a:r>
            <a:r>
              <a:rPr lang="pt-BR" sz="2000" b="1" i="1">
                <a:latin typeface="Verdana" pitchFamily="34" charset="0"/>
              </a:rPr>
              <a:t>Rizoctonia solani</a:t>
            </a:r>
          </a:p>
        </p:txBody>
      </p:sp>
      <p:sp>
        <p:nvSpPr>
          <p:cNvPr id="67591" name="Rectangle 11"/>
          <p:cNvSpPr>
            <a:spLocks noChangeArrowheads="1"/>
          </p:cNvSpPr>
          <p:nvPr/>
        </p:nvSpPr>
        <p:spPr bwMode="auto">
          <a:xfrm>
            <a:off x="787372" y="5243532"/>
            <a:ext cx="5040313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35000"/>
              </a:spcBef>
              <a:buFont typeface="Wingdings" pitchFamily="2" charset="2"/>
              <a:buChar char="Ø"/>
            </a:pPr>
            <a:r>
              <a:rPr lang="pt-BR" sz="2000" b="1">
                <a:latin typeface="Verdana" pitchFamily="34" charset="0"/>
              </a:rPr>
              <a:t> </a:t>
            </a:r>
            <a:r>
              <a:rPr lang="pt-BR" sz="2000" b="1" i="1">
                <a:latin typeface="Verdana" pitchFamily="34" charset="0"/>
              </a:rPr>
              <a:t>Erwinia carotovora</a:t>
            </a:r>
          </a:p>
          <a:p>
            <a:pPr>
              <a:spcBef>
                <a:spcPct val="35000"/>
              </a:spcBef>
              <a:buFont typeface="Wingdings" pitchFamily="2" charset="2"/>
              <a:buChar char="Ø"/>
            </a:pPr>
            <a:r>
              <a:rPr lang="pt-BR" sz="2000" b="1">
                <a:latin typeface="Verdana" pitchFamily="34" charset="0"/>
              </a:rPr>
              <a:t> </a:t>
            </a:r>
            <a:r>
              <a:rPr lang="pt-BR" sz="2000" b="1" i="1">
                <a:latin typeface="Verdana" pitchFamily="34" charset="0"/>
              </a:rPr>
              <a:t>Xanthomonas campestris</a:t>
            </a:r>
            <a:endParaRPr lang="pt-BR" sz="2000" i="1">
              <a:latin typeface="Verdana" pitchFamily="34" charset="0"/>
            </a:endParaRPr>
          </a:p>
        </p:txBody>
      </p:sp>
      <p:sp>
        <p:nvSpPr>
          <p:cNvPr id="67592" name="Rectangle 12"/>
          <p:cNvSpPr>
            <a:spLocks noChangeArrowheads="1"/>
          </p:cNvSpPr>
          <p:nvPr/>
        </p:nvSpPr>
        <p:spPr bwMode="auto">
          <a:xfrm>
            <a:off x="4167160" y="4414857"/>
            <a:ext cx="38211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Wingdings" pitchFamily="2" charset="2"/>
              <a:buNone/>
            </a:pPr>
            <a:r>
              <a:rPr lang="pt-BR" sz="2000" b="1">
                <a:solidFill>
                  <a:srgbClr val="0000FF"/>
                </a:solidFill>
                <a:latin typeface="Verdana" pitchFamily="34" charset="0"/>
              </a:rPr>
              <a:t>(Repolho)</a:t>
            </a:r>
            <a:endParaRPr lang="pt-BR" sz="2000">
              <a:solidFill>
                <a:srgbClr val="0000FF"/>
              </a:solidFill>
              <a:latin typeface="Verdana" pitchFamily="34" charset="0"/>
            </a:endParaRPr>
          </a:p>
        </p:txBody>
      </p:sp>
      <p:sp>
        <p:nvSpPr>
          <p:cNvPr id="67593" name="Rectangle 13"/>
          <p:cNvSpPr>
            <a:spLocks noChangeArrowheads="1"/>
          </p:cNvSpPr>
          <p:nvPr/>
        </p:nvSpPr>
        <p:spPr bwMode="auto">
          <a:xfrm>
            <a:off x="3595660" y="4846657"/>
            <a:ext cx="38211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Wingdings" pitchFamily="2" charset="2"/>
              <a:buNone/>
            </a:pPr>
            <a:r>
              <a:rPr lang="pt-BR" sz="2000" b="1">
                <a:solidFill>
                  <a:srgbClr val="0000FF"/>
                </a:solidFill>
                <a:latin typeface="Verdana" pitchFamily="34" charset="0"/>
              </a:rPr>
              <a:t>(C-flor)</a:t>
            </a:r>
            <a:endParaRPr lang="pt-BR" sz="2000">
              <a:solidFill>
                <a:srgbClr val="0000FF"/>
              </a:solidFill>
              <a:latin typeface="Verdana" pitchFamily="34" charset="0"/>
            </a:endParaRPr>
          </a:p>
        </p:txBody>
      </p:sp>
      <p:sp>
        <p:nvSpPr>
          <p:cNvPr id="67594" name="Rectangle 15"/>
          <p:cNvSpPr>
            <a:spLocks noChangeArrowheads="1"/>
          </p:cNvSpPr>
          <p:nvPr/>
        </p:nvSpPr>
        <p:spPr bwMode="auto">
          <a:xfrm>
            <a:off x="3956022" y="5259407"/>
            <a:ext cx="3821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Wingdings" pitchFamily="2" charset="2"/>
              <a:buNone/>
            </a:pPr>
            <a:r>
              <a:rPr lang="pt-BR" sz="2000" b="1">
                <a:solidFill>
                  <a:srgbClr val="0000FF"/>
                </a:solidFill>
                <a:latin typeface="Verdana" pitchFamily="34" charset="0"/>
              </a:rPr>
              <a:t>(Repolho)</a:t>
            </a:r>
            <a:endParaRPr lang="pt-BR" sz="2000">
              <a:solidFill>
                <a:srgbClr val="0000FF"/>
              </a:solidFill>
              <a:latin typeface="Verdana" pitchFamily="34" charset="0"/>
            </a:endParaRPr>
          </a:p>
        </p:txBody>
      </p:sp>
      <p:sp>
        <p:nvSpPr>
          <p:cNvPr id="67595" name="Rectangle 16"/>
          <p:cNvSpPr>
            <a:spLocks noChangeArrowheads="1"/>
          </p:cNvSpPr>
          <p:nvPr/>
        </p:nvSpPr>
        <p:spPr bwMode="auto">
          <a:xfrm>
            <a:off x="4743422" y="5746769"/>
            <a:ext cx="3821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Wingdings" pitchFamily="2" charset="2"/>
              <a:buNone/>
            </a:pPr>
            <a:r>
              <a:rPr lang="pt-BR" sz="2000" b="1">
                <a:solidFill>
                  <a:srgbClr val="0000FF"/>
                </a:solidFill>
                <a:latin typeface="Verdana" pitchFamily="34" charset="0"/>
              </a:rPr>
              <a:t>(Repolho)</a:t>
            </a:r>
            <a:endParaRPr lang="pt-BR" sz="2000">
              <a:solidFill>
                <a:srgbClr val="0000FF"/>
              </a:solidFill>
              <a:latin typeface="Verdana" pitchFamily="34" charset="0"/>
            </a:endParaRPr>
          </a:p>
        </p:txBody>
      </p:sp>
      <p:sp>
        <p:nvSpPr>
          <p:cNvPr id="67596" name="Text Box 17"/>
          <p:cNvSpPr txBox="1">
            <a:spLocks noChangeArrowheads="1"/>
          </p:cNvSpPr>
          <p:nvPr/>
        </p:nvSpPr>
        <p:spPr bwMode="auto">
          <a:xfrm>
            <a:off x="6877050" y="6580188"/>
            <a:ext cx="2305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/>
              <a:t>Fonte: Huber (1994), H.B.</a:t>
            </a:r>
          </a:p>
        </p:txBody>
      </p:sp>
      <p:pic>
        <p:nvPicPr>
          <p:cNvPr id="46081" name="Picture 1" descr="C:\Teses pós-graduação\Matheus S. Bianco\Fotos\Cálcio\31-3-2010\Omissão Ca dia 31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0"/>
            <a:ext cx="4714876" cy="35359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539750" y="92867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>
                <a:latin typeface="Verdana" pitchFamily="34" charset="0"/>
              </a:rPr>
              <a:t> Magnésio </a:t>
            </a: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827088" y="4614885"/>
            <a:ext cx="7993062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tabLst>
                <a:tab pos="114300" algn="l"/>
              </a:tabLst>
            </a:pPr>
            <a:r>
              <a:rPr lang="pt-BR" sz="2000" b="1" i="1" dirty="0">
                <a:solidFill>
                  <a:srgbClr val="0000FF"/>
                </a:solidFill>
                <a:latin typeface="Verdana" pitchFamily="34" charset="0"/>
              </a:rPr>
              <a:t>Condições favoráveis à ocorrência de deficiência</a:t>
            </a:r>
            <a:r>
              <a:rPr lang="pt-BR" sz="2000" b="1" dirty="0">
                <a:solidFill>
                  <a:srgbClr val="0000FF"/>
                </a:solidFill>
                <a:latin typeface="Verdana" pitchFamily="34" charset="0"/>
              </a:rPr>
              <a:t>: </a:t>
            </a:r>
          </a:p>
          <a:p>
            <a:pPr algn="just">
              <a:tabLst>
                <a:tab pos="114300" algn="l"/>
              </a:tabLst>
            </a:pPr>
            <a:endParaRPr lang="pt-BR" sz="800" b="1" dirty="0">
              <a:latin typeface="Verdana" pitchFamily="34" charset="0"/>
            </a:endParaRP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sz="2000" b="1" dirty="0">
                <a:latin typeface="Verdana" pitchFamily="34" charset="0"/>
              </a:rPr>
              <a:t> baixa disponibilidade de magnésio no solo,</a:t>
            </a: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sz="2000" b="1" dirty="0">
                <a:latin typeface="Verdana" pitchFamily="34" charset="0"/>
              </a:rPr>
              <a:t> solos muito ácidos, e </a:t>
            </a: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sz="2000" b="1" dirty="0">
                <a:latin typeface="Verdana" pitchFamily="34" charset="0"/>
              </a:rPr>
              <a:t> solos arenosos, sujeitos a lixiviação.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898525" y="1700213"/>
            <a:ext cx="7921625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10000"/>
              </a:lnSpc>
              <a:spcBef>
                <a:spcPct val="45000"/>
              </a:spcBef>
              <a:buFont typeface="Wingdings" pitchFamily="2" charset="2"/>
              <a:buChar char="§"/>
            </a:pPr>
            <a:r>
              <a:rPr lang="pt-BR" sz="2000" b="1" dirty="0">
                <a:latin typeface="Verdana" pitchFamily="34" charset="0"/>
              </a:rPr>
              <a:t> Alvarez V. e Ribeiro (1999) consideram o brócolos e a couve-flor muito exigentes em Magnésio.</a:t>
            </a:r>
          </a:p>
          <a:p>
            <a:pPr algn="just">
              <a:lnSpc>
                <a:spcPct val="110000"/>
              </a:lnSpc>
              <a:spcBef>
                <a:spcPct val="45000"/>
              </a:spcBef>
              <a:buFont typeface="Wingdings" pitchFamily="2" charset="2"/>
              <a:buNone/>
            </a:pPr>
            <a:endParaRPr lang="pt-BR" sz="2000" b="1" dirty="0">
              <a:latin typeface="Verdana" pitchFamily="34" charset="0"/>
            </a:endParaRPr>
          </a:p>
          <a:p>
            <a:pPr algn="just">
              <a:lnSpc>
                <a:spcPct val="110000"/>
              </a:lnSpc>
              <a:spcBef>
                <a:spcPct val="45000"/>
              </a:spcBef>
              <a:buFont typeface="Wingdings" pitchFamily="2" charset="2"/>
              <a:buChar char="§"/>
            </a:pPr>
            <a:r>
              <a:rPr lang="pt-BR" sz="2000" b="1" dirty="0">
                <a:latin typeface="Verdana" pitchFamily="34" charset="0"/>
              </a:rPr>
              <a:t> </a:t>
            </a:r>
            <a:r>
              <a:rPr lang="pt-BR" sz="2000" b="1" dirty="0" err="1">
                <a:latin typeface="Verdana" pitchFamily="34" charset="0"/>
              </a:rPr>
              <a:t>Trani</a:t>
            </a:r>
            <a:r>
              <a:rPr lang="pt-BR" sz="2000" b="1" dirty="0">
                <a:latin typeface="Verdana" pitchFamily="34" charset="0"/>
              </a:rPr>
              <a:t> </a:t>
            </a:r>
            <a:r>
              <a:rPr lang="pt-BR" sz="2000" b="1" dirty="0" err="1">
                <a:latin typeface="Verdana" pitchFamily="34" charset="0"/>
              </a:rPr>
              <a:t>et</a:t>
            </a:r>
            <a:r>
              <a:rPr lang="pt-BR" sz="2000" b="1" dirty="0">
                <a:latin typeface="Verdana" pitchFamily="34" charset="0"/>
              </a:rPr>
              <a:t> al. (1997) recomendam mínimo de 9 </a:t>
            </a:r>
            <a:r>
              <a:rPr lang="pt-BR" sz="2000" b="1" dirty="0" err="1">
                <a:latin typeface="Verdana" pitchFamily="34" charset="0"/>
              </a:rPr>
              <a:t>mmol</a:t>
            </a:r>
            <a:r>
              <a:rPr lang="pt-BR" sz="2000" b="1" baseline="-25000" dirty="0" err="1">
                <a:latin typeface="Verdana" pitchFamily="34" charset="0"/>
              </a:rPr>
              <a:t>c</a:t>
            </a:r>
            <a:r>
              <a:rPr lang="pt-BR" sz="2000" b="1" dirty="0">
                <a:latin typeface="Verdana" pitchFamily="34" charset="0"/>
              </a:rPr>
              <a:t>/dm</a:t>
            </a:r>
            <a:r>
              <a:rPr lang="pt-BR" sz="2000" b="1" baseline="30000" dirty="0">
                <a:latin typeface="Verdana" pitchFamily="34" charset="0"/>
              </a:rPr>
              <a:t>3 </a:t>
            </a:r>
            <a:r>
              <a:rPr lang="pt-BR" sz="2000" b="1" dirty="0">
                <a:latin typeface="Verdana" pitchFamily="34" charset="0"/>
              </a:rPr>
              <a:t>de </a:t>
            </a:r>
            <a:r>
              <a:rPr lang="pt-BR" sz="2000" b="1" dirty="0" err="1">
                <a:latin typeface="Verdana" pitchFamily="34" charset="0"/>
              </a:rPr>
              <a:t>Mg</a:t>
            </a:r>
            <a:r>
              <a:rPr lang="pt-BR" sz="2000" b="1" dirty="0">
                <a:latin typeface="Verdana" pitchFamily="34" charset="0"/>
              </a:rPr>
              <a:t> no solo, correção feita antes do plantio.</a:t>
            </a:r>
            <a:endParaRPr lang="pt-BR" sz="20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900113" y="2397125"/>
            <a:ext cx="770255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tabLst>
                <a:tab pos="114300" algn="l"/>
              </a:tabLst>
            </a:pPr>
            <a:r>
              <a:rPr lang="pt-BR" sz="2000" b="1" i="1">
                <a:solidFill>
                  <a:srgbClr val="0000FF"/>
                </a:solidFill>
                <a:latin typeface="Verdana" pitchFamily="34" charset="0"/>
              </a:rPr>
              <a:t>Em deficiência severa</a:t>
            </a:r>
            <a:r>
              <a:rPr lang="pt-BR" sz="2000" b="1">
                <a:solidFill>
                  <a:srgbClr val="0000FF"/>
                </a:solidFill>
                <a:latin typeface="Verdana" pitchFamily="34" charset="0"/>
              </a:rPr>
              <a:t>: </a:t>
            </a:r>
          </a:p>
          <a:p>
            <a:pPr algn="just">
              <a:tabLst>
                <a:tab pos="114300" algn="l"/>
              </a:tabLst>
            </a:pPr>
            <a:endParaRPr lang="pt-BR" sz="800" b="1">
              <a:latin typeface="Verdana" pitchFamily="34" charset="0"/>
            </a:endParaRP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sz="2000" b="1">
                <a:latin typeface="Verdana" pitchFamily="34" charset="0"/>
              </a:rPr>
              <a:t> clorose internerval.</a:t>
            </a: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539750" y="1484313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>
                <a:latin typeface="Verdana" pitchFamily="34" charset="0"/>
              </a:rPr>
              <a:t> Magnésio </a:t>
            </a:r>
          </a:p>
        </p:txBody>
      </p:sp>
      <p:pic>
        <p:nvPicPr>
          <p:cNvPr id="70660" name="Picture 4" descr="IMG_067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800" y="3789363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 descr="IMG_06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3789363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4932363" y="6524625"/>
            <a:ext cx="4211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b="1"/>
              <a:t>Fotos: Prof. Arthur  Cecílio (Unesp-Jaboticabal)</a:t>
            </a:r>
          </a:p>
        </p:txBody>
      </p:sp>
      <p:pic>
        <p:nvPicPr>
          <p:cNvPr id="70663" name="Picture 7" descr="IMG_07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836613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6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9" descr="globalizaçã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0"/>
            <a:ext cx="7092950" cy="6858000"/>
          </a:xfrm>
          <a:prstGeom prst="rect">
            <a:avLst/>
          </a:prstGeom>
          <a:noFill/>
        </p:spPr>
      </p:pic>
      <p:sp>
        <p:nvSpPr>
          <p:cNvPr id="5" name="Rectangle 17"/>
          <p:cNvSpPr>
            <a:spLocks noChangeArrowheads="1"/>
          </p:cNvSpPr>
          <p:nvPr/>
        </p:nvSpPr>
        <p:spPr bwMode="auto">
          <a:xfrm rot="16200000">
            <a:off x="7061297" y="4775298"/>
            <a:ext cx="38576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400" b="1" dirty="0" smtClean="0">
                <a:solidFill>
                  <a:schemeClr val="bg1"/>
                </a:solidFill>
              </a:rPr>
              <a:t>Revista Batata Show </a:t>
            </a:r>
            <a:r>
              <a:rPr lang="pt-BR" sz="1400" b="1" dirty="0" smtClean="0">
                <a:solidFill>
                  <a:schemeClr val="bg1"/>
                </a:solidFill>
              </a:rPr>
              <a:t>– ABBA – maio/2002</a:t>
            </a:r>
            <a:endParaRPr lang="pt-BR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900113" y="2397125"/>
            <a:ext cx="770255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tabLst>
                <a:tab pos="114300" algn="l"/>
              </a:tabLst>
            </a:pPr>
            <a:r>
              <a:rPr lang="pt-BR" sz="2000" b="1" i="1">
                <a:solidFill>
                  <a:srgbClr val="0000FF"/>
                </a:solidFill>
                <a:latin typeface="Verdana" pitchFamily="34" charset="0"/>
              </a:rPr>
              <a:t>Em deficiência severa</a:t>
            </a:r>
            <a:r>
              <a:rPr lang="pt-BR" sz="2000" b="1">
                <a:solidFill>
                  <a:srgbClr val="0000FF"/>
                </a:solidFill>
                <a:latin typeface="Verdana" pitchFamily="34" charset="0"/>
              </a:rPr>
              <a:t>: </a:t>
            </a:r>
          </a:p>
          <a:p>
            <a:pPr algn="just">
              <a:tabLst>
                <a:tab pos="114300" algn="l"/>
              </a:tabLst>
            </a:pPr>
            <a:endParaRPr lang="pt-BR" sz="800" b="1">
              <a:latin typeface="Verdana" pitchFamily="34" charset="0"/>
            </a:endParaRP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sz="2000" b="1">
                <a:latin typeface="Verdana" pitchFamily="34" charset="0"/>
              </a:rPr>
              <a:t> clorose internerval.</a:t>
            </a:r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539750" y="1484313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>
                <a:latin typeface="Verdana" pitchFamily="34" charset="0"/>
              </a:rPr>
              <a:t> Magnésio </a:t>
            </a:r>
          </a:p>
        </p:txBody>
      </p:sp>
      <p:sp>
        <p:nvSpPr>
          <p:cNvPr id="71684" name="Text Box 6"/>
          <p:cNvSpPr txBox="1">
            <a:spLocks noChangeArrowheads="1"/>
          </p:cNvSpPr>
          <p:nvPr/>
        </p:nvSpPr>
        <p:spPr bwMode="auto">
          <a:xfrm>
            <a:off x="4932363" y="6524625"/>
            <a:ext cx="4211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b="1"/>
              <a:t>Fotos: Prof. Arthur  Cecílio (Unesp-Jaboticabal)</a:t>
            </a:r>
          </a:p>
        </p:txBody>
      </p:sp>
      <p:pic>
        <p:nvPicPr>
          <p:cNvPr id="71685" name="Picture 8" descr="IMG_07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908050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9" descr="IMG_07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3860800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Picture 10" descr="IMG_07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3860800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ChangeArrowheads="1"/>
          </p:cNvSpPr>
          <p:nvPr/>
        </p:nvSpPr>
        <p:spPr bwMode="auto">
          <a:xfrm>
            <a:off x="971550" y="1803400"/>
            <a:ext cx="755967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15000"/>
              </a:lnSpc>
              <a:spcBef>
                <a:spcPct val="5000"/>
              </a:spcBef>
              <a:buFont typeface="Wingdings" pitchFamily="2" charset="2"/>
              <a:buChar char="Ø"/>
            </a:pPr>
            <a:r>
              <a:rPr lang="pt-BR" sz="2000" b="1">
                <a:latin typeface="Verdana" pitchFamily="34" charset="0"/>
              </a:rPr>
              <a:t> O brócolos é uma das hortaliças com maior teor de S.</a:t>
            </a:r>
          </a:p>
        </p:txBody>
      </p:sp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971550" y="2836863"/>
            <a:ext cx="7472363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15000"/>
              </a:lnSpc>
              <a:spcBef>
                <a:spcPct val="5000"/>
              </a:spcBef>
              <a:buFont typeface="Wingdings" pitchFamily="2" charset="2"/>
              <a:buChar char="Ø"/>
            </a:pPr>
            <a:r>
              <a:rPr lang="pt-BR" sz="2000" b="1">
                <a:latin typeface="Verdana" pitchFamily="34" charset="0"/>
              </a:rPr>
              <a:t> O uso de adubos concentrados, formulados, seguidamente, pode levar a deficiência de S no solo e na planta.</a:t>
            </a:r>
          </a:p>
        </p:txBody>
      </p:sp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971550" y="5865813"/>
            <a:ext cx="7472363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15000"/>
              </a:lnSpc>
              <a:spcBef>
                <a:spcPct val="5000"/>
              </a:spcBef>
              <a:buFont typeface="Wingdings" pitchFamily="2" charset="2"/>
              <a:buChar char="Ø"/>
            </a:pPr>
            <a:r>
              <a:rPr lang="pt-BR" sz="2000" b="1">
                <a:latin typeface="Verdana" pitchFamily="34" charset="0"/>
              </a:rPr>
              <a:t> Recomenda-se de 30 a 60 kg/ha de S.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195513" y="4138613"/>
            <a:ext cx="5507037" cy="1522412"/>
            <a:chOff x="1383" y="2465"/>
            <a:chExt cx="3469" cy="959"/>
          </a:xfrm>
        </p:grpSpPr>
        <p:pic>
          <p:nvPicPr>
            <p:cNvPr id="107527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83" y="2478"/>
              <a:ext cx="3469" cy="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7528" name="Line 7"/>
            <p:cNvSpPr>
              <a:spLocks noChangeShapeType="1"/>
            </p:cNvSpPr>
            <p:nvPr/>
          </p:nvSpPr>
          <p:spPr bwMode="auto">
            <a:xfrm>
              <a:off x="1882" y="2465"/>
              <a:ext cx="1179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7529" name="Line 8"/>
            <p:cNvSpPr>
              <a:spLocks noChangeShapeType="1"/>
            </p:cNvSpPr>
            <p:nvPr/>
          </p:nvSpPr>
          <p:spPr bwMode="auto">
            <a:xfrm>
              <a:off x="1882" y="3339"/>
              <a:ext cx="1179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7530" name="Line 9"/>
            <p:cNvSpPr>
              <a:spLocks noChangeShapeType="1"/>
            </p:cNvSpPr>
            <p:nvPr/>
          </p:nvSpPr>
          <p:spPr bwMode="auto">
            <a:xfrm>
              <a:off x="1882" y="2704"/>
              <a:ext cx="1179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7526" name="Rectangle 10"/>
          <p:cNvSpPr>
            <a:spLocks noChangeArrowheads="1"/>
          </p:cNvSpPr>
          <p:nvPr/>
        </p:nvSpPr>
        <p:spPr bwMode="auto">
          <a:xfrm>
            <a:off x="684213" y="981075"/>
            <a:ext cx="1985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>
                <a:latin typeface="Verdana" pitchFamily="34" charset="0"/>
              </a:rPr>
              <a:t> Enxofre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0"/>
          <p:cNvSpPr>
            <a:spLocks noChangeArrowheads="1"/>
          </p:cNvSpPr>
          <p:nvPr/>
        </p:nvSpPr>
        <p:spPr bwMode="auto">
          <a:xfrm>
            <a:off x="684213" y="981075"/>
            <a:ext cx="1985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>
                <a:latin typeface="Verdana" pitchFamily="34" charset="0"/>
              </a:rPr>
              <a:t> Enxofre </a:t>
            </a:r>
          </a:p>
        </p:txBody>
      </p:sp>
      <p:sp>
        <p:nvSpPr>
          <p:cNvPr id="108547" name="Rectangle 11"/>
          <p:cNvSpPr>
            <a:spLocks noChangeArrowheads="1"/>
          </p:cNvSpPr>
          <p:nvPr/>
        </p:nvSpPr>
        <p:spPr bwMode="auto">
          <a:xfrm>
            <a:off x="827088" y="2520737"/>
            <a:ext cx="7993062" cy="204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tabLst>
                <a:tab pos="114300" algn="l"/>
              </a:tabLst>
            </a:pPr>
            <a:r>
              <a:rPr lang="pt-BR" sz="2000" b="1" i="1" dirty="0">
                <a:solidFill>
                  <a:srgbClr val="0000FF"/>
                </a:solidFill>
                <a:latin typeface="Verdana" pitchFamily="34" charset="0"/>
              </a:rPr>
              <a:t>Condições favoráveis à ocorrência de deficiência</a:t>
            </a:r>
            <a:r>
              <a:rPr lang="pt-BR" sz="2000" b="1" dirty="0">
                <a:solidFill>
                  <a:srgbClr val="0000FF"/>
                </a:solidFill>
                <a:latin typeface="Verdana" pitchFamily="34" charset="0"/>
              </a:rPr>
              <a:t>: </a:t>
            </a:r>
          </a:p>
          <a:p>
            <a:pPr algn="just">
              <a:tabLst>
                <a:tab pos="114300" algn="l"/>
              </a:tabLst>
            </a:pPr>
            <a:endParaRPr lang="pt-BR" sz="800" b="1" dirty="0">
              <a:latin typeface="Verdana" pitchFamily="34" charset="0"/>
            </a:endParaRP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sz="2000" b="1" dirty="0">
                <a:latin typeface="Verdana" pitchFamily="34" charset="0"/>
              </a:rPr>
              <a:t> solos com baixo teor de matéria orgânica,</a:t>
            </a: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sz="2000" b="1" dirty="0">
                <a:latin typeface="Verdana" pitchFamily="34" charset="0"/>
              </a:rPr>
              <a:t> solos sujeitos a elevada </a:t>
            </a:r>
            <a:r>
              <a:rPr lang="pt-BR" sz="2000" b="1" dirty="0" smtClean="0">
                <a:latin typeface="Verdana" pitchFamily="34" charset="0"/>
              </a:rPr>
              <a:t>precipitação, e</a:t>
            </a: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sz="2000" b="1" dirty="0" smtClean="0">
                <a:latin typeface="Verdana" pitchFamily="34" charset="0"/>
              </a:rPr>
              <a:t> uso de fertilizantes concentrados (NPK). </a:t>
            </a:r>
            <a:endParaRPr lang="pt-BR" sz="2000" b="1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6"/>
          <p:cNvSpPr>
            <a:spLocks noChangeArrowheads="1"/>
          </p:cNvSpPr>
          <p:nvPr/>
        </p:nvSpPr>
        <p:spPr bwMode="auto">
          <a:xfrm>
            <a:off x="684213" y="981075"/>
            <a:ext cx="146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>
                <a:latin typeface="Verdana" pitchFamily="34" charset="0"/>
              </a:rPr>
              <a:t> Boro </a:t>
            </a:r>
          </a:p>
        </p:txBody>
      </p:sp>
      <p:sp>
        <p:nvSpPr>
          <p:cNvPr id="73731" name="Rectangle 7"/>
          <p:cNvSpPr>
            <a:spLocks noChangeArrowheads="1"/>
          </p:cNvSpPr>
          <p:nvPr/>
        </p:nvSpPr>
        <p:spPr bwMode="auto">
          <a:xfrm>
            <a:off x="827088" y="1500174"/>
            <a:ext cx="7993062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tabLst>
                <a:tab pos="114300" algn="l"/>
              </a:tabLst>
            </a:pPr>
            <a:r>
              <a:rPr lang="pt-BR" sz="2000" b="1" i="1" dirty="0">
                <a:solidFill>
                  <a:srgbClr val="0000FF"/>
                </a:solidFill>
                <a:latin typeface="Verdana" pitchFamily="34" charset="0"/>
              </a:rPr>
              <a:t>Condições favoráveis à ocorrência de deficiência</a:t>
            </a:r>
            <a:r>
              <a:rPr lang="pt-BR" sz="2000" b="1" dirty="0">
                <a:solidFill>
                  <a:srgbClr val="0000FF"/>
                </a:solidFill>
                <a:latin typeface="Verdana" pitchFamily="34" charset="0"/>
              </a:rPr>
              <a:t>: </a:t>
            </a:r>
          </a:p>
          <a:p>
            <a:pPr algn="just">
              <a:tabLst>
                <a:tab pos="114300" algn="l"/>
              </a:tabLst>
            </a:pPr>
            <a:endParaRPr lang="pt-BR" sz="800" b="1" dirty="0">
              <a:latin typeface="Verdana" pitchFamily="34" charset="0"/>
            </a:endParaRP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sz="2000" b="1" dirty="0">
                <a:latin typeface="Verdana" pitchFamily="34" charset="0"/>
              </a:rPr>
              <a:t> solos orgânicos,</a:t>
            </a: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sz="2000" b="1" dirty="0">
                <a:latin typeface="Verdana" pitchFamily="34" charset="0"/>
              </a:rPr>
              <a:t> solos com baixo teor de matéria orgânica,</a:t>
            </a: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sz="2000" b="1" dirty="0">
                <a:latin typeface="Verdana" pitchFamily="34" charset="0"/>
              </a:rPr>
              <a:t> solos muito ácidos e alcalinos,</a:t>
            </a: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sz="2000" b="1" dirty="0">
                <a:latin typeface="Verdana" pitchFamily="34" charset="0"/>
              </a:rPr>
              <a:t> solos arenosos, sujeitos a lixiviação, e </a:t>
            </a:r>
          </a:p>
          <a:p>
            <a:pPr lvl="1" algn="just">
              <a:lnSpc>
                <a:spcPct val="115000"/>
              </a:lnSpc>
              <a:spcBef>
                <a:spcPct val="5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sz="2000" b="1" dirty="0">
                <a:latin typeface="Verdana" pitchFamily="34" charset="0"/>
              </a:rPr>
              <a:t> culturas muito exigentes em boro.</a:t>
            </a:r>
          </a:p>
        </p:txBody>
      </p:sp>
      <p:sp>
        <p:nvSpPr>
          <p:cNvPr id="8" name="Retângulo 7"/>
          <p:cNvSpPr/>
          <p:nvPr/>
        </p:nvSpPr>
        <p:spPr>
          <a:xfrm>
            <a:off x="0" y="4786322"/>
            <a:ext cx="9144000" cy="2071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857224" y="4787926"/>
            <a:ext cx="7488238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t-BR" sz="2000" b="1">
                <a:latin typeface="Verdana" pitchFamily="34" charset="0"/>
              </a:rPr>
              <a:t>No Estado de São Paulo, a deficiência de B é comum em espécies da família Brassicaceae, principalmente em solos arenosos.</a:t>
            </a:r>
          </a:p>
          <a:p>
            <a:pPr algn="just">
              <a:lnSpc>
                <a:spcPct val="120000"/>
              </a:lnSpc>
            </a:pPr>
            <a:r>
              <a:rPr lang="pt-BR" sz="2000" b="1">
                <a:latin typeface="Verdana" pitchFamily="34" charset="0"/>
              </a:rPr>
              <a:t>              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28662" y="5578501"/>
            <a:ext cx="2233612" cy="360363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 rot="5400000">
            <a:off x="1319187" y="5969026"/>
            <a:ext cx="576262" cy="515938"/>
          </a:xfrm>
          <a:custGeom>
            <a:avLst/>
            <a:gdLst>
              <a:gd name="T0" fmla="*/ 10981712 w 21600"/>
              <a:gd name="T1" fmla="*/ 0 h 21600"/>
              <a:gd name="T2" fmla="*/ 6588755 w 21600"/>
              <a:gd name="T3" fmla="*/ 4107894 h 21600"/>
              <a:gd name="T4" fmla="*/ 0 w 21600"/>
              <a:gd name="T5" fmla="*/ 10270318 h 21600"/>
              <a:gd name="T6" fmla="*/ 6588755 w 21600"/>
              <a:gd name="T7" fmla="*/ 12323703 h 21600"/>
              <a:gd name="T8" fmla="*/ 13177483 w 21600"/>
              <a:gd name="T9" fmla="*/ 8558121 h 21600"/>
              <a:gd name="T10" fmla="*/ 15373978 w 21600"/>
              <a:gd name="T11" fmla="*/ 4107894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noFill/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865287" y="6010301"/>
            <a:ext cx="6408737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20000"/>
              </a:spcBef>
            </a:pPr>
            <a:r>
              <a:rPr lang="pt-BR" sz="2000" b="1">
                <a:latin typeface="Verdana" pitchFamily="34" charset="0"/>
              </a:rPr>
              <a:t>originalmente, menores teores de B, e/ou </a:t>
            </a:r>
          </a:p>
          <a:p>
            <a:pPr>
              <a:lnSpc>
                <a:spcPct val="115000"/>
              </a:lnSpc>
              <a:spcBef>
                <a:spcPct val="20000"/>
              </a:spcBef>
            </a:pPr>
            <a:r>
              <a:rPr lang="pt-BR" sz="2000" b="1">
                <a:latin typeface="Verdana" pitchFamily="34" charset="0"/>
              </a:rPr>
              <a:t>lixiviação de B (menor capacidade de retenção).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935038" y="1628775"/>
            <a:ext cx="7740650" cy="458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15000"/>
              </a:lnSpc>
              <a:spcBef>
                <a:spcPct val="5000"/>
              </a:spcBef>
              <a:tabLst>
                <a:tab pos="114300" algn="l"/>
              </a:tabLst>
            </a:pPr>
            <a:r>
              <a:rPr lang="pt-BR" b="1" i="1">
                <a:solidFill>
                  <a:srgbClr val="0000FF"/>
                </a:solidFill>
                <a:latin typeface="Verdana" pitchFamily="34" charset="0"/>
              </a:rPr>
              <a:t>Em deficiência:</a:t>
            </a:r>
            <a:r>
              <a:rPr lang="pt-BR" b="1">
                <a:solidFill>
                  <a:srgbClr val="0000FF"/>
                </a:solidFill>
                <a:latin typeface="Verdana" pitchFamily="34" charset="0"/>
              </a:rPr>
              <a:t> </a:t>
            </a:r>
          </a:p>
          <a:p>
            <a:pPr algn="just">
              <a:lnSpc>
                <a:spcPct val="115000"/>
              </a:lnSpc>
              <a:spcBef>
                <a:spcPct val="5000"/>
              </a:spcBef>
              <a:tabLst>
                <a:tab pos="114300" algn="l"/>
              </a:tabLst>
            </a:pPr>
            <a:endParaRPr lang="pt-BR" sz="1200" b="1">
              <a:latin typeface="Verdana" pitchFamily="34" charset="0"/>
            </a:endParaRPr>
          </a:p>
          <a:p>
            <a:pPr lvl="1" algn="just">
              <a:lnSpc>
                <a:spcPct val="115000"/>
              </a:lnSpc>
              <a:spcBef>
                <a:spcPct val="5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b="1">
                <a:latin typeface="Verdana" pitchFamily="34" charset="0"/>
              </a:rPr>
              <a:t> folhas pequenas, mais grossas e quebradiças,</a:t>
            </a:r>
          </a:p>
          <a:p>
            <a:pPr lvl="1" algn="just">
              <a:lnSpc>
                <a:spcPct val="115000"/>
              </a:lnSpc>
              <a:spcBef>
                <a:spcPct val="5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b="1">
                <a:latin typeface="Verdana" pitchFamily="34" charset="0"/>
              </a:rPr>
              <a:t> folhas espessas, deformadas, retorcidas,</a:t>
            </a:r>
          </a:p>
          <a:p>
            <a:pPr lvl="1" algn="just">
              <a:lnSpc>
                <a:spcPct val="115000"/>
              </a:lnSpc>
              <a:spcBef>
                <a:spcPct val="5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b="1">
                <a:latin typeface="Verdana" pitchFamily="34" charset="0"/>
              </a:rPr>
              <a:t> clorose,</a:t>
            </a:r>
          </a:p>
          <a:p>
            <a:pPr lvl="1" algn="just">
              <a:lnSpc>
                <a:spcPct val="115000"/>
              </a:lnSpc>
              <a:spcBef>
                <a:spcPct val="5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b="1">
                <a:latin typeface="Verdana" pitchFamily="34" charset="0"/>
              </a:rPr>
              <a:t> nervuras das folhas jovens podem fendilhar-se,</a:t>
            </a:r>
          </a:p>
          <a:p>
            <a:pPr lvl="1" algn="just">
              <a:lnSpc>
                <a:spcPct val="115000"/>
              </a:lnSpc>
              <a:spcBef>
                <a:spcPct val="5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b="1">
                <a:latin typeface="Verdana" pitchFamily="34" charset="0"/>
              </a:rPr>
              <a:t> crescimento apical restrito,</a:t>
            </a:r>
          </a:p>
          <a:p>
            <a:pPr lvl="1" algn="just">
              <a:lnSpc>
                <a:spcPct val="115000"/>
              </a:lnSpc>
              <a:spcBef>
                <a:spcPct val="5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b="1">
                <a:latin typeface="Verdana" pitchFamily="34" charset="0"/>
              </a:rPr>
              <a:t> necrose apical, </a:t>
            </a:r>
          </a:p>
          <a:p>
            <a:pPr lvl="1" algn="just">
              <a:lnSpc>
                <a:spcPct val="115000"/>
              </a:lnSpc>
              <a:spcBef>
                <a:spcPct val="5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b="1">
                <a:latin typeface="Verdana" pitchFamily="34" charset="0"/>
              </a:rPr>
              <a:t> encurtamento de entrenós,</a:t>
            </a:r>
          </a:p>
          <a:p>
            <a:pPr lvl="1" algn="just">
              <a:lnSpc>
                <a:spcPct val="115000"/>
              </a:lnSpc>
              <a:spcBef>
                <a:spcPct val="5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b="1">
                <a:latin typeface="Verdana" pitchFamily="34" charset="0"/>
              </a:rPr>
              <a:t> brotação lateral,</a:t>
            </a:r>
          </a:p>
          <a:p>
            <a:pPr lvl="1" algn="just">
              <a:lnSpc>
                <a:spcPct val="115000"/>
              </a:lnSpc>
              <a:spcBef>
                <a:spcPct val="5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b="1">
                <a:latin typeface="Verdana" pitchFamily="34" charset="0"/>
              </a:rPr>
              <a:t> pecíolos e caules podem quebrar (caule oco ??),</a:t>
            </a:r>
          </a:p>
          <a:p>
            <a:pPr lvl="1" algn="just">
              <a:lnSpc>
                <a:spcPct val="115000"/>
              </a:lnSpc>
              <a:spcBef>
                <a:spcPct val="5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b="1">
                <a:latin typeface="Verdana" pitchFamily="34" charset="0"/>
              </a:rPr>
              <a:t> tecidos descoloridos, </a:t>
            </a:r>
          </a:p>
          <a:p>
            <a:pPr lvl="1" algn="just">
              <a:lnSpc>
                <a:spcPct val="115000"/>
              </a:lnSpc>
              <a:spcBef>
                <a:spcPct val="5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b="1">
                <a:latin typeface="Verdana" pitchFamily="34" charset="0"/>
              </a:rPr>
              <a:t> bronzeamento dos botões florais, e</a:t>
            </a:r>
          </a:p>
          <a:p>
            <a:pPr lvl="1" algn="just">
              <a:lnSpc>
                <a:spcPct val="115000"/>
              </a:lnSpc>
              <a:spcBef>
                <a:spcPct val="5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b="1">
                <a:latin typeface="Verdana" pitchFamily="34" charset="0"/>
              </a:rPr>
              <a:t> maior suscetibilidade a doenças na inflorescência</a:t>
            </a:r>
            <a:r>
              <a:rPr lang="pt-BR">
                <a:latin typeface="Verdana" pitchFamily="34" charset="0"/>
              </a:rPr>
              <a:t> </a:t>
            </a: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971550" y="6345238"/>
            <a:ext cx="6696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2000" b="1">
                <a:solidFill>
                  <a:srgbClr val="0000FF"/>
                </a:solidFill>
                <a:latin typeface="Verdana" pitchFamily="34" charset="0"/>
              </a:rPr>
              <a:t> Sintomas iniciam-se nas folhas mais novas.</a:t>
            </a:r>
            <a:r>
              <a:rPr lang="pt-BR" sz="2000">
                <a:solidFill>
                  <a:srgbClr val="0000FF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684213" y="981075"/>
            <a:ext cx="146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>
                <a:latin typeface="Verdana" pitchFamily="34" charset="0"/>
              </a:rPr>
              <a:t> Boro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4"/>
          <p:cNvSpPr>
            <a:spLocks noChangeArrowheads="1"/>
          </p:cNvSpPr>
          <p:nvPr/>
        </p:nvSpPr>
        <p:spPr bwMode="auto">
          <a:xfrm>
            <a:off x="935038" y="2562225"/>
            <a:ext cx="774065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15000"/>
              </a:lnSpc>
              <a:spcBef>
                <a:spcPct val="5000"/>
              </a:spcBef>
              <a:tabLst>
                <a:tab pos="114300" algn="l"/>
              </a:tabLst>
            </a:pPr>
            <a:r>
              <a:rPr lang="pt-BR" sz="2000" b="1" i="1">
                <a:solidFill>
                  <a:srgbClr val="0000FF"/>
                </a:solidFill>
                <a:latin typeface="Verdana" pitchFamily="34" charset="0"/>
              </a:rPr>
              <a:t>Em excesso:</a:t>
            </a:r>
            <a:r>
              <a:rPr lang="pt-BR" sz="2000" b="1">
                <a:solidFill>
                  <a:srgbClr val="0000FF"/>
                </a:solidFill>
                <a:latin typeface="Verdana" pitchFamily="34" charset="0"/>
              </a:rPr>
              <a:t> </a:t>
            </a:r>
          </a:p>
          <a:p>
            <a:pPr algn="just">
              <a:lnSpc>
                <a:spcPct val="115000"/>
              </a:lnSpc>
              <a:spcBef>
                <a:spcPct val="5000"/>
              </a:spcBef>
              <a:tabLst>
                <a:tab pos="114300" algn="l"/>
              </a:tabLst>
            </a:pPr>
            <a:endParaRPr lang="pt-BR" sz="1200" b="1">
              <a:latin typeface="Verdana" pitchFamily="34" charset="0"/>
            </a:endParaRPr>
          </a:p>
          <a:p>
            <a:pPr lvl="1" algn="just">
              <a:lnSpc>
                <a:spcPct val="115000"/>
              </a:lnSpc>
              <a:spcBef>
                <a:spcPct val="5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sz="2000" b="1">
                <a:latin typeface="Verdana" pitchFamily="34" charset="0"/>
              </a:rPr>
              <a:t>  A toxicidade de B se manifesta por queimaduras marginais das folhas mais velhas (Magalhães, 1988 e Gupta, 2001).</a:t>
            </a:r>
          </a:p>
        </p:txBody>
      </p:sp>
      <p:sp>
        <p:nvSpPr>
          <p:cNvPr id="76803" name="Rectangle 5"/>
          <p:cNvSpPr>
            <a:spLocks noChangeArrowheads="1"/>
          </p:cNvSpPr>
          <p:nvPr/>
        </p:nvSpPr>
        <p:spPr bwMode="auto">
          <a:xfrm>
            <a:off x="684213" y="981075"/>
            <a:ext cx="146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>
                <a:latin typeface="Verdana" pitchFamily="34" charset="0"/>
              </a:rPr>
              <a:t> Boro </a:t>
            </a:r>
          </a:p>
        </p:txBody>
      </p:sp>
      <p:sp>
        <p:nvSpPr>
          <p:cNvPr id="76804" name="Rectangle 6"/>
          <p:cNvSpPr>
            <a:spLocks noChangeArrowheads="1"/>
          </p:cNvSpPr>
          <p:nvPr/>
        </p:nvSpPr>
        <p:spPr bwMode="auto">
          <a:xfrm>
            <a:off x="971550" y="5805488"/>
            <a:ext cx="6777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2000" b="1">
                <a:solidFill>
                  <a:srgbClr val="0000FF"/>
                </a:solidFill>
                <a:latin typeface="Verdana" pitchFamily="34" charset="0"/>
              </a:rPr>
              <a:t> Sintomas iniciam-se nas folhas mais velhas.</a:t>
            </a:r>
            <a:r>
              <a:rPr lang="pt-BR" sz="2000">
                <a:solidFill>
                  <a:srgbClr val="0000FF"/>
                </a:solidFill>
                <a:latin typeface="Verdana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6983413" y="6538913"/>
            <a:ext cx="21605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15000"/>
              </a:lnSpc>
              <a:spcBef>
                <a:spcPct val="5000"/>
              </a:spcBef>
              <a:buFont typeface="Wingdings" pitchFamily="2" charset="2"/>
              <a:buNone/>
            </a:pPr>
            <a:r>
              <a:rPr lang="pt-BR" sz="1400">
                <a:latin typeface="Verdana" pitchFamily="34" charset="0"/>
              </a:rPr>
              <a:t>Fonte: Pizetta (2004)</a:t>
            </a:r>
          </a:p>
        </p:txBody>
      </p:sp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900113" y="1742431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20000"/>
              </a:lnSpc>
              <a:buFont typeface="Wingdings" pitchFamily="2" charset="2"/>
              <a:buChar char="§"/>
            </a:pPr>
            <a:r>
              <a:rPr lang="pt-BR" sz="2000" b="1" dirty="0">
                <a:latin typeface="Verdana" pitchFamily="34" charset="0"/>
              </a:rPr>
              <a:t> Efeito sobre a produção </a:t>
            </a:r>
            <a:r>
              <a:rPr lang="pt-BR" sz="2000" b="1" dirty="0" smtClean="0">
                <a:latin typeface="Verdana" pitchFamily="34" charset="0"/>
              </a:rPr>
              <a:t>das três </a:t>
            </a:r>
            <a:r>
              <a:rPr lang="pt-BR" sz="2000" b="1" dirty="0" err="1" smtClean="0">
                <a:latin typeface="Verdana" pitchFamily="34" charset="0"/>
              </a:rPr>
              <a:t>brássicas</a:t>
            </a:r>
            <a:r>
              <a:rPr lang="pt-BR" sz="2000" b="1" dirty="0" smtClean="0">
                <a:latin typeface="Verdana" pitchFamily="34" charset="0"/>
              </a:rPr>
              <a:t>:</a:t>
            </a:r>
            <a:endParaRPr lang="pt-BR" sz="2000" b="1" dirty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13314" name="Object 4"/>
          <p:cNvGraphicFramePr>
            <a:graphicFrameLocks noChangeAspect="1"/>
          </p:cNvGraphicFramePr>
          <p:nvPr/>
        </p:nvGraphicFramePr>
        <p:xfrm>
          <a:off x="2000232" y="2285992"/>
          <a:ext cx="4968875" cy="4116387"/>
        </p:xfrm>
        <a:graphic>
          <a:graphicData uri="http://schemas.openxmlformats.org/presentationml/2006/ole">
            <p:oleObj spid="_x0000_s13314" name="Gráfico" r:id="rId3" imgW="3105150" imgH="2257425" progId="Excel.Sheet.8">
              <p:embed/>
            </p:oleObj>
          </a:graphicData>
        </a:graphic>
      </p:graphicFrame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492732" y="2573329"/>
            <a:ext cx="1295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>
                <a:latin typeface="Verdana" pitchFamily="34" charset="0"/>
              </a:rPr>
              <a:t>repolho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5419707" y="3365492"/>
            <a:ext cx="1584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>
                <a:latin typeface="Verdana" pitchFamily="34" charset="0"/>
              </a:rPr>
              <a:t>couve-flor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5564170" y="4325929"/>
            <a:ext cx="1295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>
                <a:latin typeface="Verdana" pitchFamily="34" charset="0"/>
              </a:rPr>
              <a:t>brócolos</a:t>
            </a:r>
          </a:p>
        </p:txBody>
      </p:sp>
      <p:sp>
        <p:nvSpPr>
          <p:cNvPr id="13320" name="AutoShape 8"/>
          <p:cNvSpPr>
            <a:spLocks noChangeArrowheads="1"/>
          </p:cNvSpPr>
          <p:nvPr/>
        </p:nvSpPr>
        <p:spPr bwMode="auto">
          <a:xfrm>
            <a:off x="5203138" y="3585342"/>
            <a:ext cx="249238" cy="320675"/>
          </a:xfrm>
          <a:prstGeom prst="flowChartSummingJunction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6500126" y="4088579"/>
            <a:ext cx="249237" cy="320675"/>
          </a:xfrm>
          <a:prstGeom prst="flowChartSummingJunction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3322" name="AutoShape 10"/>
          <p:cNvSpPr>
            <a:spLocks noChangeArrowheads="1"/>
          </p:cNvSpPr>
          <p:nvPr/>
        </p:nvSpPr>
        <p:spPr bwMode="auto">
          <a:xfrm>
            <a:off x="6500126" y="2720154"/>
            <a:ext cx="249237" cy="32067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3347" name="Rectangle 40"/>
          <p:cNvSpPr>
            <a:spLocks noChangeArrowheads="1"/>
          </p:cNvSpPr>
          <p:nvPr/>
        </p:nvSpPr>
        <p:spPr bwMode="auto">
          <a:xfrm>
            <a:off x="684213" y="981075"/>
            <a:ext cx="146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>
                <a:latin typeface="Verdana" pitchFamily="34" charset="0"/>
              </a:rPr>
              <a:t> Boro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6983413" y="6538913"/>
            <a:ext cx="21605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15000"/>
              </a:lnSpc>
              <a:spcBef>
                <a:spcPct val="5000"/>
              </a:spcBef>
              <a:buFont typeface="Wingdings" pitchFamily="2" charset="2"/>
              <a:buNone/>
            </a:pPr>
            <a:r>
              <a:rPr lang="pt-BR" sz="1400">
                <a:latin typeface="Verdana" pitchFamily="34" charset="0"/>
              </a:rPr>
              <a:t>Fonte: Pizetta (2004)</a:t>
            </a:r>
          </a:p>
        </p:txBody>
      </p:sp>
      <p:graphicFrame>
        <p:nvGraphicFramePr>
          <p:cNvPr id="180279" name="Group 55"/>
          <p:cNvGraphicFramePr>
            <a:graphicFrameLocks noGrp="1"/>
          </p:cNvGraphicFramePr>
          <p:nvPr/>
        </p:nvGraphicFramePr>
        <p:xfrm>
          <a:off x="755650" y="2420938"/>
          <a:ext cx="7704138" cy="3261360"/>
        </p:xfrm>
        <a:graphic>
          <a:graphicData uri="http://schemas.openxmlformats.org/drawingml/2006/table">
            <a:tbl>
              <a:tblPr/>
              <a:tblGrid>
                <a:gridCol w="1120775"/>
                <a:gridCol w="1130300"/>
                <a:gridCol w="1122363"/>
                <a:gridCol w="1376362"/>
                <a:gridCol w="2954338"/>
              </a:tblGrid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Cabeças de couve-flor</a:t>
                      </a:r>
                      <a:endParaRPr kumimoji="0" lang="pt-B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Boro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≤</a:t>
                      </a: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5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≥</a:t>
                      </a: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6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(kg/ha)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(%)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(%)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(%)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42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27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31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21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49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24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36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25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34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17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43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3226" name="Line 47"/>
          <p:cNvSpPr>
            <a:spLocks noChangeShapeType="1"/>
          </p:cNvSpPr>
          <p:nvPr/>
        </p:nvSpPr>
        <p:spPr bwMode="auto">
          <a:xfrm>
            <a:off x="900113" y="2420938"/>
            <a:ext cx="45354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93227" name="Line 48"/>
          <p:cNvSpPr>
            <a:spLocks noChangeShapeType="1"/>
          </p:cNvSpPr>
          <p:nvPr/>
        </p:nvSpPr>
        <p:spPr bwMode="auto">
          <a:xfrm>
            <a:off x="2195513" y="2914650"/>
            <a:ext cx="3097212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93228" name="Line 49"/>
          <p:cNvSpPr>
            <a:spLocks noChangeShapeType="1"/>
          </p:cNvSpPr>
          <p:nvPr/>
        </p:nvSpPr>
        <p:spPr bwMode="auto">
          <a:xfrm flipV="1">
            <a:off x="900113" y="3716338"/>
            <a:ext cx="45354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93229" name="Line 50"/>
          <p:cNvSpPr>
            <a:spLocks noChangeShapeType="1"/>
          </p:cNvSpPr>
          <p:nvPr/>
        </p:nvSpPr>
        <p:spPr bwMode="auto">
          <a:xfrm>
            <a:off x="900113" y="5734050"/>
            <a:ext cx="46085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93230" name="Rectangle 51"/>
          <p:cNvSpPr>
            <a:spLocks noChangeArrowheads="1"/>
          </p:cNvSpPr>
          <p:nvPr/>
        </p:nvSpPr>
        <p:spPr bwMode="auto">
          <a:xfrm>
            <a:off x="684213" y="981075"/>
            <a:ext cx="146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>
                <a:latin typeface="Verdana" pitchFamily="34" charset="0"/>
              </a:rPr>
              <a:t> Boro </a:t>
            </a:r>
          </a:p>
        </p:txBody>
      </p:sp>
      <p:sp>
        <p:nvSpPr>
          <p:cNvPr id="93231" name="Text Box 52"/>
          <p:cNvSpPr txBox="1">
            <a:spLocks noChangeArrowheads="1"/>
          </p:cNvSpPr>
          <p:nvPr/>
        </p:nvSpPr>
        <p:spPr bwMode="auto">
          <a:xfrm>
            <a:off x="5976938" y="3633788"/>
            <a:ext cx="3203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b="1"/>
              <a:t>Classificação: CEAGESP (2000)</a:t>
            </a:r>
          </a:p>
        </p:txBody>
      </p:sp>
      <p:sp>
        <p:nvSpPr>
          <p:cNvPr id="93232" name="Rectangle 53"/>
          <p:cNvSpPr>
            <a:spLocks noChangeArrowheads="1"/>
          </p:cNvSpPr>
          <p:nvPr/>
        </p:nvSpPr>
        <p:spPr bwMode="auto">
          <a:xfrm>
            <a:off x="900113" y="1773238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20000"/>
              </a:lnSpc>
              <a:buFont typeface="Wingdings" pitchFamily="2" charset="2"/>
              <a:buChar char="§"/>
            </a:pPr>
            <a:r>
              <a:rPr lang="pt-BR" sz="2000" b="1">
                <a:latin typeface="Verdana" pitchFamily="34" charset="0"/>
              </a:rPr>
              <a:t> Efeito sobre a classificação da couve-flor:</a:t>
            </a:r>
            <a:endParaRPr lang="pt-BR" sz="2000" b="1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80281" name="Line 57"/>
          <p:cNvSpPr>
            <a:spLocks noChangeShapeType="1"/>
          </p:cNvSpPr>
          <p:nvPr/>
        </p:nvSpPr>
        <p:spPr bwMode="auto">
          <a:xfrm flipV="1">
            <a:off x="2124075" y="4016375"/>
            <a:ext cx="0" cy="158432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80282" name="Line 58"/>
          <p:cNvSpPr>
            <a:spLocks noChangeShapeType="1"/>
          </p:cNvSpPr>
          <p:nvPr/>
        </p:nvSpPr>
        <p:spPr bwMode="auto">
          <a:xfrm>
            <a:off x="3851275" y="4005263"/>
            <a:ext cx="0" cy="158432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93235" name="Text Box 59"/>
          <p:cNvSpPr txBox="1">
            <a:spLocks noChangeArrowheads="1"/>
          </p:cNvSpPr>
          <p:nvPr/>
        </p:nvSpPr>
        <p:spPr bwMode="auto">
          <a:xfrm>
            <a:off x="6011863" y="2492375"/>
            <a:ext cx="2592387" cy="119221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/>
              <a:t>4 = </a:t>
            </a:r>
            <a:r>
              <a:rPr lang="pt-BR" b="1">
                <a:cs typeface="Arial" charset="0"/>
              </a:rPr>
              <a:t>menor que </a:t>
            </a:r>
            <a:r>
              <a:rPr lang="pt-BR" b="1"/>
              <a:t>15 cm</a:t>
            </a:r>
          </a:p>
          <a:p>
            <a:pPr>
              <a:spcBef>
                <a:spcPct val="50000"/>
              </a:spcBef>
            </a:pPr>
            <a:r>
              <a:rPr lang="pt-BR" b="1"/>
              <a:t>5 = </a:t>
            </a:r>
            <a:r>
              <a:rPr lang="pt-BR" b="1">
                <a:cs typeface="Arial" charset="0"/>
              </a:rPr>
              <a:t>≥ 17 e &lt; 19 cm</a:t>
            </a:r>
          </a:p>
          <a:p>
            <a:pPr>
              <a:spcBef>
                <a:spcPct val="50000"/>
              </a:spcBef>
            </a:pPr>
            <a:r>
              <a:rPr lang="pt-BR" b="1">
                <a:cs typeface="Arial" charset="0"/>
              </a:rPr>
              <a:t>6 = ≥ 19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0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0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81" grpId="0" animBg="1"/>
      <p:bldP spid="18028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7091363" y="6565900"/>
            <a:ext cx="21605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15000"/>
              </a:lnSpc>
              <a:spcBef>
                <a:spcPct val="5000"/>
              </a:spcBef>
              <a:buFont typeface="Wingdings" pitchFamily="2" charset="2"/>
              <a:buNone/>
            </a:pPr>
            <a:r>
              <a:rPr lang="pt-BR" sz="1400">
                <a:latin typeface="Verdana" pitchFamily="34" charset="0"/>
              </a:rPr>
              <a:t>Fonte: Pizetta (2004)</a:t>
            </a:r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882982" y="3241682"/>
            <a:ext cx="79914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20000"/>
              </a:lnSpc>
              <a:buFont typeface="Wingdings" pitchFamily="2" charset="2"/>
              <a:buChar char="§"/>
            </a:pPr>
            <a:r>
              <a:rPr lang="pt-BR" sz="2000" b="1" dirty="0">
                <a:latin typeface="Verdana" pitchFamily="34" charset="0"/>
              </a:rPr>
              <a:t> A couve-flor mostrou-se muito sensível à deficiência de boro (dose menor que 2 kg ha</a:t>
            </a:r>
            <a:r>
              <a:rPr lang="pt-BR" sz="2000" b="1" baseline="30000" dirty="0">
                <a:latin typeface="Verdana" pitchFamily="34" charset="0"/>
              </a:rPr>
              <a:t>-1</a:t>
            </a:r>
            <a:r>
              <a:rPr lang="pt-BR" sz="2000" b="1" dirty="0">
                <a:latin typeface="Verdana" pitchFamily="34" charset="0"/>
              </a:rPr>
              <a:t>) e doses superiores a 6 kg ha</a:t>
            </a:r>
            <a:r>
              <a:rPr lang="pt-BR" sz="2000" b="1" baseline="30000" dirty="0">
                <a:latin typeface="Verdana" pitchFamily="34" charset="0"/>
              </a:rPr>
              <a:t>-1</a:t>
            </a:r>
            <a:r>
              <a:rPr lang="pt-BR" sz="2000" b="1" dirty="0">
                <a:latin typeface="Verdana" pitchFamily="34" charset="0"/>
              </a:rPr>
              <a:t> causaram morte de plantas.</a:t>
            </a:r>
          </a:p>
        </p:txBody>
      </p:sp>
      <p:sp>
        <p:nvSpPr>
          <p:cNvPr id="97284" name="Rectangle 6"/>
          <p:cNvSpPr>
            <a:spLocks noChangeArrowheads="1"/>
          </p:cNvSpPr>
          <p:nvPr/>
        </p:nvSpPr>
        <p:spPr bwMode="auto">
          <a:xfrm>
            <a:off x="684213" y="981075"/>
            <a:ext cx="146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>
                <a:latin typeface="Verdana" pitchFamily="34" charset="0"/>
              </a:rPr>
              <a:t> Boro </a:t>
            </a:r>
          </a:p>
        </p:txBody>
      </p:sp>
      <p:sp>
        <p:nvSpPr>
          <p:cNvPr id="97285" name="Rectangle 9"/>
          <p:cNvSpPr>
            <a:spLocks noChangeArrowheads="1"/>
          </p:cNvSpPr>
          <p:nvPr/>
        </p:nvSpPr>
        <p:spPr bwMode="auto">
          <a:xfrm>
            <a:off x="884569" y="4871877"/>
            <a:ext cx="79914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20000"/>
              </a:lnSpc>
              <a:buFont typeface="Wingdings" pitchFamily="2" charset="2"/>
              <a:buChar char="§"/>
            </a:pPr>
            <a:r>
              <a:rPr lang="pt-BR" sz="2000" b="1" dirty="0">
                <a:latin typeface="Verdana" pitchFamily="34" charset="0"/>
              </a:rPr>
              <a:t> A dose de 5 kg ha</a:t>
            </a:r>
            <a:r>
              <a:rPr lang="pt-BR" sz="2000" b="1" baseline="30000" dirty="0">
                <a:latin typeface="Verdana" pitchFamily="34" charset="0"/>
              </a:rPr>
              <a:t>-1</a:t>
            </a:r>
            <a:r>
              <a:rPr lang="pt-BR" sz="2000" b="1" dirty="0">
                <a:latin typeface="Verdana" pitchFamily="34" charset="0"/>
              </a:rPr>
              <a:t> proporcionou maior </a:t>
            </a:r>
            <a:r>
              <a:rPr lang="pt-BR" sz="2000" b="1" dirty="0" smtClean="0">
                <a:latin typeface="Verdana" pitchFamily="34" charset="0"/>
              </a:rPr>
              <a:t>produtividade,  </a:t>
            </a:r>
            <a:r>
              <a:rPr lang="pt-BR" sz="2000" b="1" dirty="0">
                <a:latin typeface="Verdana" pitchFamily="34" charset="0"/>
              </a:rPr>
              <a:t>compacidade de cabeças e não apresentou bronzeamento e necrose dos tecidos condutores.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57224" y="1676933"/>
            <a:ext cx="77057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30000"/>
              </a:lnSpc>
              <a:spcBef>
                <a:spcPct val="5000"/>
              </a:spcBef>
              <a:buFont typeface="Wingdings" pitchFamily="2" charset="2"/>
              <a:buChar char="Ø"/>
            </a:pPr>
            <a:r>
              <a:rPr lang="pt-BR" sz="2000" b="1" dirty="0">
                <a:latin typeface="Verdana" pitchFamily="34" charset="0"/>
              </a:rPr>
              <a:t> </a:t>
            </a:r>
            <a:r>
              <a:rPr lang="pt-BR" sz="2000" b="1" dirty="0" err="1">
                <a:latin typeface="Verdana" pitchFamily="34" charset="0"/>
              </a:rPr>
              <a:t>Pizetta</a:t>
            </a:r>
            <a:r>
              <a:rPr lang="pt-BR" sz="2000" b="1" dirty="0">
                <a:latin typeface="Verdana" pitchFamily="34" charset="0"/>
              </a:rPr>
              <a:t> (2004): </a:t>
            </a:r>
          </a:p>
          <a:p>
            <a:pPr lvl="1" algn="just">
              <a:lnSpc>
                <a:spcPct val="130000"/>
              </a:lnSpc>
              <a:spcBef>
                <a:spcPct val="5000"/>
              </a:spcBef>
              <a:buFont typeface="Wingdings" pitchFamily="2" charset="2"/>
              <a:buChar char="§"/>
            </a:pPr>
            <a:r>
              <a:rPr lang="pt-BR" sz="2000" b="1" dirty="0" smtClean="0">
                <a:solidFill>
                  <a:srgbClr val="0000FF"/>
                </a:solidFill>
                <a:latin typeface="Verdana" pitchFamily="34" charset="0"/>
              </a:rPr>
              <a:t> </a:t>
            </a:r>
            <a:r>
              <a:rPr lang="pt-BR" sz="2000" b="1" dirty="0">
                <a:solidFill>
                  <a:srgbClr val="0000FF"/>
                </a:solidFill>
                <a:latin typeface="Verdana" pitchFamily="34" charset="0"/>
              </a:rPr>
              <a:t>Solo arenoso, 20% de argila.</a:t>
            </a:r>
          </a:p>
          <a:p>
            <a:pPr lvl="1" algn="just">
              <a:lnSpc>
                <a:spcPct val="130000"/>
              </a:lnSpc>
              <a:spcBef>
                <a:spcPct val="5000"/>
              </a:spcBef>
              <a:buFont typeface="Wingdings" pitchFamily="2" charset="2"/>
              <a:buChar char="§"/>
            </a:pPr>
            <a:r>
              <a:rPr lang="pt-BR" sz="2000" b="1" dirty="0">
                <a:solidFill>
                  <a:srgbClr val="0000FF"/>
                </a:solidFill>
                <a:latin typeface="Verdana" pitchFamily="34" charset="0"/>
              </a:rPr>
              <a:t> 0,15 </a:t>
            </a:r>
            <a:r>
              <a:rPr lang="pt-BR" sz="2000" b="1" dirty="0" err="1">
                <a:solidFill>
                  <a:srgbClr val="0000FF"/>
                </a:solidFill>
                <a:latin typeface="Verdana" pitchFamily="34" charset="0"/>
              </a:rPr>
              <a:t>mg</a:t>
            </a:r>
            <a:r>
              <a:rPr lang="pt-BR" sz="2000" b="1" dirty="0">
                <a:solidFill>
                  <a:srgbClr val="0000FF"/>
                </a:solidFill>
                <a:latin typeface="Verdana" pitchFamily="34" charset="0"/>
              </a:rPr>
              <a:t>/dm</a:t>
            </a:r>
            <a:r>
              <a:rPr lang="pt-BR" sz="2000" b="1" baseline="30000" dirty="0">
                <a:solidFill>
                  <a:srgbClr val="0000FF"/>
                </a:solidFill>
                <a:latin typeface="Verdana" pitchFamily="34" charset="0"/>
              </a:rPr>
              <a:t>3</a:t>
            </a:r>
            <a:r>
              <a:rPr lang="pt-BR" sz="2000" b="1" dirty="0">
                <a:solidFill>
                  <a:srgbClr val="0000FF"/>
                </a:solidFill>
                <a:latin typeface="Verdana" pitchFamily="34" charset="0"/>
              </a:rPr>
              <a:t> de B (baixo teor</a:t>
            </a:r>
            <a:r>
              <a:rPr lang="pt-BR" sz="2000" b="1" dirty="0" smtClean="0">
                <a:solidFill>
                  <a:srgbClr val="0000FF"/>
                </a:solidFill>
                <a:latin typeface="Verdana" pitchFamily="34" charset="0"/>
              </a:rPr>
              <a:t>),</a:t>
            </a:r>
            <a:endParaRPr lang="pt-BR" sz="2000" b="1" dirty="0">
              <a:solidFill>
                <a:srgbClr val="0000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6983413" y="6538913"/>
            <a:ext cx="21605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15000"/>
              </a:lnSpc>
              <a:spcBef>
                <a:spcPct val="5000"/>
              </a:spcBef>
              <a:buFont typeface="Wingdings" pitchFamily="2" charset="2"/>
              <a:buNone/>
            </a:pPr>
            <a:r>
              <a:rPr lang="pt-BR" sz="1400">
                <a:latin typeface="Verdana" pitchFamily="34" charset="0"/>
              </a:rPr>
              <a:t>Fonte: Pizetta (2004)</a:t>
            </a: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900113" y="1644650"/>
            <a:ext cx="7848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20000"/>
              </a:lnSpc>
              <a:buFont typeface="Wingdings" pitchFamily="2" charset="2"/>
              <a:buChar char="§"/>
            </a:pPr>
            <a:r>
              <a:rPr lang="pt-BR" sz="2000" b="1">
                <a:latin typeface="Verdana" pitchFamily="34" charset="0"/>
              </a:rPr>
              <a:t> Efeito das doses de boro na compacidade de cabeças de couve-flor.</a:t>
            </a:r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1479550" y="5781675"/>
            <a:ext cx="251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000" b="1">
                <a:solidFill>
                  <a:schemeClr val="tx2"/>
                </a:solidFill>
              </a:rPr>
              <a:t>B0 = 0 kg ha</a:t>
            </a:r>
            <a:r>
              <a:rPr lang="pt-BR" sz="2000" b="1" baseline="30000">
                <a:solidFill>
                  <a:schemeClr val="tx2"/>
                </a:solidFill>
              </a:rPr>
              <a:t>-1</a:t>
            </a:r>
            <a:r>
              <a:rPr lang="pt-BR" sz="2000" b="1">
                <a:solidFill>
                  <a:schemeClr val="tx2"/>
                </a:solidFill>
              </a:rPr>
              <a:t> de B</a:t>
            </a:r>
          </a:p>
        </p:txBody>
      </p:sp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5213350" y="5721350"/>
            <a:ext cx="251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000" b="1">
                <a:solidFill>
                  <a:schemeClr val="tx2"/>
                </a:solidFill>
              </a:rPr>
              <a:t>B2 = 2  kg ha</a:t>
            </a:r>
            <a:r>
              <a:rPr lang="pt-BR" sz="2000" b="1" baseline="30000">
                <a:solidFill>
                  <a:schemeClr val="tx2"/>
                </a:solidFill>
              </a:rPr>
              <a:t>-1</a:t>
            </a:r>
            <a:r>
              <a:rPr lang="pt-BR" sz="2000" b="1">
                <a:solidFill>
                  <a:schemeClr val="tx2"/>
                </a:solidFill>
              </a:rPr>
              <a:t> de B</a:t>
            </a:r>
          </a:p>
        </p:txBody>
      </p:sp>
      <p:pic>
        <p:nvPicPr>
          <p:cNvPr id="9421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3068638"/>
            <a:ext cx="2663825" cy="236855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9421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3033713"/>
            <a:ext cx="2568575" cy="2454275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94216" name="Rectangle 9"/>
          <p:cNvSpPr>
            <a:spLocks noChangeArrowheads="1"/>
          </p:cNvSpPr>
          <p:nvPr/>
        </p:nvSpPr>
        <p:spPr bwMode="auto">
          <a:xfrm>
            <a:off x="684213" y="981075"/>
            <a:ext cx="146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>
                <a:latin typeface="Verdana" pitchFamily="34" charset="0"/>
              </a:rPr>
              <a:t> Boro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5"/>
          <p:cNvSpPr>
            <a:spLocks noChangeArrowheads="1"/>
          </p:cNvSpPr>
          <p:nvPr/>
        </p:nvSpPr>
        <p:spPr bwMode="auto">
          <a:xfrm>
            <a:off x="4476776" y="1455735"/>
            <a:ext cx="38100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pt-BR" sz="2000" b="1" dirty="0">
                <a:latin typeface="Arial" charset="0"/>
                <a:cs typeface="Times New Roman" pitchFamily="18" charset="0"/>
              </a:rPr>
              <a:t>Ou se oferece ao consumidor o </a:t>
            </a:r>
            <a:r>
              <a:rPr lang="pt-BR" sz="20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produto</a:t>
            </a:r>
            <a:r>
              <a:rPr lang="pt-BR" sz="2000" b="1" dirty="0">
                <a:latin typeface="Arial" charset="0"/>
                <a:cs typeface="Times New Roman" pitchFamily="18" charset="0"/>
              </a:rPr>
              <a:t> que este deseja, ou alguém fará em seu lugar, deslocando-o de sua posição no mercado.</a:t>
            </a:r>
            <a:r>
              <a:rPr lang="en-US" sz="2000" b="1" dirty="0">
                <a:latin typeface="Arial" charset="0"/>
              </a:rPr>
              <a:t> </a:t>
            </a:r>
          </a:p>
        </p:txBody>
      </p:sp>
      <p:grpSp>
        <p:nvGrpSpPr>
          <p:cNvPr id="3" name="Group 1037"/>
          <p:cNvGrpSpPr>
            <a:grpSpLocks/>
          </p:cNvGrpSpPr>
          <p:nvPr/>
        </p:nvGrpSpPr>
        <p:grpSpPr bwMode="auto">
          <a:xfrm>
            <a:off x="742976" y="1303335"/>
            <a:ext cx="3505200" cy="1628775"/>
            <a:chOff x="384" y="2880"/>
            <a:chExt cx="2208" cy="1026"/>
          </a:xfrm>
        </p:grpSpPr>
        <p:sp>
          <p:nvSpPr>
            <p:cNvPr id="4" name="Text Box 1034"/>
            <p:cNvSpPr txBox="1">
              <a:spLocks noChangeArrowheads="1"/>
            </p:cNvSpPr>
            <p:nvPr/>
          </p:nvSpPr>
          <p:spPr bwMode="auto">
            <a:xfrm>
              <a:off x="768" y="3168"/>
              <a:ext cx="1440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2000" b="1" dirty="0">
                  <a:latin typeface="Arial" charset="0"/>
                </a:rPr>
                <a:t>Modificação do 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pt-BR" sz="2000" b="1" i="1" dirty="0" err="1">
                  <a:latin typeface="Arial" charset="0"/>
                </a:rPr>
                <a:t>modus</a:t>
              </a:r>
              <a:r>
                <a:rPr lang="pt-BR" sz="2000" b="1" i="1" dirty="0">
                  <a:latin typeface="Arial" charset="0"/>
                </a:rPr>
                <a:t> </a:t>
              </a:r>
              <a:r>
                <a:rPr lang="pt-BR" sz="2000" b="1" i="1" dirty="0" err="1">
                  <a:latin typeface="Arial" charset="0"/>
                </a:rPr>
                <a:t>operandi</a:t>
              </a:r>
              <a:endParaRPr lang="pt-BR" sz="2000" b="1" i="1" dirty="0">
                <a:latin typeface="Arial" charset="0"/>
              </a:endParaRPr>
            </a:p>
          </p:txBody>
        </p:sp>
        <p:sp>
          <p:nvSpPr>
            <p:cNvPr id="5" name="AutoShape 1036"/>
            <p:cNvSpPr>
              <a:spLocks noChangeArrowheads="1"/>
            </p:cNvSpPr>
            <p:nvPr/>
          </p:nvSpPr>
          <p:spPr bwMode="auto">
            <a:xfrm>
              <a:off x="384" y="2880"/>
              <a:ext cx="2208" cy="1026"/>
            </a:xfrm>
            <a:custGeom>
              <a:avLst/>
              <a:gdLst>
                <a:gd name="T0" fmla="*/ 1656 w 21600"/>
                <a:gd name="T1" fmla="*/ 0 h 21600"/>
                <a:gd name="T2" fmla="*/ 0 w 21600"/>
                <a:gd name="T3" fmla="*/ 513 h 21600"/>
                <a:gd name="T4" fmla="*/ 1656 w 21600"/>
                <a:gd name="T5" fmla="*/ 1026 h 21600"/>
                <a:gd name="T6" fmla="*/ 2208 w 21600"/>
                <a:gd name="T7" fmla="*/ 513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11 h 21600"/>
                <a:gd name="T14" fmla="*/ 18900 w 21600"/>
                <a:gd name="T15" fmla="*/ 1618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>
                <a:solidFill>
                  <a:srgbClr val="FF0000"/>
                </a:solidFill>
              </a:endParaRPr>
            </a:p>
          </p:txBody>
        </p:sp>
      </p:grpSp>
      <p:sp>
        <p:nvSpPr>
          <p:cNvPr id="6" name="Rectangle 1035"/>
          <p:cNvSpPr>
            <a:spLocks noChangeArrowheads="1"/>
          </p:cNvSpPr>
          <p:nvPr/>
        </p:nvSpPr>
        <p:spPr bwMode="auto">
          <a:xfrm>
            <a:off x="4357686" y="3929066"/>
            <a:ext cx="4286280" cy="2492990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buClr>
                <a:srgbClr val="0000FF"/>
              </a:buClr>
            </a:pPr>
            <a:r>
              <a:rPr lang="pt-BR" sz="2400" b="1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Produto</a:t>
            </a:r>
            <a:r>
              <a:rPr lang="pt-BR" sz="2400" b="1" dirty="0" smtClean="0">
                <a:latin typeface="Arial" charset="0"/>
                <a:cs typeface="Times New Roman" pitchFamily="18" charset="0"/>
              </a:rPr>
              <a:t> de interesse?</a:t>
            </a:r>
          </a:p>
          <a:p>
            <a:pPr algn="just" eaLnBrk="0" hangingPunct="0">
              <a:buClr>
                <a:srgbClr val="0000FF"/>
              </a:buClr>
            </a:pPr>
            <a:endParaRPr lang="pt-BR" sz="2400" b="1" dirty="0" smtClean="0">
              <a:latin typeface="Arial" charset="0"/>
              <a:cs typeface="Times New Roman" pitchFamily="18" charset="0"/>
            </a:endParaRPr>
          </a:p>
          <a:p>
            <a:pPr algn="just" eaLnBrk="0" hangingPunct="0">
              <a:lnSpc>
                <a:spcPct val="150000"/>
              </a:lnSpc>
              <a:buClr>
                <a:srgbClr val="0000FF"/>
              </a:buClr>
              <a:buFont typeface="Wingdings" pitchFamily="2" charset="2"/>
              <a:buChar char="ü"/>
            </a:pPr>
            <a:r>
              <a:rPr lang="pt-BR" sz="2400" b="1" dirty="0" smtClean="0">
                <a:latin typeface="Arial" charset="0"/>
                <a:cs typeface="Times New Roman" pitchFamily="18" charset="0"/>
              </a:rPr>
              <a:t>com baixo custo;</a:t>
            </a:r>
          </a:p>
          <a:p>
            <a:pPr algn="just" eaLnBrk="0" hangingPunct="0">
              <a:lnSpc>
                <a:spcPct val="150000"/>
              </a:lnSpc>
              <a:buClr>
                <a:srgbClr val="0000FF"/>
              </a:buClr>
              <a:buFont typeface="Wingdings" pitchFamily="2" charset="2"/>
              <a:buChar char="ü"/>
            </a:pPr>
            <a:r>
              <a:rPr lang="pt-BR" sz="2400" b="1" dirty="0" smtClean="0">
                <a:cs typeface="Times New Roman" pitchFamily="18" charset="0"/>
              </a:rPr>
              <a:t>com alta qualidade, e</a:t>
            </a:r>
          </a:p>
          <a:p>
            <a:pPr algn="just" eaLnBrk="0" hangingPunct="0">
              <a:lnSpc>
                <a:spcPct val="150000"/>
              </a:lnSpc>
              <a:buClr>
                <a:srgbClr val="0000FF"/>
              </a:buClr>
              <a:buFont typeface="Wingdings" pitchFamily="2" charset="2"/>
              <a:buChar char="ü"/>
            </a:pPr>
            <a:r>
              <a:rPr lang="pt-BR" sz="2400" b="1" dirty="0" smtClean="0">
                <a:cs typeface="Times New Roman" pitchFamily="18" charset="0"/>
              </a:rPr>
              <a:t> </a:t>
            </a:r>
            <a:r>
              <a:rPr lang="pt-BR" sz="2400" b="1" dirty="0" smtClean="0">
                <a:latin typeface="Arial" charset="0"/>
                <a:cs typeface="Times New Roman" pitchFamily="18" charset="0"/>
              </a:rPr>
              <a:t>“sem” prejuízo ambiental.</a:t>
            </a:r>
            <a:endParaRPr lang="en-US" sz="2400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7091363" y="6565900"/>
            <a:ext cx="21605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15000"/>
              </a:lnSpc>
              <a:spcBef>
                <a:spcPct val="5000"/>
              </a:spcBef>
              <a:buFont typeface="Wingdings" pitchFamily="2" charset="2"/>
              <a:buNone/>
            </a:pPr>
            <a:r>
              <a:rPr lang="pt-BR" sz="1400">
                <a:latin typeface="Verdana" pitchFamily="34" charset="0"/>
              </a:rPr>
              <a:t>Fonte: Pizetta (2004)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900113" y="1644650"/>
            <a:ext cx="7848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20000"/>
              </a:lnSpc>
              <a:buFont typeface="Wingdings" pitchFamily="2" charset="2"/>
              <a:buChar char="§"/>
            </a:pPr>
            <a:r>
              <a:rPr lang="pt-BR" sz="2000" b="1">
                <a:latin typeface="Verdana" pitchFamily="34" charset="0"/>
              </a:rPr>
              <a:t> Efeito das doses de boro na podridão de cabeças de couve-flor.</a:t>
            </a: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3419475" y="5805488"/>
            <a:ext cx="251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000" b="1">
                <a:solidFill>
                  <a:schemeClr val="tx2"/>
                </a:solidFill>
              </a:rPr>
              <a:t>B0 = 0 kg ha</a:t>
            </a:r>
            <a:r>
              <a:rPr lang="pt-BR" sz="2000" b="1" baseline="30000">
                <a:solidFill>
                  <a:schemeClr val="tx2"/>
                </a:solidFill>
              </a:rPr>
              <a:t>-1</a:t>
            </a:r>
            <a:r>
              <a:rPr lang="pt-BR" sz="2000" b="1">
                <a:solidFill>
                  <a:schemeClr val="tx2"/>
                </a:solidFill>
              </a:rPr>
              <a:t> de B</a:t>
            </a:r>
          </a:p>
        </p:txBody>
      </p:sp>
      <p:sp>
        <p:nvSpPr>
          <p:cNvPr id="95237" name="Rectangle 9"/>
          <p:cNvSpPr>
            <a:spLocks noChangeArrowheads="1"/>
          </p:cNvSpPr>
          <p:nvPr/>
        </p:nvSpPr>
        <p:spPr bwMode="auto">
          <a:xfrm>
            <a:off x="684213" y="981075"/>
            <a:ext cx="146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>
                <a:latin typeface="Verdana" pitchFamily="34" charset="0"/>
              </a:rPr>
              <a:t> Boro </a:t>
            </a:r>
          </a:p>
        </p:txBody>
      </p:sp>
      <p:pic>
        <p:nvPicPr>
          <p:cNvPr id="95238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3068638"/>
            <a:ext cx="2692400" cy="228441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5239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3068638"/>
            <a:ext cx="2951163" cy="231298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7091363" y="6565900"/>
            <a:ext cx="21605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15000"/>
              </a:lnSpc>
              <a:spcBef>
                <a:spcPct val="5000"/>
              </a:spcBef>
              <a:buFont typeface="Wingdings" pitchFamily="2" charset="2"/>
              <a:buNone/>
            </a:pPr>
            <a:r>
              <a:rPr lang="pt-BR" sz="1400">
                <a:latin typeface="Verdana" pitchFamily="34" charset="0"/>
              </a:rPr>
              <a:t>Fonte: Pizetta (2004)</a:t>
            </a: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900113" y="1644650"/>
            <a:ext cx="7848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20000"/>
              </a:lnSpc>
              <a:buFont typeface="Wingdings" pitchFamily="2" charset="2"/>
              <a:buChar char="§"/>
            </a:pPr>
            <a:r>
              <a:rPr lang="pt-BR" sz="2000" b="1">
                <a:latin typeface="Verdana" pitchFamily="34" charset="0"/>
              </a:rPr>
              <a:t> Efeito das doses de boro no caule oco em couve-flor.</a:t>
            </a:r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5219700" y="5805488"/>
            <a:ext cx="251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000" b="1">
                <a:solidFill>
                  <a:schemeClr val="tx2"/>
                </a:solidFill>
              </a:rPr>
              <a:t>B0 = 0 kg ha</a:t>
            </a:r>
            <a:r>
              <a:rPr lang="pt-BR" sz="2000" b="1" baseline="30000">
                <a:solidFill>
                  <a:schemeClr val="tx2"/>
                </a:solidFill>
              </a:rPr>
              <a:t>-1</a:t>
            </a:r>
            <a:r>
              <a:rPr lang="pt-BR" sz="2000" b="1">
                <a:solidFill>
                  <a:schemeClr val="tx2"/>
                </a:solidFill>
              </a:rPr>
              <a:t> de B</a:t>
            </a:r>
          </a:p>
        </p:txBody>
      </p:sp>
      <p:sp>
        <p:nvSpPr>
          <p:cNvPr id="96261" name="Rectangle 6"/>
          <p:cNvSpPr>
            <a:spLocks noChangeArrowheads="1"/>
          </p:cNvSpPr>
          <p:nvPr/>
        </p:nvSpPr>
        <p:spPr bwMode="auto">
          <a:xfrm>
            <a:off x="684213" y="981075"/>
            <a:ext cx="146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>
                <a:latin typeface="Verdana" pitchFamily="34" charset="0"/>
              </a:rPr>
              <a:t> Boro </a:t>
            </a:r>
          </a:p>
        </p:txBody>
      </p:sp>
      <p:pic>
        <p:nvPicPr>
          <p:cNvPr id="96262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2349500"/>
            <a:ext cx="2597150" cy="404495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626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3068638"/>
            <a:ext cx="3702050" cy="228758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611188" y="1125538"/>
            <a:ext cx="2428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>
                <a:latin typeface="Verdana" pitchFamily="34" charset="0"/>
              </a:rPr>
              <a:t> Molibdênio</a:t>
            </a:r>
          </a:p>
        </p:txBody>
      </p:sp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1042988" y="3181350"/>
            <a:ext cx="7908925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>
              <a:lnSpc>
                <a:spcPct val="120000"/>
              </a:lnSpc>
              <a:spcBef>
                <a:spcPct val="45000"/>
              </a:spcBef>
              <a:buFont typeface="Wingdings" pitchFamily="2" charset="2"/>
              <a:buChar char="Ø"/>
            </a:pPr>
            <a:r>
              <a:rPr lang="pt-BR" sz="2000" b="1">
                <a:latin typeface="Verdana" pitchFamily="34" charset="0"/>
              </a:rPr>
              <a:t> Clorose internerval, que depois torna-se bronzeada.</a:t>
            </a:r>
          </a:p>
          <a:p>
            <a:pPr algn="just">
              <a:lnSpc>
                <a:spcPct val="120000"/>
              </a:lnSpc>
              <a:spcBef>
                <a:spcPct val="45000"/>
              </a:spcBef>
              <a:buFont typeface="Wingdings" pitchFamily="2" charset="2"/>
              <a:buChar char="Ø"/>
            </a:pPr>
            <a:r>
              <a:rPr lang="pt-BR" sz="2000" b="1">
                <a:latin typeface="Verdana" pitchFamily="34" charset="0"/>
              </a:rPr>
              <a:t> Ponta-de-chicote (“whiptail”).</a:t>
            </a:r>
          </a:p>
          <a:p>
            <a:pPr algn="just">
              <a:lnSpc>
                <a:spcPct val="120000"/>
              </a:lnSpc>
              <a:spcBef>
                <a:spcPct val="45000"/>
              </a:spcBef>
              <a:buFont typeface="Wingdings" pitchFamily="2" charset="2"/>
              <a:buChar char="Ø"/>
            </a:pPr>
            <a:r>
              <a:rPr lang="pt-BR" sz="2000" b="1">
                <a:latin typeface="Verdana" pitchFamily="34" charset="0"/>
              </a:rPr>
              <a:t> Paralisação do crescimento do meristema.</a:t>
            </a:r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935038" y="2420938"/>
            <a:ext cx="7740650" cy="66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15000"/>
              </a:lnSpc>
              <a:spcBef>
                <a:spcPct val="5000"/>
              </a:spcBef>
              <a:tabLst>
                <a:tab pos="114300" algn="l"/>
              </a:tabLst>
            </a:pPr>
            <a:r>
              <a:rPr lang="pt-BR" sz="2000" b="1" i="1">
                <a:solidFill>
                  <a:srgbClr val="0000FF"/>
                </a:solidFill>
                <a:latin typeface="Verdana" pitchFamily="34" charset="0"/>
              </a:rPr>
              <a:t>Em deficiência:</a:t>
            </a:r>
            <a:r>
              <a:rPr lang="pt-BR" sz="2000" b="1">
                <a:solidFill>
                  <a:srgbClr val="0000FF"/>
                </a:solidFill>
                <a:latin typeface="Verdana" pitchFamily="34" charset="0"/>
              </a:rPr>
              <a:t> </a:t>
            </a:r>
          </a:p>
          <a:p>
            <a:pPr algn="just">
              <a:lnSpc>
                <a:spcPct val="115000"/>
              </a:lnSpc>
              <a:spcBef>
                <a:spcPct val="5000"/>
              </a:spcBef>
              <a:tabLst>
                <a:tab pos="114300" algn="l"/>
              </a:tabLst>
            </a:pPr>
            <a:endParaRPr lang="pt-BR" sz="1200" b="1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935038" y="2551113"/>
            <a:ext cx="7740650" cy="66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15000"/>
              </a:lnSpc>
              <a:spcBef>
                <a:spcPct val="5000"/>
              </a:spcBef>
              <a:tabLst>
                <a:tab pos="114300" algn="l"/>
              </a:tabLst>
            </a:pPr>
            <a:r>
              <a:rPr lang="pt-BR" sz="2000" b="1" i="1">
                <a:solidFill>
                  <a:srgbClr val="0000FF"/>
                </a:solidFill>
                <a:latin typeface="Verdana" pitchFamily="34" charset="0"/>
              </a:rPr>
              <a:t>Em deficiência:</a:t>
            </a:r>
            <a:r>
              <a:rPr lang="pt-BR" sz="2000" b="1">
                <a:solidFill>
                  <a:srgbClr val="0000FF"/>
                </a:solidFill>
                <a:latin typeface="Verdana" pitchFamily="34" charset="0"/>
              </a:rPr>
              <a:t> </a:t>
            </a:r>
          </a:p>
          <a:p>
            <a:pPr algn="just">
              <a:lnSpc>
                <a:spcPct val="115000"/>
              </a:lnSpc>
              <a:spcBef>
                <a:spcPct val="5000"/>
              </a:spcBef>
              <a:tabLst>
                <a:tab pos="114300" algn="l"/>
              </a:tabLst>
            </a:pPr>
            <a:endParaRPr lang="pt-BR" sz="1200" b="1">
              <a:latin typeface="Verdana" pitchFamily="34" charset="0"/>
            </a:endParaRPr>
          </a:p>
        </p:txBody>
      </p:sp>
      <p:pic>
        <p:nvPicPr>
          <p:cNvPr id="105475" name="Picture 3" descr="CFDeficMolibden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838" y="2781300"/>
            <a:ext cx="4559300" cy="34369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611188" y="1125538"/>
            <a:ext cx="2428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400" b="1">
                <a:latin typeface="Verdana" pitchFamily="34" charset="0"/>
              </a:rPr>
              <a:t> Molibdênio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755650" y="620713"/>
            <a:ext cx="421481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200" b="1"/>
              <a:t> Calagem: efeitos benéficos</a:t>
            </a:r>
            <a:r>
              <a:rPr lang="pt-BR" sz="2200"/>
              <a:t> </a:t>
            </a:r>
          </a:p>
        </p:txBody>
      </p:sp>
      <p:sp>
        <p:nvSpPr>
          <p:cNvPr id="116739" name="Rectangle 3"/>
          <p:cNvSpPr>
            <a:spLocks noChangeArrowheads="1"/>
          </p:cNvSpPr>
          <p:nvPr/>
        </p:nvSpPr>
        <p:spPr bwMode="auto">
          <a:xfrm>
            <a:off x="395288" y="1076325"/>
            <a:ext cx="8424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spcBef>
                <a:spcPct val="1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b="1" dirty="0">
                <a:solidFill>
                  <a:srgbClr val="0000CC"/>
                </a:solidFill>
              </a:rPr>
              <a:t> elevação do pH do solo e saturação </a:t>
            </a:r>
            <a:r>
              <a:rPr lang="pt-BR" b="1" dirty="0" smtClean="0">
                <a:solidFill>
                  <a:srgbClr val="0000CC"/>
                </a:solidFill>
              </a:rPr>
              <a:t>por bases</a:t>
            </a:r>
            <a:r>
              <a:rPr lang="pt-BR" b="1" dirty="0">
                <a:solidFill>
                  <a:srgbClr val="0000CC"/>
                </a:solidFill>
              </a:rPr>
              <a:t>;</a:t>
            </a:r>
          </a:p>
        </p:txBody>
      </p:sp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395288" y="1443038"/>
            <a:ext cx="8424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spcBef>
                <a:spcPct val="1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b="1"/>
              <a:t> diminuição ou eliminação do alumínio e manganês que podem estar em teores elevados no meio e causar toxicidade à planta;</a:t>
            </a:r>
          </a:p>
        </p:txBody>
      </p:sp>
      <p:sp>
        <p:nvSpPr>
          <p:cNvPr id="116741" name="Rectangle 5"/>
          <p:cNvSpPr>
            <a:spLocks noChangeArrowheads="1"/>
          </p:cNvSpPr>
          <p:nvPr/>
        </p:nvSpPr>
        <p:spPr bwMode="auto">
          <a:xfrm>
            <a:off x="395288" y="4171950"/>
            <a:ext cx="8424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spcBef>
                <a:spcPct val="1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b="1"/>
              <a:t> maior eficiência da adubação realizada;</a:t>
            </a:r>
          </a:p>
        </p:txBody>
      </p:sp>
      <p:sp>
        <p:nvSpPr>
          <p:cNvPr id="116742" name="Rectangle 6"/>
          <p:cNvSpPr>
            <a:spLocks noChangeArrowheads="1"/>
          </p:cNvSpPr>
          <p:nvPr/>
        </p:nvSpPr>
        <p:spPr bwMode="auto">
          <a:xfrm>
            <a:off x="385763" y="2079625"/>
            <a:ext cx="8424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spcBef>
                <a:spcPct val="1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b="1">
                <a:solidFill>
                  <a:srgbClr val="0000CC"/>
                </a:solidFill>
              </a:rPr>
              <a:t> aumento da disponibilidade de K, Ca, Mg e P; </a:t>
            </a:r>
          </a:p>
        </p:txBody>
      </p:sp>
      <p:sp>
        <p:nvSpPr>
          <p:cNvPr id="116743" name="Rectangle 7"/>
          <p:cNvSpPr>
            <a:spLocks noChangeArrowheads="1"/>
          </p:cNvSpPr>
          <p:nvPr/>
        </p:nvSpPr>
        <p:spPr bwMode="auto">
          <a:xfrm>
            <a:off x="395288" y="2416175"/>
            <a:ext cx="8424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spcBef>
                <a:spcPct val="1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b="1"/>
              <a:t> aumento da mineralização da matéria orgânica e, conseqüentemente, da disponibilização de N, S, B, Mo;</a:t>
            </a:r>
          </a:p>
        </p:txBody>
      </p:sp>
      <p:sp>
        <p:nvSpPr>
          <p:cNvPr id="116744" name="Rectangle 8"/>
          <p:cNvSpPr>
            <a:spLocks noChangeArrowheads="1"/>
          </p:cNvSpPr>
          <p:nvPr/>
        </p:nvSpPr>
        <p:spPr bwMode="auto">
          <a:xfrm>
            <a:off x="395288" y="3048000"/>
            <a:ext cx="8424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spcBef>
                <a:spcPct val="1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b="1">
                <a:solidFill>
                  <a:srgbClr val="0000CC"/>
                </a:solidFill>
              </a:rPr>
              <a:t> fornecimento de Ca e Mg; </a:t>
            </a:r>
          </a:p>
        </p:txBody>
      </p:sp>
      <p:sp>
        <p:nvSpPr>
          <p:cNvPr id="116745" name="Rectangle 9"/>
          <p:cNvSpPr>
            <a:spLocks noChangeArrowheads="1"/>
          </p:cNvSpPr>
          <p:nvPr/>
        </p:nvSpPr>
        <p:spPr bwMode="auto">
          <a:xfrm>
            <a:off x="395288" y="3379788"/>
            <a:ext cx="84248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spcBef>
                <a:spcPct val="1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b="1"/>
              <a:t> aumento da atividade microbiana do solo;</a:t>
            </a:r>
          </a:p>
        </p:txBody>
      </p:sp>
      <p:sp>
        <p:nvSpPr>
          <p:cNvPr id="116746" name="Rectangle 10"/>
          <p:cNvSpPr>
            <a:spLocks noChangeArrowheads="1"/>
          </p:cNvSpPr>
          <p:nvPr/>
        </p:nvSpPr>
        <p:spPr bwMode="auto">
          <a:xfrm>
            <a:off x="395288" y="3746500"/>
            <a:ext cx="8424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spcBef>
                <a:spcPct val="1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b="1">
                <a:solidFill>
                  <a:srgbClr val="0000CC"/>
                </a:solidFill>
              </a:rPr>
              <a:t> elevação da CTC do solo; </a:t>
            </a:r>
          </a:p>
        </p:txBody>
      </p:sp>
      <p:sp>
        <p:nvSpPr>
          <p:cNvPr id="116747" name="Rectangle 11"/>
          <p:cNvSpPr>
            <a:spLocks noChangeArrowheads="1"/>
          </p:cNvSpPr>
          <p:nvPr/>
        </p:nvSpPr>
        <p:spPr bwMode="auto">
          <a:xfrm>
            <a:off x="415925" y="6194425"/>
            <a:ext cx="84248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spcBef>
                <a:spcPct val="1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b="1"/>
              <a:t> menor suscetibilidade à ocorrência de </a:t>
            </a:r>
            <a:r>
              <a:rPr lang="pt-BR" b="1" i="1"/>
              <a:t>Plasmodiophora brassicae</a:t>
            </a:r>
            <a:r>
              <a:rPr lang="pt-BR" b="1"/>
              <a:t> (hérnia das crucíferas)</a:t>
            </a:r>
          </a:p>
        </p:txBody>
      </p:sp>
      <p:sp>
        <p:nvSpPr>
          <p:cNvPr id="116748" name="Rectangle 12"/>
          <p:cNvSpPr>
            <a:spLocks noChangeArrowheads="1"/>
          </p:cNvSpPr>
          <p:nvPr/>
        </p:nvSpPr>
        <p:spPr bwMode="auto">
          <a:xfrm>
            <a:off x="395288" y="4538663"/>
            <a:ext cx="84248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spcBef>
                <a:spcPct val="1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b="1">
                <a:solidFill>
                  <a:srgbClr val="0000CC"/>
                </a:solidFill>
              </a:rPr>
              <a:t> possibilidade de melhoria das propriedades físicas;</a:t>
            </a:r>
          </a:p>
        </p:txBody>
      </p:sp>
      <p:sp>
        <p:nvSpPr>
          <p:cNvPr id="116749" name="Rectangle 13"/>
          <p:cNvSpPr>
            <a:spLocks noChangeArrowheads="1"/>
          </p:cNvSpPr>
          <p:nvPr/>
        </p:nvSpPr>
        <p:spPr bwMode="auto">
          <a:xfrm>
            <a:off x="395288" y="4970463"/>
            <a:ext cx="8424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spcBef>
                <a:spcPct val="1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b="1"/>
              <a:t> maior crescimento do sistema radicular, o que permite explorar maior volume de solo, com reflexo positivo sobre a absorção de nutrientes;</a:t>
            </a:r>
          </a:p>
        </p:txBody>
      </p:sp>
      <p:sp>
        <p:nvSpPr>
          <p:cNvPr id="116750" name="Rectangle 14"/>
          <p:cNvSpPr>
            <a:spLocks noChangeArrowheads="1"/>
          </p:cNvSpPr>
          <p:nvPr/>
        </p:nvSpPr>
        <p:spPr bwMode="auto">
          <a:xfrm>
            <a:off x="415925" y="5619750"/>
            <a:ext cx="84248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spcBef>
                <a:spcPct val="10000"/>
              </a:spcBef>
              <a:buFont typeface="Wingdings" pitchFamily="2" charset="2"/>
              <a:buChar char="Ø"/>
              <a:tabLst>
                <a:tab pos="114300" algn="l"/>
              </a:tabLst>
            </a:pPr>
            <a:r>
              <a:rPr lang="pt-BR" b="1">
                <a:solidFill>
                  <a:srgbClr val="0000CC"/>
                </a:solidFill>
              </a:rPr>
              <a:t> suportar possíveis deficiências hídricas, ou trabalhar com turnos de rega mais espaçados, proporcionando economia de energia.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9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1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30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9" grpId="0"/>
      <p:bldP spid="116740" grpId="0"/>
      <p:bldP spid="116741" grpId="0"/>
      <p:bldP spid="116742" grpId="0"/>
      <p:bldP spid="116743" grpId="0"/>
      <p:bldP spid="116744" grpId="0"/>
      <p:bldP spid="116745" grpId="0"/>
      <p:bldP spid="116746" grpId="0"/>
      <p:bldP spid="116747" grpId="0"/>
      <p:bldP spid="116748" grpId="0"/>
      <p:bldP spid="116749" grpId="0"/>
      <p:bldP spid="11675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WordArt 2" descr="Mármore branco"/>
          <p:cNvSpPr>
            <a:spLocks noChangeArrowheads="1" noChangeShapeType="1" noTextEdit="1"/>
          </p:cNvSpPr>
          <p:nvPr/>
        </p:nvSpPr>
        <p:spPr bwMode="auto">
          <a:xfrm>
            <a:off x="36513" y="765175"/>
            <a:ext cx="9144000" cy="5254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pt-BR" sz="32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enfim, a calagem</a:t>
            </a:r>
          </a:p>
          <a:p>
            <a:pPr algn="ctr"/>
            <a:r>
              <a:rPr lang="pt-BR" sz="32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apresenta efeito benéfico sobre </a:t>
            </a:r>
          </a:p>
          <a:p>
            <a:pPr algn="ctr"/>
            <a:r>
              <a:rPr lang="pt-BR" sz="32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o crescimento da parte aérea, </a:t>
            </a:r>
          </a:p>
          <a:p>
            <a:pPr algn="ctr"/>
            <a:r>
              <a:rPr lang="pt-BR" sz="32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da raiz e </a:t>
            </a:r>
            <a:r>
              <a:rPr lang="pt-BR" sz="3200" kern="1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do produto comercial, </a:t>
            </a:r>
            <a:endParaRPr lang="pt-BR" sz="3200" kern="10" dirty="0">
              <a:ln w="9525"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latin typeface="Arial Black"/>
            </a:endParaRPr>
          </a:p>
          <a:p>
            <a:pPr algn="ctr"/>
            <a:r>
              <a:rPr lang="pt-BR" sz="32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ou seja, sobre a produtividade, qualidade </a:t>
            </a:r>
          </a:p>
          <a:p>
            <a:pPr algn="ctr"/>
            <a:r>
              <a:rPr lang="pt-BR" sz="32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e pós-colheita.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1403350" y="1916113"/>
            <a:ext cx="66246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 b="1">
                <a:latin typeface="Verdana" pitchFamily="34" charset="0"/>
              </a:rPr>
              <a:t>Recomendação deve estar atenta à interação</a:t>
            </a:r>
            <a:endParaRPr lang="pt-BR" sz="2000">
              <a:latin typeface="Verdana" pitchFamily="34" charset="0"/>
            </a:endParaRPr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755650" y="950913"/>
            <a:ext cx="21653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200" b="1">
                <a:latin typeface="Verdana" pitchFamily="34" charset="0"/>
              </a:rPr>
              <a:t> Adubação</a:t>
            </a:r>
            <a:r>
              <a:rPr lang="pt-BR" sz="2200">
                <a:latin typeface="Verdana" pitchFamily="34" charset="0"/>
              </a:rPr>
              <a:t> </a:t>
            </a:r>
          </a:p>
        </p:txBody>
      </p:sp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4787900" y="2852738"/>
            <a:ext cx="1008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 b="1" dirty="0">
                <a:latin typeface="Verdana" pitchFamily="34" charset="0"/>
              </a:rPr>
              <a:t>solo</a:t>
            </a:r>
            <a:endParaRPr lang="pt-BR" sz="2000" dirty="0">
              <a:latin typeface="Verdana" pitchFamily="34" charset="0"/>
            </a:endParaRPr>
          </a:p>
        </p:txBody>
      </p:sp>
      <p:sp>
        <p:nvSpPr>
          <p:cNvPr id="118789" name="Rectangle 5"/>
          <p:cNvSpPr>
            <a:spLocks noChangeArrowheads="1"/>
          </p:cNvSpPr>
          <p:nvPr/>
        </p:nvSpPr>
        <p:spPr bwMode="auto">
          <a:xfrm>
            <a:off x="2484438" y="4005263"/>
            <a:ext cx="12969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 b="1" dirty="0">
                <a:latin typeface="Verdana" pitchFamily="34" charset="0"/>
              </a:rPr>
              <a:t>cultivar  </a:t>
            </a:r>
            <a:r>
              <a:rPr lang="pt-BR" sz="2000" dirty="0">
                <a:latin typeface="Verdana" pitchFamily="34" charset="0"/>
              </a:rPr>
              <a:t> </a:t>
            </a:r>
          </a:p>
        </p:txBody>
      </p:sp>
      <p:sp>
        <p:nvSpPr>
          <p:cNvPr id="118790" name="Rectangle 6"/>
          <p:cNvSpPr>
            <a:spLocks noChangeArrowheads="1"/>
          </p:cNvSpPr>
          <p:nvPr/>
        </p:nvSpPr>
        <p:spPr bwMode="auto">
          <a:xfrm>
            <a:off x="4572000" y="4005263"/>
            <a:ext cx="2808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 b="1" dirty="0">
                <a:latin typeface="Verdana" pitchFamily="34" charset="0"/>
              </a:rPr>
              <a:t>manejo da cultura </a:t>
            </a:r>
          </a:p>
        </p:txBody>
      </p:sp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2700338" y="2852738"/>
            <a:ext cx="1008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 b="1" dirty="0">
                <a:latin typeface="Verdana" pitchFamily="34" charset="0"/>
              </a:rPr>
              <a:t>clima</a:t>
            </a:r>
            <a:endParaRPr lang="pt-BR" sz="2000" dirty="0">
              <a:latin typeface="Verdana" pitchFamily="34" charset="0"/>
            </a:endParaRPr>
          </a:p>
        </p:txBody>
      </p:sp>
      <p:sp>
        <p:nvSpPr>
          <p:cNvPr id="118792" name="Oval 8"/>
          <p:cNvSpPr>
            <a:spLocks noChangeArrowheads="1"/>
          </p:cNvSpPr>
          <p:nvPr/>
        </p:nvSpPr>
        <p:spPr bwMode="auto">
          <a:xfrm>
            <a:off x="3132138" y="2565400"/>
            <a:ext cx="2087562" cy="2016125"/>
          </a:xfrm>
          <a:prstGeom prst="ellipse">
            <a:avLst/>
          </a:prstGeom>
          <a:noFill/>
          <a:ln w="571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2714612" y="3041032"/>
            <a:ext cx="30003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FF0000"/>
                </a:solidFill>
                <a:latin typeface="Verdana" pitchFamily="34" charset="0"/>
              </a:rPr>
              <a:t>DIAGNOSE</a:t>
            </a:r>
          </a:p>
          <a:p>
            <a:pPr algn="ctr"/>
            <a:r>
              <a:rPr lang="pt-BR" sz="3600" b="1" dirty="0" smtClean="0">
                <a:solidFill>
                  <a:srgbClr val="FF0000"/>
                </a:solidFill>
                <a:latin typeface="Verdana" pitchFamily="34" charset="0"/>
              </a:rPr>
              <a:t>FOLIAR</a:t>
            </a:r>
            <a:endParaRPr lang="pt-BR" sz="36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18794" name="Rectangle 10"/>
          <p:cNvSpPr>
            <a:spLocks noChangeArrowheads="1"/>
          </p:cNvSpPr>
          <p:nvPr/>
        </p:nvSpPr>
        <p:spPr bwMode="auto">
          <a:xfrm>
            <a:off x="5868988" y="4254500"/>
            <a:ext cx="3024187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5000"/>
              </a:spcBef>
            </a:pPr>
            <a:r>
              <a:rPr lang="pt-BR" sz="1700" b="1" dirty="0">
                <a:latin typeface="Verdana" pitchFamily="34" charset="0"/>
              </a:rPr>
              <a:t>irrigação</a:t>
            </a:r>
          </a:p>
          <a:p>
            <a:pPr>
              <a:spcBef>
                <a:spcPct val="5000"/>
              </a:spcBef>
            </a:pPr>
            <a:r>
              <a:rPr lang="pt-BR" sz="1700" b="1" dirty="0">
                <a:latin typeface="Verdana" pitchFamily="34" charset="0"/>
              </a:rPr>
              <a:t>controle fitossanitário</a:t>
            </a:r>
          </a:p>
          <a:p>
            <a:pPr>
              <a:spcBef>
                <a:spcPct val="5000"/>
              </a:spcBef>
            </a:pPr>
            <a:r>
              <a:rPr lang="pt-BR" sz="1700" b="1" dirty="0">
                <a:latin typeface="Verdana" pitchFamily="34" charset="0"/>
              </a:rPr>
              <a:t>espaçamento</a:t>
            </a:r>
          </a:p>
          <a:p>
            <a:pPr>
              <a:spcBef>
                <a:spcPct val="5000"/>
              </a:spcBef>
            </a:pPr>
            <a:r>
              <a:rPr lang="pt-BR" sz="1700" b="1" dirty="0">
                <a:latin typeface="Verdana" pitchFamily="34" charset="0"/>
              </a:rPr>
              <a:t>densidade populacional</a:t>
            </a:r>
          </a:p>
          <a:p>
            <a:pPr>
              <a:spcBef>
                <a:spcPct val="5000"/>
              </a:spcBef>
            </a:pPr>
            <a:r>
              <a:rPr lang="pt-BR" sz="1700" b="1" dirty="0">
                <a:latin typeface="Verdana" pitchFamily="34" charset="0"/>
              </a:rPr>
              <a:t>qualidade da muda</a:t>
            </a:r>
            <a:endParaRPr lang="pt-BR" sz="17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8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18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8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8" grpId="0"/>
      <p:bldP spid="118789" grpId="0"/>
      <p:bldP spid="118790" grpId="0"/>
      <p:bldP spid="118791" grpId="0"/>
      <p:bldP spid="118792" grpId="0" animBg="1"/>
      <p:bldP spid="118793" grpId="0"/>
      <p:bldP spid="11879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916238" y="3860800"/>
            <a:ext cx="554355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FF000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pt-BR" sz="8000" b="1">
                <a:solidFill>
                  <a:schemeClr val="bg1"/>
                </a:solidFill>
              </a:rPr>
              <a:t> Agradeço a atenção !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1438" y="6594475"/>
            <a:ext cx="2700337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300" b="1" dirty="0">
                <a:latin typeface="Verdana" pitchFamily="34" charset="0"/>
              </a:rPr>
              <a:t>Foto: Rogers/ Syngenta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026"/>
          <p:cNvSpPr txBox="1">
            <a:spLocks noChangeArrowheads="1"/>
          </p:cNvSpPr>
          <p:nvPr/>
        </p:nvSpPr>
        <p:spPr bwMode="auto">
          <a:xfrm>
            <a:off x="3071802" y="304800"/>
            <a:ext cx="3124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 dirty="0">
                <a:latin typeface="Arial" charset="0"/>
              </a:rPr>
              <a:t>Competitividade</a:t>
            </a:r>
          </a:p>
        </p:txBody>
      </p:sp>
      <p:pic>
        <p:nvPicPr>
          <p:cNvPr id="6147" name="Picture 1029" descr="BD0555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67000"/>
            <a:ext cx="2667000" cy="219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3" name="Text Box 1039"/>
          <p:cNvSpPr txBox="1">
            <a:spLocks noChangeArrowheads="1"/>
          </p:cNvSpPr>
          <p:nvPr/>
        </p:nvSpPr>
        <p:spPr bwMode="auto">
          <a:xfrm>
            <a:off x="2268538" y="5300663"/>
            <a:ext cx="46307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 dirty="0">
                <a:latin typeface="Arial" charset="0"/>
              </a:rPr>
              <a:t>Tornar-se um empresário</a:t>
            </a:r>
          </a:p>
        </p:txBody>
      </p:sp>
      <p:sp>
        <p:nvSpPr>
          <p:cNvPr id="6149" name="Rectangle 1047"/>
          <p:cNvSpPr>
            <a:spLocks noChangeArrowheads="1"/>
          </p:cNvSpPr>
          <p:nvPr/>
        </p:nvSpPr>
        <p:spPr bwMode="auto">
          <a:xfrm>
            <a:off x="2895600" y="1676400"/>
            <a:ext cx="5715000" cy="25479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lnSpc>
                <a:spcPct val="115000"/>
              </a:lnSpc>
            </a:pPr>
            <a:r>
              <a:rPr lang="en-US" sz="2000" b="1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No dicionário da língua portuguesa Michaelis,  verifica-se que</a:t>
            </a:r>
            <a:r>
              <a:rPr lang="en-US" sz="2000" b="1">
                <a:solidFill>
                  <a:srgbClr val="66FFFF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sz="2000" b="1" i="1">
                <a:solidFill>
                  <a:srgbClr val="66FFFF"/>
                </a:solidFill>
                <a:latin typeface="Arial" charset="0"/>
                <a:cs typeface="Times New Roman" pitchFamily="18" charset="0"/>
              </a:rPr>
              <a:t>Empreendedor</a:t>
            </a:r>
            <a:r>
              <a:rPr lang="en-US" sz="2000" b="1">
                <a:solidFill>
                  <a:srgbClr val="66FFFF"/>
                </a:solidFill>
                <a:latin typeface="Arial" charset="0"/>
                <a:cs typeface="Times New Roman" pitchFamily="18" charset="0"/>
              </a:rPr>
              <a:t> é aquele “Que se aventura à realização de coisas difíceis ou fora do comum; ativo, arrojado” e que </a:t>
            </a:r>
            <a:r>
              <a:rPr lang="en-US" sz="2000" b="1" i="1">
                <a:solidFill>
                  <a:srgbClr val="66FFFF"/>
                </a:solidFill>
                <a:latin typeface="Arial" charset="0"/>
                <a:cs typeface="Times New Roman" pitchFamily="18" charset="0"/>
              </a:rPr>
              <a:t>Empreender é</a:t>
            </a:r>
            <a:r>
              <a:rPr lang="en-US" sz="2000" b="1">
                <a:solidFill>
                  <a:srgbClr val="66FFFF"/>
                </a:solidFill>
                <a:latin typeface="Arial" charset="0"/>
                <a:cs typeface="Times New Roman" pitchFamily="18" charset="0"/>
              </a:rPr>
              <a:t> “resolver-se a praticar algo laborioso e difícil; tentar; delinear; realizar; fazer”.</a:t>
            </a:r>
            <a:endParaRPr lang="en-US" sz="2000" b="1">
              <a:solidFill>
                <a:srgbClr val="66FFFF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762000" y="1143000"/>
            <a:ext cx="1828800" cy="1465263"/>
            <a:chOff x="2640" y="3177"/>
            <a:chExt cx="1152" cy="923"/>
          </a:xfrm>
        </p:grpSpPr>
        <p:pic>
          <p:nvPicPr>
            <p:cNvPr id="9220" name="Picture 11" descr="BD04924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40" y="3177"/>
              <a:ext cx="773" cy="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1" name="Text Box 12"/>
            <p:cNvSpPr txBox="1">
              <a:spLocks noChangeArrowheads="1"/>
            </p:cNvSpPr>
            <p:nvPr/>
          </p:nvSpPr>
          <p:spPr bwMode="auto">
            <a:xfrm>
              <a:off x="3168" y="3792"/>
              <a:ext cx="624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2000" b="1">
                  <a:latin typeface="Arial" charset="0"/>
                </a:rPr>
                <a:t>idéias</a:t>
              </a:r>
            </a:p>
          </p:txBody>
        </p:sp>
      </p:grpSp>
      <p:sp>
        <p:nvSpPr>
          <p:cNvPr id="9219" name="Text Box 33"/>
          <p:cNvSpPr txBox="1">
            <a:spLocks noChangeArrowheads="1"/>
          </p:cNvSpPr>
          <p:nvPr/>
        </p:nvSpPr>
        <p:spPr bwMode="auto">
          <a:xfrm>
            <a:off x="3214678" y="285728"/>
            <a:ext cx="3200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 dirty="0">
                <a:latin typeface="Arial" charset="0"/>
              </a:rPr>
              <a:t>Empreendedor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85800" y="5392738"/>
            <a:ext cx="1828800" cy="1465262"/>
            <a:chOff x="2640" y="3177"/>
            <a:chExt cx="1152" cy="923"/>
          </a:xfrm>
        </p:grpSpPr>
        <p:pic>
          <p:nvPicPr>
            <p:cNvPr id="10264" name="Picture 4" descr="BD04924_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40" y="3177"/>
              <a:ext cx="773" cy="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65" name="Text Box 5"/>
            <p:cNvSpPr txBox="1">
              <a:spLocks noChangeArrowheads="1"/>
            </p:cNvSpPr>
            <p:nvPr/>
          </p:nvSpPr>
          <p:spPr bwMode="auto">
            <a:xfrm>
              <a:off x="3168" y="3792"/>
              <a:ext cx="624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2000" b="1">
                  <a:latin typeface="Arial" charset="0"/>
                </a:rPr>
                <a:t>idéias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590800" y="4495800"/>
            <a:ext cx="2590800" cy="1692275"/>
            <a:chOff x="2448" y="1680"/>
            <a:chExt cx="1632" cy="1066"/>
          </a:xfrm>
        </p:grpSpPr>
        <p:pic>
          <p:nvPicPr>
            <p:cNvPr id="10262" name="Picture 7" descr="BD06670_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48" y="1680"/>
              <a:ext cx="1053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63" name="Text Box 8"/>
            <p:cNvSpPr txBox="1">
              <a:spLocks noChangeArrowheads="1"/>
            </p:cNvSpPr>
            <p:nvPr/>
          </p:nvSpPr>
          <p:spPr bwMode="auto">
            <a:xfrm>
              <a:off x="3072" y="2304"/>
              <a:ext cx="100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000" b="1">
                  <a:latin typeface="Arial" charset="0"/>
                </a:rPr>
                <a:t>Ampliar horizontes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019800" y="2209800"/>
            <a:ext cx="2667000" cy="1768475"/>
            <a:chOff x="3888" y="1536"/>
            <a:chExt cx="1680" cy="1114"/>
          </a:xfrm>
        </p:grpSpPr>
        <p:pic>
          <p:nvPicPr>
            <p:cNvPr id="10260" name="Picture 10" descr="PE01561_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88" y="1536"/>
              <a:ext cx="1347" cy="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61" name="Text Box 11"/>
            <p:cNvSpPr txBox="1">
              <a:spLocks noChangeArrowheads="1"/>
            </p:cNvSpPr>
            <p:nvPr/>
          </p:nvSpPr>
          <p:spPr bwMode="auto">
            <a:xfrm>
              <a:off x="4608" y="2400"/>
              <a:ext cx="9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2000" b="1">
                  <a:latin typeface="Arial" charset="0"/>
                </a:rPr>
                <a:t>reuniões</a:t>
              </a: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4419600" y="3352800"/>
            <a:ext cx="2895600" cy="2073275"/>
            <a:chOff x="3744" y="1632"/>
            <a:chExt cx="1824" cy="1306"/>
          </a:xfrm>
        </p:grpSpPr>
        <p:pic>
          <p:nvPicPr>
            <p:cNvPr id="10258" name="Picture 13" descr="BS01580_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44" y="1632"/>
              <a:ext cx="1160" cy="1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9" name="Text Box 14"/>
            <p:cNvSpPr txBox="1">
              <a:spLocks noChangeArrowheads="1"/>
            </p:cNvSpPr>
            <p:nvPr/>
          </p:nvSpPr>
          <p:spPr bwMode="auto">
            <a:xfrm>
              <a:off x="4320" y="2496"/>
              <a:ext cx="124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000" b="1">
                  <a:latin typeface="Arial" charset="0"/>
                </a:rPr>
                <a:t>reunir informações</a:t>
              </a:r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6948488" y="139700"/>
            <a:ext cx="2590800" cy="1920875"/>
            <a:chOff x="4128" y="0"/>
            <a:chExt cx="1632" cy="1210"/>
          </a:xfrm>
        </p:grpSpPr>
        <p:pic>
          <p:nvPicPr>
            <p:cNvPr id="10256" name="Picture 16" descr="BD04897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76" y="0"/>
              <a:ext cx="1302" cy="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7" name="Text Box 17"/>
            <p:cNvSpPr txBox="1">
              <a:spLocks noChangeArrowheads="1"/>
            </p:cNvSpPr>
            <p:nvPr/>
          </p:nvSpPr>
          <p:spPr bwMode="auto">
            <a:xfrm>
              <a:off x="4128" y="960"/>
              <a:ext cx="16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000" b="1">
                  <a:latin typeface="Arial" charset="0"/>
                </a:rPr>
                <a:t>Minimizar riscos</a:t>
              </a:r>
            </a:p>
          </p:txBody>
        </p:sp>
      </p:grpSp>
      <p:sp>
        <p:nvSpPr>
          <p:cNvPr id="21527" name="WordArt 23"/>
          <p:cNvSpPr>
            <a:spLocks noChangeArrowheads="1" noChangeShapeType="1" noTextEdit="1"/>
          </p:cNvSpPr>
          <p:nvPr/>
        </p:nvSpPr>
        <p:spPr bwMode="auto">
          <a:xfrm>
            <a:off x="755650" y="981075"/>
            <a:ext cx="5797550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planejamento</a:t>
            </a:r>
          </a:p>
        </p:txBody>
      </p:sp>
      <p:grpSp>
        <p:nvGrpSpPr>
          <p:cNvPr id="7" name="Group 27"/>
          <p:cNvGrpSpPr>
            <a:grpSpLocks/>
          </p:cNvGrpSpPr>
          <p:nvPr/>
        </p:nvGrpSpPr>
        <p:grpSpPr bwMode="auto">
          <a:xfrm>
            <a:off x="762000" y="908050"/>
            <a:ext cx="6619875" cy="4259263"/>
            <a:chOff x="480" y="572"/>
            <a:chExt cx="4170" cy="2683"/>
          </a:xfrm>
        </p:grpSpPr>
        <p:grpSp>
          <p:nvGrpSpPr>
            <p:cNvPr id="8" name="Group 25"/>
            <p:cNvGrpSpPr>
              <a:grpSpLocks/>
            </p:cNvGrpSpPr>
            <p:nvPr/>
          </p:nvGrpSpPr>
          <p:grpSpPr bwMode="auto">
            <a:xfrm>
              <a:off x="480" y="1056"/>
              <a:ext cx="3840" cy="2199"/>
              <a:chOff x="480" y="1056"/>
              <a:chExt cx="3840" cy="2199"/>
            </a:xfrm>
          </p:grpSpPr>
          <p:sp>
            <p:nvSpPr>
              <p:cNvPr id="10252" name="AutoShape 18"/>
              <p:cNvSpPr>
                <a:spLocks noChangeArrowheads="1"/>
              </p:cNvSpPr>
              <p:nvPr/>
            </p:nvSpPr>
            <p:spPr bwMode="auto">
              <a:xfrm>
                <a:off x="480" y="1056"/>
                <a:ext cx="624" cy="2199"/>
              </a:xfrm>
              <a:prstGeom prst="upArrow">
                <a:avLst>
                  <a:gd name="adj1" fmla="val 50000"/>
                  <a:gd name="adj2" fmla="val 88101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253" name="AutoShape 19"/>
              <p:cNvSpPr>
                <a:spLocks noChangeArrowheads="1"/>
              </p:cNvSpPr>
              <p:nvPr/>
            </p:nvSpPr>
            <p:spPr bwMode="auto">
              <a:xfrm>
                <a:off x="1776" y="1056"/>
                <a:ext cx="624" cy="1815"/>
              </a:xfrm>
              <a:prstGeom prst="upArrow">
                <a:avLst>
                  <a:gd name="adj1" fmla="val 50000"/>
                  <a:gd name="adj2" fmla="val 72716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254" name="AutoShape 20"/>
              <p:cNvSpPr>
                <a:spLocks noChangeArrowheads="1"/>
              </p:cNvSpPr>
              <p:nvPr/>
            </p:nvSpPr>
            <p:spPr bwMode="auto">
              <a:xfrm>
                <a:off x="2880" y="1104"/>
                <a:ext cx="624" cy="1095"/>
              </a:xfrm>
              <a:prstGeom prst="upArrow">
                <a:avLst>
                  <a:gd name="adj1" fmla="val 50000"/>
                  <a:gd name="adj2" fmla="val 4387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255" name="AutoShape 21"/>
              <p:cNvSpPr>
                <a:spLocks noChangeArrowheads="1"/>
              </p:cNvSpPr>
              <p:nvPr/>
            </p:nvSpPr>
            <p:spPr bwMode="auto">
              <a:xfrm>
                <a:off x="3696" y="1104"/>
                <a:ext cx="624" cy="423"/>
              </a:xfrm>
              <a:prstGeom prst="upArrow">
                <a:avLst>
                  <a:gd name="adj1" fmla="val 50000"/>
                  <a:gd name="adj2" fmla="val 2500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0251" name="AutoShape 26"/>
            <p:cNvSpPr>
              <a:spLocks noChangeArrowheads="1"/>
            </p:cNvSpPr>
            <p:nvPr/>
          </p:nvSpPr>
          <p:spPr bwMode="auto">
            <a:xfrm>
              <a:off x="4241" y="572"/>
              <a:ext cx="409" cy="533"/>
            </a:xfrm>
            <a:prstGeom prst="leftArrow">
              <a:avLst>
                <a:gd name="adj1" fmla="val 50000"/>
                <a:gd name="adj2" fmla="val 25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6" name="Text Box 33"/>
          <p:cNvSpPr txBox="1">
            <a:spLocks noChangeArrowheads="1"/>
          </p:cNvSpPr>
          <p:nvPr/>
        </p:nvSpPr>
        <p:spPr bwMode="auto">
          <a:xfrm>
            <a:off x="3214678" y="285728"/>
            <a:ext cx="3200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 dirty="0">
                <a:latin typeface="Arial" charset="0"/>
              </a:rPr>
              <a:t>Empreendedor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27" grpId="0" animBg="1"/>
    </p:bld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3645</TotalTime>
  <Words>2844</Words>
  <Application>Microsoft Office PowerPoint</Application>
  <PresentationFormat>Apresentação na tela (4:3)</PresentationFormat>
  <Paragraphs>574</Paragraphs>
  <Slides>67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67</vt:i4>
      </vt:variant>
    </vt:vector>
  </HeadingPairs>
  <TitlesOfParts>
    <vt:vector size="69" baseType="lpstr">
      <vt:lpstr>Design padrão</vt:lpstr>
      <vt:lpstr>Gráfico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</vt:vector>
  </TitlesOfParts>
  <Company>pessoal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usuario</dc:creator>
  <cp:lastModifiedBy>usuario</cp:lastModifiedBy>
  <cp:revision>513</cp:revision>
  <dcterms:created xsi:type="dcterms:W3CDTF">2008-03-01T11:34:56Z</dcterms:created>
  <dcterms:modified xsi:type="dcterms:W3CDTF">2010-04-15T23:11:47Z</dcterms:modified>
</cp:coreProperties>
</file>