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295" r:id="rId3"/>
    <p:sldId id="333" r:id="rId4"/>
    <p:sldId id="302" r:id="rId5"/>
    <p:sldId id="317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8" r:id="rId20"/>
    <p:sldId id="319" r:id="rId21"/>
    <p:sldId id="320" r:id="rId22"/>
    <p:sldId id="321" r:id="rId23"/>
    <p:sldId id="323" r:id="rId24"/>
    <p:sldId id="325" r:id="rId25"/>
    <p:sldId id="324" r:id="rId26"/>
    <p:sldId id="326" r:id="rId27"/>
    <p:sldId id="332" r:id="rId28"/>
    <p:sldId id="327" r:id="rId29"/>
    <p:sldId id="328" r:id="rId30"/>
    <p:sldId id="329" r:id="rId31"/>
    <p:sldId id="330" r:id="rId32"/>
    <p:sldId id="331" r:id="rId33"/>
    <p:sldId id="334" r:id="rId34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Rg st="1" end="33"/>
    <p:penClr>
      <a:schemeClr val="tx1"/>
    </p:penClr>
  </p:showPr>
  <p:clrMru>
    <a:srgbClr val="99CCFF"/>
    <a:srgbClr val="FFFF99"/>
    <a:srgbClr val="FFFFCC"/>
    <a:srgbClr val="FFFF66"/>
    <a:srgbClr val="FFFF00"/>
    <a:srgbClr val="FF6600"/>
    <a:srgbClr val="FF99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454" autoAdjust="0"/>
  </p:normalViewPr>
  <p:slideViewPr>
    <p:cSldViewPr>
      <p:cViewPr>
        <p:scale>
          <a:sx n="110" d="100"/>
          <a:sy n="110" d="100"/>
        </p:scale>
        <p:origin x="174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ccli\Meus%20documentos\Palestras\UNESP\Dura&#231;&#227;o%20do%20cic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Curva%20de%20dilui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Curva%20de%20dilui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N%20x%20IA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Faixas%20da%20curva%20cr&#237;ti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Dilui&#231;&#227;o%20do%20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cli\Meus%20documentos\Palestras\UNESP\SP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509715994020944"/>
          <c:y val="2.8849270664505718E-2"/>
          <c:w val="0.76345291479820632"/>
          <c:h val="0.82171799027552672"/>
        </c:manualLayout>
      </c:layout>
      <c:scatterChart>
        <c:scatterStyle val="lineMarker"/>
        <c:ser>
          <c:idx val="0"/>
          <c:order val="0"/>
          <c:tx>
            <c:v>Duração do ciclo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ly"/>
            <c:order val="2"/>
          </c:trendline>
          <c:xVal>
            <c:numRef>
              <c:f>'MSno tempo'!$A$10:$A$14</c:f>
              <c:numCache>
                <c:formatCode>General</c:formatCode>
                <c:ptCount val="5"/>
                <c:pt idx="0">
                  <c:v>5</c:v>
                </c:pt>
                <c:pt idx="1">
                  <c:v>8.3000000000000007</c:v>
                </c:pt>
                <c:pt idx="2">
                  <c:v>11.3</c:v>
                </c:pt>
                <c:pt idx="3">
                  <c:v>14.3</c:v>
                </c:pt>
                <c:pt idx="4">
                  <c:v>16.3</c:v>
                </c:pt>
              </c:numCache>
            </c:numRef>
          </c:xVal>
          <c:yVal>
            <c:numRef>
              <c:f>'MSno tempo'!$B$10:$B$14</c:f>
              <c:numCache>
                <c:formatCode>General</c:formatCode>
                <c:ptCount val="5"/>
                <c:pt idx="0">
                  <c:v>78</c:v>
                </c:pt>
                <c:pt idx="1">
                  <c:v>85</c:v>
                </c:pt>
                <c:pt idx="2" formatCode="0.0">
                  <c:v>92</c:v>
                </c:pt>
                <c:pt idx="3" formatCode="0.0">
                  <c:v>99</c:v>
                </c:pt>
                <c:pt idx="4" formatCode="0.0">
                  <c:v>99</c:v>
                </c:pt>
              </c:numCache>
            </c:numRef>
          </c:yVal>
        </c:ser>
        <c:axId val="69051904"/>
        <c:axId val="69053824"/>
      </c:scatterChart>
      <c:scatterChart>
        <c:scatterStyle val="lineMarker"/>
        <c:ser>
          <c:idx val="1"/>
          <c:order val="1"/>
          <c:tx>
            <c:v>Produtividade</c:v>
          </c:tx>
          <c:spPr>
            <a:ln w="28575">
              <a:noFill/>
            </a:ln>
          </c:spPr>
          <c:marker>
            <c:symbol val="squar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 w="15875">
                <a:solidFill>
                  <a:schemeClr val="tx1"/>
                </a:solidFill>
                <a:prstDash val="dash"/>
              </a:ln>
            </c:spPr>
            <c:trendlineType val="poly"/>
            <c:order val="2"/>
          </c:trendline>
          <c:xVal>
            <c:numRef>
              <c:f>'MSno tempo'!$A$10:$A$14</c:f>
              <c:numCache>
                <c:formatCode>General</c:formatCode>
                <c:ptCount val="5"/>
                <c:pt idx="0">
                  <c:v>5</c:v>
                </c:pt>
                <c:pt idx="1">
                  <c:v>8.3000000000000007</c:v>
                </c:pt>
                <c:pt idx="2">
                  <c:v>11.3</c:v>
                </c:pt>
                <c:pt idx="3">
                  <c:v>14.3</c:v>
                </c:pt>
                <c:pt idx="4">
                  <c:v>16.3</c:v>
                </c:pt>
              </c:numCache>
            </c:numRef>
          </c:xVal>
          <c:yVal>
            <c:numRef>
              <c:f>'MSno tempo'!$C$10:$C$14</c:f>
              <c:numCache>
                <c:formatCode>0.0</c:formatCode>
                <c:ptCount val="5"/>
                <c:pt idx="0">
                  <c:v>36.6</c:v>
                </c:pt>
                <c:pt idx="1">
                  <c:v>45</c:v>
                </c:pt>
                <c:pt idx="2">
                  <c:v>58</c:v>
                </c:pt>
                <c:pt idx="3">
                  <c:v>65</c:v>
                </c:pt>
                <c:pt idx="4">
                  <c:v>60</c:v>
                </c:pt>
              </c:numCache>
            </c:numRef>
          </c:yVal>
        </c:ser>
        <c:axId val="69070208"/>
        <c:axId val="69068288"/>
      </c:scatterChart>
      <c:valAx>
        <c:axId val="69051904"/>
        <c:scaling>
          <c:orientation val="minMax"/>
          <c:max val="2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Doses de N (mmol L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layout>
            <c:manualLayout>
              <c:xMode val="edge"/>
              <c:yMode val="edge"/>
              <c:x val="0.36883408071748908"/>
              <c:y val="0.935170178282009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69053824"/>
        <c:crosses val="autoZero"/>
        <c:crossBetween val="midCat"/>
        <c:majorUnit val="3"/>
        <c:minorUnit val="1"/>
      </c:valAx>
      <c:valAx>
        <c:axId val="69053824"/>
        <c:scaling>
          <c:orientation val="minMax"/>
          <c:max val="12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Duração do ciclo (dias)</a:t>
                </a:r>
              </a:p>
            </c:rich>
          </c:tx>
          <c:layout>
            <c:manualLayout>
              <c:xMode val="edge"/>
              <c:yMode val="edge"/>
              <c:x val="7.4738415545590577E-4"/>
              <c:y val="0.3311723392760674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69051904"/>
        <c:crosses val="autoZero"/>
        <c:crossBetween val="midCat"/>
        <c:majorUnit val="20"/>
        <c:minorUnit val="1"/>
      </c:valAx>
      <c:valAx>
        <c:axId val="69068288"/>
        <c:scaling>
          <c:orientation val="minMax"/>
          <c:max val="9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Produtividade (t ha</a:t>
                </a:r>
                <a:r>
                  <a:rPr lang="en-US" baseline="30000"/>
                  <a:t>-1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0"/>
        <c:tickLblPos val="nextTo"/>
        <c:crossAx val="69070208"/>
        <c:crosses val="max"/>
        <c:crossBetween val="midCat"/>
      </c:valAx>
      <c:valAx>
        <c:axId val="69070208"/>
        <c:scaling>
          <c:orientation val="minMax"/>
        </c:scaling>
        <c:delete val="1"/>
        <c:axPos val="b"/>
        <c:numFmt formatCode="General" sourceLinked="1"/>
        <c:tickLblPos val="nextTo"/>
        <c:crossAx val="690682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Arial"/>
          <a:cs typeface="Times New Roman" pitchFamily="18" charset="0"/>
        </a:defRPr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9642914233730524"/>
          <c:y val="0.16987232657353818"/>
          <c:w val="0.63393041390675564"/>
          <c:h val="0.63980936593452165"/>
        </c:manualLayout>
      </c:layout>
      <c:scatterChart>
        <c:scatterStyle val="lineMarker"/>
        <c:ser>
          <c:idx val="1"/>
          <c:order val="0"/>
          <c:tx>
            <c:v>Chambenoit</c:v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'Curva crítica total'!$A$92:$A$101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total'!$B$92:$B$101</c:f>
              <c:numCache>
                <c:formatCode>0.0</c:formatCode>
                <c:ptCount val="10"/>
                <c:pt idx="0">
                  <c:v>35.339542730011935</c:v>
                </c:pt>
                <c:pt idx="1">
                  <c:v>28.161113350568382</c:v>
                </c:pt>
                <c:pt idx="2">
                  <c:v>23.970888298777989</c:v>
                </c:pt>
                <c:pt idx="3">
                  <c:v>21.155072638444533</c:v>
                </c:pt>
                <c:pt idx="4">
                  <c:v>19.101744118562742</c:v>
                </c:pt>
                <c:pt idx="5">
                  <c:v>17.521965499990038</c:v>
                </c:pt>
                <c:pt idx="6">
                  <c:v>16.259505399443494</c:v>
                </c:pt>
                <c:pt idx="7">
                  <c:v>14.34953154439185</c:v>
                </c:pt>
                <c:pt idx="8">
                  <c:v>12.956754366520174</c:v>
                </c:pt>
                <c:pt idx="9">
                  <c:v>12.388805821876819</c:v>
                </c:pt>
              </c:numCache>
            </c:numRef>
          </c:yVal>
        </c:ser>
        <c:axId val="69112192"/>
        <c:axId val="69114112"/>
      </c:scatterChart>
      <c:valAx>
        <c:axId val="69112192"/>
        <c:scaling>
          <c:orientation val="minMax"/>
          <c:max val="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MS total (t ha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layout>
            <c:manualLayout>
              <c:xMode val="edge"/>
              <c:yMode val="edge"/>
              <c:x val="0.3869060117485324"/>
              <c:y val="0.919874823339393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114112"/>
        <c:crosses val="autoZero"/>
        <c:crossBetween val="midCat"/>
        <c:majorUnit val="2"/>
      </c:valAx>
      <c:valAx>
        <c:axId val="69114112"/>
        <c:scaling>
          <c:orientation val="minMax"/>
          <c:max val="40"/>
          <c:min val="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Conc. de N total (dag kg-1)</a:t>
                </a:r>
              </a:p>
            </c:rich>
          </c:tx>
          <c:layout>
            <c:manualLayout>
              <c:xMode val="edge"/>
              <c:yMode val="edge"/>
              <c:x val="1.7010150153994982E-2"/>
              <c:y val="0.2331881321852318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112192"/>
        <c:crosses val="autoZero"/>
        <c:crossBetween val="midCat"/>
        <c:majorUnit val="10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Arial"/>
          <a:cs typeface="Times New Roman" pitchFamily="18" charset="0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9642914233730532"/>
          <c:y val="0.16987232657353818"/>
          <c:w val="0.63393041390675564"/>
          <c:h val="0.63980936593452165"/>
        </c:manualLayout>
      </c:layout>
      <c:scatterChart>
        <c:scatterStyle val="lineMarker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'Curva crítica total'!$A$92:$A$101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total'!$E$92:$E$101</c:f>
              <c:numCache>
                <c:formatCode>0.0</c:formatCode>
                <c:ptCount val="10"/>
                <c:pt idx="0">
                  <c:v>55.828310856984437</c:v>
                </c:pt>
                <c:pt idx="1">
                  <c:v>72.163943033217265</c:v>
                </c:pt>
                <c:pt idx="2">
                  <c:v>86.577785920668788</c:v>
                </c:pt>
                <c:pt idx="3">
                  <c:v>99.712708577793109</c:v>
                </c:pt>
                <c:pt idx="4">
                  <c:v>111.91086234233789</c:v>
                </c:pt>
                <c:pt idx="5">
                  <c:v>123.38136200262299</c:v>
                </c:pt>
                <c:pt idx="6">
                  <c:v>134.26365404690341</c:v>
                </c:pt>
                <c:pt idx="7">
                  <c:v>154.63311363535911</c:v>
                </c:pt>
                <c:pt idx="8">
                  <c:v>173.54984475336681</c:v>
                </c:pt>
                <c:pt idx="9">
                  <c:v>182.56967513593236</c:v>
                </c:pt>
              </c:numCache>
            </c:numRef>
          </c:yVal>
        </c:ser>
        <c:axId val="69137920"/>
        <c:axId val="69139840"/>
      </c:scatterChart>
      <c:valAx>
        <c:axId val="69137920"/>
        <c:scaling>
          <c:orientation val="minMax"/>
          <c:max val="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MS total (t ha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layout>
            <c:manualLayout>
              <c:xMode val="edge"/>
              <c:yMode val="edge"/>
              <c:x val="0.38690601174853251"/>
              <c:y val="0.91987482333939374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139840"/>
        <c:crosses val="autoZero"/>
        <c:crossBetween val="midCat"/>
        <c:majorUnit val="2"/>
      </c:valAx>
      <c:valAx>
        <c:axId val="69139840"/>
        <c:scaling>
          <c:orientation val="minMax"/>
          <c:max val="200"/>
          <c:min val="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Acumulação deN  (kg ha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layout>
            <c:manualLayout>
              <c:xMode val="edge"/>
              <c:yMode val="edge"/>
              <c:x val="1.7010150153994982E-2"/>
              <c:y val="0.2331881321852319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137920"/>
        <c:crosses val="autoZero"/>
        <c:crossBetween val="midCat"/>
        <c:majorUnit val="50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Arial"/>
          <a:cs typeface="Times New Roman" pitchFamily="18" charset="0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18059230096238044"/>
                  <c:y val="-1.43635170603675E-2"/>
                </c:manualLayout>
              </c:layout>
              <c:tx>
                <c:rich>
                  <a:bodyPr/>
                  <a:lstStyle/>
                  <a:p>
                    <a:pPr>
                      <a:defRPr lang="pt-BR"/>
                    </a:pPr>
                    <a:r>
                      <a:rPr lang="en-US" baseline="0"/>
                      <a:t>y = 42,73x - 17,30
R² = 0,99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Plan2!$B$5:$B$8</c:f>
              <c:numCache>
                <c:formatCode>0.0</c:formatCode>
                <c:ptCount val="4"/>
                <c:pt idx="0">
                  <c:v>0.81848888888888882</c:v>
                </c:pt>
                <c:pt idx="1">
                  <c:v>1.0403555555555561</c:v>
                </c:pt>
                <c:pt idx="2">
                  <c:v>1.3515555555555561</c:v>
                </c:pt>
                <c:pt idx="3">
                  <c:v>1.4</c:v>
                </c:pt>
              </c:numCache>
            </c:numRef>
          </c:xVal>
          <c:yVal>
            <c:numRef>
              <c:f>Plan2!$D$5:$D$8</c:f>
              <c:numCache>
                <c:formatCode>0.0000</c:formatCode>
                <c:ptCount val="4"/>
                <c:pt idx="0">
                  <c:v>18.2</c:v>
                </c:pt>
                <c:pt idx="1">
                  <c:v>26.2</c:v>
                </c:pt>
                <c:pt idx="2">
                  <c:v>41.2</c:v>
                </c:pt>
                <c:pt idx="3">
                  <c:v>42.2</c:v>
                </c:pt>
              </c:numCache>
            </c:numRef>
          </c:yVal>
        </c:ser>
        <c:axId val="68718976"/>
        <c:axId val="68720512"/>
      </c:scatterChart>
      <c:valAx>
        <c:axId val="68718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Índice de área foliar (m</a:t>
                </a:r>
                <a:r>
                  <a:rPr lang="pt-BR" baseline="30000"/>
                  <a:t>2</a:t>
                </a:r>
                <a:r>
                  <a:rPr lang="pt-BR"/>
                  <a:t> m</a:t>
                </a:r>
                <a:r>
                  <a:rPr lang="pt-BR" baseline="30000"/>
                  <a:t>-2</a:t>
                </a:r>
                <a:r>
                  <a:rPr lang="pt-BR"/>
                  <a:t>)</a:t>
                </a:r>
              </a:p>
            </c:rich>
          </c:tx>
          <c:layout/>
        </c:title>
        <c:numFmt formatCode="0.0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pt-BR"/>
            </a:pPr>
            <a:endParaRPr lang="fr-FR"/>
          </a:p>
        </c:txPr>
        <c:crossAx val="68720512"/>
        <c:crosses val="autoZero"/>
        <c:crossBetween val="midCat"/>
      </c:valAx>
      <c:valAx>
        <c:axId val="68720512"/>
        <c:scaling>
          <c:orientation val="minMax"/>
          <c:max val="50"/>
        </c:scaling>
        <c:axPos val="l"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pt-BR"/>
                  <a:t>Acumulação de N (kg ha</a:t>
                </a:r>
                <a:r>
                  <a:rPr lang="pt-BR" baseline="30000"/>
                  <a:t>-1</a:t>
                </a:r>
                <a:r>
                  <a:rPr lang="pt-BR"/>
                  <a:t>)</a:t>
                </a:r>
              </a:p>
            </c:rich>
          </c:tx>
          <c:layout/>
        </c:title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pt-BR"/>
            </a:pPr>
            <a:endParaRPr lang="fr-FR"/>
          </a:p>
        </c:txPr>
        <c:crossAx val="68718976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</c:chart>
  <c:spPr>
    <a:solidFill>
      <a:schemeClr val="bg1"/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9642914233730538"/>
          <c:y val="0.16987232657353818"/>
          <c:w val="0.63393041390675564"/>
          <c:h val="0.63980936593452165"/>
        </c:manualLayout>
      </c:layout>
      <c:scatterChart>
        <c:scatterStyle val="lineMarker"/>
        <c:ser>
          <c:idx val="1"/>
          <c:order val="0"/>
          <c:tx>
            <c:v>Chambenoit</c:v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trendline>
            <c:spPr>
              <a:ln w="12700">
                <a:solidFill>
                  <a:schemeClr val="tx1"/>
                </a:solidFill>
                <a:prstDash val="solid"/>
              </a:ln>
            </c:spPr>
            <c:trendlineType val="power"/>
          </c:trendline>
          <c:xVal>
            <c:numRef>
              <c:f>'Curva crítica total'!$A$92:$A$101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total'!$B$92:$B$101</c:f>
              <c:numCache>
                <c:formatCode>0.0</c:formatCode>
                <c:ptCount val="10"/>
                <c:pt idx="0">
                  <c:v>35.339542730011935</c:v>
                </c:pt>
                <c:pt idx="1">
                  <c:v>28.161113350568382</c:v>
                </c:pt>
                <c:pt idx="2">
                  <c:v>23.970888298777989</c:v>
                </c:pt>
                <c:pt idx="3">
                  <c:v>21.155072638444533</c:v>
                </c:pt>
                <c:pt idx="4">
                  <c:v>19.101744118562742</c:v>
                </c:pt>
                <c:pt idx="5">
                  <c:v>17.521965499990038</c:v>
                </c:pt>
                <c:pt idx="6">
                  <c:v>16.259505399443494</c:v>
                </c:pt>
                <c:pt idx="7">
                  <c:v>14.34953154439185</c:v>
                </c:pt>
                <c:pt idx="8">
                  <c:v>12.956754366520174</c:v>
                </c:pt>
                <c:pt idx="9">
                  <c:v>12.388805821876819</c:v>
                </c:pt>
              </c:numCache>
            </c:numRef>
          </c:yVal>
        </c:ser>
        <c:ser>
          <c:idx val="0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'Curva crítica total'!$A$106:$A$115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total'!$B$106:$B$115</c:f>
              <c:numCache>
                <c:formatCode>0.0</c:formatCode>
                <c:ptCount val="10"/>
                <c:pt idx="0">
                  <c:v>17.703686473192089</c:v>
                </c:pt>
                <c:pt idx="1">
                  <c:v>14.107582695774184</c:v>
                </c:pt>
                <c:pt idx="2">
                  <c:v>12.008448840654619</c:v>
                </c:pt>
                <c:pt idx="3">
                  <c:v>10.597838692195818</c:v>
                </c:pt>
                <c:pt idx="4">
                  <c:v>9.5692038674565687</c:v>
                </c:pt>
                <c:pt idx="5">
                  <c:v>8.7777984558491049</c:v>
                </c:pt>
                <c:pt idx="6">
                  <c:v>8.1453568315830225</c:v>
                </c:pt>
                <c:pt idx="7">
                  <c:v>7.1885369157126142</c:v>
                </c:pt>
                <c:pt idx="8">
                  <c:v>6.4908116884102895</c:v>
                </c:pt>
                <c:pt idx="9">
                  <c:v>6.2062923599037534</c:v>
                </c:pt>
              </c:numCache>
            </c:numRef>
          </c:yVal>
        </c:ser>
        <c:ser>
          <c:idx val="2"/>
          <c:order val="2"/>
          <c:marker>
            <c:symbol val="none"/>
          </c:marker>
          <c:xVal>
            <c:numRef>
              <c:f>'Curva crítica total'!$A$106:$A$115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total'!$C$106:$C$115</c:f>
              <c:numCache>
                <c:formatCode>0.0</c:formatCode>
                <c:ptCount val="10"/>
                <c:pt idx="0">
                  <c:v>35.407372946384321</c:v>
                </c:pt>
                <c:pt idx="1">
                  <c:v>28.215165391548368</c:v>
                </c:pt>
                <c:pt idx="2">
                  <c:v>24.016897681309239</c:v>
                </c:pt>
                <c:pt idx="3">
                  <c:v>21.195677384391626</c:v>
                </c:pt>
                <c:pt idx="4">
                  <c:v>19.138407734913127</c:v>
                </c:pt>
                <c:pt idx="5">
                  <c:v>17.555596911698213</c:v>
                </c:pt>
                <c:pt idx="6">
                  <c:v>16.290713663165985</c:v>
                </c:pt>
                <c:pt idx="7">
                  <c:v>14.377073831425252</c:v>
                </c:pt>
                <c:pt idx="8">
                  <c:v>12.981623376820583</c:v>
                </c:pt>
                <c:pt idx="9">
                  <c:v>12.412584719807532</c:v>
                </c:pt>
              </c:numCache>
            </c:numRef>
          </c:yVal>
        </c:ser>
        <c:ser>
          <c:idx val="3"/>
          <c:order val="3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'Curva crítica total'!$A$106:$A$115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xVal>
          <c:yVal>
            <c:numRef>
              <c:f>'Curva crítica total'!$D$106:$D$115</c:f>
              <c:numCache>
                <c:formatCode>0.0</c:formatCode>
                <c:ptCount val="10"/>
                <c:pt idx="0">
                  <c:v>70.814745892768329</c:v>
                </c:pt>
                <c:pt idx="1">
                  <c:v>56.430330783096736</c:v>
                </c:pt>
                <c:pt idx="2">
                  <c:v>48.033795362618477</c:v>
                </c:pt>
                <c:pt idx="3">
                  <c:v>42.391354768783295</c:v>
                </c:pt>
                <c:pt idx="4">
                  <c:v>38.276815469826296</c:v>
                </c:pt>
                <c:pt idx="5">
                  <c:v>35.111193823396334</c:v>
                </c:pt>
                <c:pt idx="6">
                  <c:v>32.581427326331998</c:v>
                </c:pt>
                <c:pt idx="7">
                  <c:v>28.754147662850503</c:v>
                </c:pt>
                <c:pt idx="8">
                  <c:v>25.963246753641108</c:v>
                </c:pt>
                <c:pt idx="9">
                  <c:v>24.825169439614978</c:v>
                </c:pt>
              </c:numCache>
            </c:numRef>
          </c:yVal>
        </c:ser>
        <c:axId val="69812992"/>
        <c:axId val="69814912"/>
      </c:scatterChart>
      <c:valAx>
        <c:axId val="69812992"/>
        <c:scaling>
          <c:orientation val="minMax"/>
          <c:max val="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MS total (t ha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layout>
            <c:manualLayout>
              <c:xMode val="edge"/>
              <c:yMode val="edge"/>
              <c:x val="0.38690601174853256"/>
              <c:y val="0.91987482333939385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814912"/>
        <c:crosses val="autoZero"/>
        <c:crossBetween val="midCat"/>
        <c:majorUnit val="2"/>
      </c:valAx>
      <c:valAx>
        <c:axId val="69814912"/>
        <c:scaling>
          <c:orientation val="minMax"/>
          <c:max val="70"/>
          <c:min val="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Conc. de N total (dag kg</a:t>
                </a:r>
                <a:r>
                  <a:rPr lang="fr-FR" baseline="30000" dirty="0"/>
                  <a:t>-1</a:t>
                </a:r>
                <a:r>
                  <a:rPr lang="fr-FR" dirty="0"/>
                  <a:t>)</a:t>
                </a:r>
              </a:p>
            </c:rich>
          </c:tx>
          <c:layout>
            <c:manualLayout>
              <c:xMode val="edge"/>
              <c:yMode val="edge"/>
              <c:x val="4.7003419051146536E-2"/>
              <c:y val="0.23318821926105388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fr-FR"/>
          </a:p>
        </c:txPr>
        <c:crossAx val="69812992"/>
        <c:crosses val="autoZero"/>
        <c:crossBetween val="midCat"/>
        <c:majorUnit val="10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Arial"/>
          <a:cs typeface="Times New Roman" pitchFamily="18" charset="0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6911805184889225"/>
          <c:y val="8.2621312492522747E-2"/>
          <c:w val="0.66170996038182794"/>
          <c:h val="0.70940368312545388"/>
        </c:manualLayout>
      </c:layout>
      <c:scatterChart>
        <c:scatterStyle val="lineMarker"/>
        <c:ser>
          <c:idx val="0"/>
          <c:order val="0"/>
          <c:tx>
            <c:v>T1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'Diluição Ponderada'!$B$21:$B$26</c:f>
              <c:numCache>
                <c:formatCode>0.00</c:formatCode>
                <c:ptCount val="6"/>
                <c:pt idx="0">
                  <c:v>1.56</c:v>
                </c:pt>
                <c:pt idx="1">
                  <c:v>2.3099999999999987</c:v>
                </c:pt>
                <c:pt idx="2">
                  <c:v>3.14</c:v>
                </c:pt>
                <c:pt idx="3">
                  <c:v>4.3599999999999985</c:v>
                </c:pt>
                <c:pt idx="4">
                  <c:v>7.05</c:v>
                </c:pt>
                <c:pt idx="5">
                  <c:v>6.67</c:v>
                </c:pt>
              </c:numCache>
            </c:numRef>
          </c:xVal>
          <c:yVal>
            <c:numRef>
              <c:f>'Diluição Ponderada'!$C$21:$C$26</c:f>
              <c:numCache>
                <c:formatCode>0.00</c:formatCode>
                <c:ptCount val="6"/>
                <c:pt idx="0">
                  <c:v>20</c:v>
                </c:pt>
                <c:pt idx="1">
                  <c:v>17.899999999999999</c:v>
                </c:pt>
                <c:pt idx="2">
                  <c:v>15.2</c:v>
                </c:pt>
                <c:pt idx="3">
                  <c:v>12.6</c:v>
                </c:pt>
                <c:pt idx="4">
                  <c:v>9.8000000000000007</c:v>
                </c:pt>
                <c:pt idx="5">
                  <c:v>9.7000000000000011</c:v>
                </c:pt>
              </c:numCache>
            </c:numRef>
          </c:yVal>
        </c:ser>
        <c:ser>
          <c:idx val="1"/>
          <c:order val="1"/>
          <c:tx>
            <c:v>T2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'Diluição Ponderada'!$B$27:$B$33</c:f>
              <c:numCache>
                <c:formatCode>0.00</c:formatCode>
                <c:ptCount val="7"/>
                <c:pt idx="0">
                  <c:v>1.9100000000000001</c:v>
                </c:pt>
                <c:pt idx="1">
                  <c:v>2.44</c:v>
                </c:pt>
                <c:pt idx="2">
                  <c:v>3.25</c:v>
                </c:pt>
                <c:pt idx="3">
                  <c:v>5.6499999999999995</c:v>
                </c:pt>
                <c:pt idx="4">
                  <c:v>6.4300000000000024</c:v>
                </c:pt>
                <c:pt idx="5">
                  <c:v>6.91</c:v>
                </c:pt>
                <c:pt idx="6">
                  <c:v>7.41</c:v>
                </c:pt>
              </c:numCache>
            </c:numRef>
          </c:xVal>
          <c:yVal>
            <c:numRef>
              <c:f>'Diluição Ponderada'!$D$27:$D$33</c:f>
              <c:numCache>
                <c:formatCode>0.00</c:formatCode>
                <c:ptCount val="7"/>
                <c:pt idx="0">
                  <c:v>25.4</c:v>
                </c:pt>
                <c:pt idx="1">
                  <c:v>18.5</c:v>
                </c:pt>
                <c:pt idx="2">
                  <c:v>15.7</c:v>
                </c:pt>
                <c:pt idx="3">
                  <c:v>14.5</c:v>
                </c:pt>
                <c:pt idx="4">
                  <c:v>12.7</c:v>
                </c:pt>
                <c:pt idx="5">
                  <c:v>12.1</c:v>
                </c:pt>
                <c:pt idx="6">
                  <c:v>11.1</c:v>
                </c:pt>
              </c:numCache>
            </c:numRef>
          </c:yVal>
        </c:ser>
        <c:ser>
          <c:idx val="2"/>
          <c:order val="2"/>
          <c:tx>
            <c:v>T3</c:v>
          </c:tx>
          <c:spPr>
            <a:ln w="28575">
              <a:noFill/>
            </a:ln>
          </c:spPr>
          <c:marker>
            <c:symbol val="triangle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'Diluição Ponderada'!$B$34:$B$40</c:f>
              <c:numCache>
                <c:formatCode>0.00</c:formatCode>
                <c:ptCount val="7"/>
                <c:pt idx="0">
                  <c:v>1.86</c:v>
                </c:pt>
                <c:pt idx="1">
                  <c:v>2.72</c:v>
                </c:pt>
                <c:pt idx="2">
                  <c:v>3.21</c:v>
                </c:pt>
                <c:pt idx="3">
                  <c:v>3.9</c:v>
                </c:pt>
                <c:pt idx="4">
                  <c:v>6.22</c:v>
                </c:pt>
                <c:pt idx="5">
                  <c:v>7.81</c:v>
                </c:pt>
                <c:pt idx="6">
                  <c:v>9.02</c:v>
                </c:pt>
              </c:numCache>
            </c:numRef>
          </c:xVal>
          <c:yVal>
            <c:numRef>
              <c:f>'Diluição Ponderada'!$E$34:$E$40</c:f>
              <c:numCache>
                <c:formatCode>0.00</c:formatCode>
                <c:ptCount val="7"/>
                <c:pt idx="0">
                  <c:v>26.2</c:v>
                </c:pt>
                <c:pt idx="1">
                  <c:v>18.8</c:v>
                </c:pt>
                <c:pt idx="2">
                  <c:v>17.600000000000001</c:v>
                </c:pt>
                <c:pt idx="3">
                  <c:v>16.399999999999999</c:v>
                </c:pt>
                <c:pt idx="4">
                  <c:v>16.100000000000001</c:v>
                </c:pt>
                <c:pt idx="5">
                  <c:v>13.2</c:v>
                </c:pt>
                <c:pt idx="6">
                  <c:v>13.2</c:v>
                </c:pt>
              </c:numCache>
            </c:numRef>
          </c:yVal>
        </c:ser>
        <c:ser>
          <c:idx val="3"/>
          <c:order val="3"/>
          <c:tx>
            <c:v>T4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'Diluição Ponderada'!$B$41:$B$47</c:f>
              <c:numCache>
                <c:formatCode>0.00</c:formatCode>
                <c:ptCount val="7"/>
                <c:pt idx="0">
                  <c:v>1.9600000000000082</c:v>
                </c:pt>
                <c:pt idx="1">
                  <c:v>2.73</c:v>
                </c:pt>
                <c:pt idx="2">
                  <c:v>3.34</c:v>
                </c:pt>
                <c:pt idx="3">
                  <c:v>5.25</c:v>
                </c:pt>
                <c:pt idx="4">
                  <c:v>7.37</c:v>
                </c:pt>
                <c:pt idx="5">
                  <c:v>7.29</c:v>
                </c:pt>
                <c:pt idx="6">
                  <c:v>12.96</c:v>
                </c:pt>
              </c:numCache>
            </c:numRef>
          </c:xVal>
          <c:yVal>
            <c:numRef>
              <c:f>'Diluição Ponderada'!$F$41:$F$47</c:f>
              <c:numCache>
                <c:formatCode>0.00</c:formatCode>
                <c:ptCount val="7"/>
                <c:pt idx="0">
                  <c:v>31.8</c:v>
                </c:pt>
                <c:pt idx="1">
                  <c:v>24.9</c:v>
                </c:pt>
                <c:pt idx="2">
                  <c:v>23.2</c:v>
                </c:pt>
                <c:pt idx="3">
                  <c:v>17.8</c:v>
                </c:pt>
                <c:pt idx="4">
                  <c:v>18.2</c:v>
                </c:pt>
                <c:pt idx="5">
                  <c:v>17.2</c:v>
                </c:pt>
                <c:pt idx="6">
                  <c:v>16.399999999999999</c:v>
                </c:pt>
              </c:numCache>
            </c:numRef>
          </c:yVal>
        </c:ser>
        <c:ser>
          <c:idx val="4"/>
          <c:order val="4"/>
          <c:tx>
            <c:v>T5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power"/>
          </c:trendline>
          <c:xVal>
            <c:numRef>
              <c:f>'Diluição Ponderada'!$B$48:$B$54</c:f>
              <c:numCache>
                <c:formatCode>0.00</c:formatCode>
                <c:ptCount val="7"/>
                <c:pt idx="0">
                  <c:v>1.31</c:v>
                </c:pt>
                <c:pt idx="1">
                  <c:v>2.21</c:v>
                </c:pt>
                <c:pt idx="2">
                  <c:v>3.12</c:v>
                </c:pt>
                <c:pt idx="3">
                  <c:v>4.7</c:v>
                </c:pt>
                <c:pt idx="4">
                  <c:v>4.87</c:v>
                </c:pt>
                <c:pt idx="5">
                  <c:v>7.1</c:v>
                </c:pt>
                <c:pt idx="6">
                  <c:v>11.450000000000006</c:v>
                </c:pt>
              </c:numCache>
            </c:numRef>
          </c:xVal>
          <c:yVal>
            <c:numRef>
              <c:f>'Diluição Ponderada'!$G$48:$G$54</c:f>
              <c:numCache>
                <c:formatCode>0.00</c:formatCode>
                <c:ptCount val="7"/>
                <c:pt idx="0">
                  <c:v>30.5</c:v>
                </c:pt>
                <c:pt idx="1">
                  <c:v>29.7</c:v>
                </c:pt>
                <c:pt idx="2">
                  <c:v>23</c:v>
                </c:pt>
                <c:pt idx="3">
                  <c:v>19.899999999999999</c:v>
                </c:pt>
                <c:pt idx="4">
                  <c:v>19</c:v>
                </c:pt>
                <c:pt idx="5">
                  <c:v>18.3</c:v>
                </c:pt>
                <c:pt idx="6">
                  <c:v>17.7</c:v>
                </c:pt>
              </c:numCache>
            </c:numRef>
          </c:yVal>
        </c:ser>
        <c:axId val="69908352"/>
        <c:axId val="69730304"/>
      </c:scatterChart>
      <c:valAx>
        <c:axId val="69908352"/>
        <c:scaling>
          <c:orientation val="minMax"/>
          <c:max val="14"/>
        </c:scaling>
        <c:axPos val="b"/>
        <c:title>
          <c:tx>
            <c:rich>
              <a:bodyPr/>
              <a:lstStyle/>
              <a:p>
                <a:pPr>
                  <a:defRPr lang="pt-BR"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150" b="1" i="0" strike="noStrike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Massa da matéria seca total (t ha</a:t>
                </a:r>
                <a:r>
                  <a:rPr lang="pt-BR" sz="1150" b="1" i="0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-1</a:t>
                </a:r>
                <a:r>
                  <a:rPr lang="pt-BR" sz="1150" b="1" i="0" strike="noStrike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18885207439879464"/>
              <c:y val="0.90822720557564696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t-BR" sz="11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69730304"/>
        <c:crosses val="autoZero"/>
        <c:crossBetween val="midCat"/>
        <c:majorUnit val="2"/>
        <c:minorUnit val="0.1"/>
      </c:valAx>
      <c:valAx>
        <c:axId val="69730304"/>
        <c:scaling>
          <c:orientation val="minMax"/>
          <c:max val="40"/>
          <c:min val="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pt-BR"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150" b="1" i="0" strike="noStrike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Concentração de N (g kg</a:t>
                </a:r>
                <a:r>
                  <a:rPr lang="pt-BR" sz="1150" b="1" i="0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-1</a:t>
                </a:r>
                <a:r>
                  <a:rPr lang="pt-BR" sz="1150" b="1" i="0" strike="noStrike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8.2798173895570516E-3"/>
              <c:y val="7.5356867062718422E-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t-BR" sz="11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69908352"/>
        <c:crosses val="autoZero"/>
        <c:crossBetween val="midCat"/>
        <c:majorUnit val="10"/>
        <c:minorUnit val="0.1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6613475188403879"/>
          <c:y val="3.6434294238730326E-2"/>
          <c:w val="0.10049045339920748"/>
          <c:h val="0.4330496294800758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pt-BR"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</c:chart>
  <c:spPr>
    <a:solidFill>
      <a:schemeClr val="bg1"/>
    </a:solidFill>
    <a:ln w="3175">
      <a:solidFill>
        <a:schemeClr val="tx1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6921305733189701"/>
          <c:y val="3.5772357723577668E-2"/>
          <c:w val="0.78039806551678192"/>
          <c:h val="0.7481120144534868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trendline>
            <c:trendlineType val="linear"/>
          </c:trendline>
          <c:xVal>
            <c:numRef>
              <c:f>Plan1!$D$11:$D$14</c:f>
              <c:numCache>
                <c:formatCode>General</c:formatCode>
                <c:ptCount val="4"/>
                <c:pt idx="0">
                  <c:v>37</c:v>
                </c:pt>
                <c:pt idx="1">
                  <c:v>39</c:v>
                </c:pt>
                <c:pt idx="2">
                  <c:v>41</c:v>
                </c:pt>
                <c:pt idx="3">
                  <c:v>43</c:v>
                </c:pt>
              </c:numCache>
            </c:numRef>
          </c:xVal>
          <c:yVal>
            <c:numRef>
              <c:f>Plan1!$C$11:$C$14</c:f>
              <c:numCache>
                <c:formatCode>General</c:formatCode>
                <c:ptCount val="4"/>
                <c:pt idx="0">
                  <c:v>45</c:v>
                </c:pt>
                <c:pt idx="1">
                  <c:v>50</c:v>
                </c:pt>
                <c:pt idx="2">
                  <c:v>55</c:v>
                </c:pt>
                <c:pt idx="3">
                  <c:v>60</c:v>
                </c:pt>
              </c:numCache>
            </c:numRef>
          </c:yVal>
        </c:ser>
        <c:axId val="69788800"/>
        <c:axId val="69790720"/>
      </c:scatterChart>
      <c:valAx>
        <c:axId val="69788800"/>
        <c:scaling>
          <c:orientation val="minMax"/>
          <c:max val="43"/>
          <c:min val="37"/>
        </c:scaling>
        <c:axPos val="b"/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Índice SPAD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pt-BR"/>
            </a:pPr>
            <a:endParaRPr lang="fr-FR"/>
          </a:p>
        </c:txPr>
        <c:crossAx val="69790720"/>
        <c:crosses val="autoZero"/>
        <c:crossBetween val="midCat"/>
        <c:majorUnit val="1"/>
      </c:valAx>
      <c:valAx>
        <c:axId val="69790720"/>
        <c:scaling>
          <c:orientation val="minMax"/>
          <c:max val="60"/>
          <c:min val="40"/>
        </c:scaling>
        <c:axPos val="l"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pt-BR"/>
                  <a:t>Concentração de N (g kg</a:t>
                </a:r>
                <a:r>
                  <a:rPr lang="pt-BR" baseline="30000"/>
                  <a:t>-1</a:t>
                </a:r>
                <a:r>
                  <a:rPr lang="pt-BR"/>
                  <a:t>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pt-BR"/>
            </a:pPr>
            <a:endParaRPr lang="fr-FR"/>
          </a:p>
        </c:txPr>
        <c:crossAx val="69788800"/>
        <c:crosses val="autoZero"/>
        <c:crossBetween val="midCat"/>
        <c:majorUnit val="5"/>
      </c:valAx>
      <c:spPr>
        <a:solidFill>
          <a:schemeClr val="bg1"/>
        </a:solidFill>
      </c:spPr>
    </c:plotArea>
    <c:plotVisOnly val="1"/>
  </c:chart>
  <c:spPr>
    <a:solidFill>
      <a:schemeClr val="bg1"/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0.19744</cdr:x>
      <cdr:y>0.19836</cdr:y>
    </cdr:from>
    <cdr:to>
      <cdr:x>0.39823</cdr:x>
      <cdr:y>0.27335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677537" y="1165747"/>
          <a:ext cx="1705970" cy="440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200" b="1" dirty="0">
              <a:latin typeface="Times New Roman" pitchFamily="18" charset="0"/>
              <a:cs typeface="Times New Roman" pitchFamily="18" charset="0"/>
            </a:rPr>
            <a:t>Duração do ciclo</a:t>
          </a:r>
        </a:p>
      </cdr:txBody>
    </cdr:sp>
  </cdr:relSizeAnchor>
  <cdr:relSizeAnchor xmlns:cdr="http://schemas.openxmlformats.org/drawingml/2006/chartDrawing">
    <cdr:from>
      <cdr:x>0.56388</cdr:x>
      <cdr:y>0.33141</cdr:y>
    </cdr:from>
    <cdr:to>
      <cdr:x>0.76467</cdr:x>
      <cdr:y>0.4064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790935" y="1947650"/>
          <a:ext cx="1705970" cy="440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latin typeface="Times New Roman" pitchFamily="18" charset="0"/>
              <a:cs typeface="Times New Roman" pitchFamily="18" charset="0"/>
            </a:rPr>
            <a:t>Produtividade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A7EB0E9-3127-46D7-9012-5E88DF1EA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7131F-B2D3-417B-8FAD-A68BA2EBBE89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17C2-B4BC-4C19-893B-4A91FB2C3395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2FF37-93C1-453D-8A8C-1E890AB9A9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DE36-FEA5-4C3F-A558-10C9E6D61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9712-6C9F-46B5-994B-23F480AFE7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A535-B9E7-419A-97E0-44367FE5C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EAAC-63DD-4B2B-B9EC-BEAC673BFB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BEB8-8B89-411A-92F4-2325D8D357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42D4-0C9F-4A6D-8476-C2AE2B29F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5BE7-BF97-4202-8676-E5153D0D2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59D2-02BD-40A6-8CEE-6F932ACF03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4543-4D59-49C6-BDC4-EEABBAE6A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6FE7-5297-4699-BDED-5EF2CF2B0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AD40A7-5510-4DF2-BA0C-CA8FA3DCFA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785786" y="571480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endParaRPr lang="pt-BR" sz="3200" b="1" dirty="0" smtClean="0"/>
          </a:p>
          <a:p>
            <a:endParaRPr lang="pt-BR" sz="3200" b="1" dirty="0"/>
          </a:p>
          <a:p>
            <a:endParaRPr lang="pt-BR" sz="3200" b="1" dirty="0" smtClean="0"/>
          </a:p>
          <a:p>
            <a:r>
              <a:rPr lang="pt-BR" sz="3200" b="1" dirty="0" smtClean="0"/>
              <a:t>Diagnose Foliar na Cultura da batata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571472" y="3000372"/>
            <a:ext cx="7000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/>
              <a:t>Prof. Dr. Jerônimo </a:t>
            </a:r>
            <a:r>
              <a:rPr lang="pt-BR" b="1" dirty="0"/>
              <a:t>L</a:t>
            </a:r>
            <a:r>
              <a:rPr lang="pt-BR" b="1" dirty="0" smtClean="0"/>
              <a:t>uiz </a:t>
            </a:r>
            <a:r>
              <a:rPr lang="pt-BR" b="1" dirty="0" err="1" smtClean="0"/>
              <a:t>Andriolo</a:t>
            </a:r>
            <a:endParaRPr lang="pt-BR" b="1" dirty="0" smtClean="0"/>
          </a:p>
          <a:p>
            <a:r>
              <a:rPr lang="pt-BR" sz="2000" b="1" dirty="0" smtClean="0"/>
              <a:t>Universidade Federal de Santa Maria</a:t>
            </a:r>
          </a:p>
          <a:p>
            <a:r>
              <a:rPr lang="pt-BR" sz="2000" b="1" dirty="0" smtClean="0"/>
              <a:t>jeronimo@pq.cnpq.br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357158" y="500042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sz="2800" b="1" dirty="0" smtClean="0"/>
              <a:t>3. Métodos de diagnóstico nutricional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4348" y="1857365"/>
            <a:ext cx="778674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pt-BR" b="1" dirty="0" smtClean="0"/>
              <a:t>3.1 Normas </a:t>
            </a:r>
            <a:r>
              <a:rPr lang="pt-BR" b="1" dirty="0" smtClean="0"/>
              <a:t>DRIS </a:t>
            </a:r>
            <a:r>
              <a:rPr lang="pt-BR" sz="2000" b="1" dirty="0" smtClean="0"/>
              <a:t>(</a:t>
            </a:r>
            <a:r>
              <a:rPr lang="en-US" sz="2000" b="1" dirty="0" smtClean="0"/>
              <a:t>Diagnosis and Recommendation Integrated System,  </a:t>
            </a:r>
            <a:r>
              <a:rPr lang="pt-BR" sz="2000" b="1" dirty="0" smtClean="0"/>
              <a:t>América do Norte) </a:t>
            </a:r>
          </a:p>
          <a:p>
            <a:pPr marL="457200" indent="-457200" algn="l"/>
            <a:r>
              <a:rPr lang="pt-BR" dirty="0" smtClean="0"/>
              <a:t>		</a:t>
            </a:r>
            <a:r>
              <a:rPr lang="pt-BR" sz="1800" dirty="0" smtClean="0"/>
              <a:t>*Baseadas em critérios de produtividade</a:t>
            </a:r>
          </a:p>
          <a:p>
            <a:pPr marL="457200" indent="-457200" algn="l"/>
            <a:r>
              <a:rPr lang="pt-BR" sz="1800" dirty="0" smtClean="0"/>
              <a:t>		*Buscam teores foliares ótimos</a:t>
            </a:r>
          </a:p>
          <a:p>
            <a:pPr marL="457200" indent="-457200" algn="l"/>
            <a:r>
              <a:rPr lang="pt-BR" sz="1800" dirty="0" smtClean="0"/>
              <a:t>		*Pequena preocupação com os excessos</a:t>
            </a:r>
          </a:p>
          <a:p>
            <a:pPr marL="457200" indent="-457200" algn="l"/>
            <a:r>
              <a:rPr lang="pt-BR" sz="1800" dirty="0" smtClean="0"/>
              <a:t>		*Difícil tradução do diagnóstico em doses de adubação</a:t>
            </a:r>
          </a:p>
          <a:p>
            <a:pPr marL="457200" indent="-457200" algn="l"/>
            <a:endParaRPr lang="pt-BR" sz="2000" dirty="0" smtClean="0"/>
          </a:p>
          <a:p>
            <a:pPr marL="457200" indent="-457200" algn="l"/>
            <a:r>
              <a:rPr lang="pt-BR" b="1" dirty="0" smtClean="0"/>
              <a:t>3.2 Curva </a:t>
            </a:r>
            <a:r>
              <a:rPr lang="pt-BR" b="1" dirty="0" smtClean="0"/>
              <a:t>crítica de diluição (Europa)</a:t>
            </a:r>
          </a:p>
          <a:p>
            <a:pPr marL="914400" lvl="1" indent="-457200" algn="l"/>
            <a:r>
              <a:rPr lang="pt-BR" dirty="0" smtClean="0"/>
              <a:t>	</a:t>
            </a:r>
            <a:r>
              <a:rPr lang="pt-BR" sz="1800" dirty="0" smtClean="0"/>
              <a:t>*Baseada em critérios de sustentabilidade</a:t>
            </a:r>
          </a:p>
          <a:p>
            <a:pPr marL="914400" lvl="1" indent="-457200" algn="l"/>
            <a:r>
              <a:rPr lang="pt-BR" sz="1800" dirty="0" smtClean="0"/>
              <a:t>	*Busca os teores críticos</a:t>
            </a:r>
          </a:p>
          <a:p>
            <a:pPr marL="914400" lvl="1" indent="-457200" algn="l"/>
            <a:r>
              <a:rPr lang="pt-BR" sz="1800" dirty="0" smtClean="0"/>
              <a:t>	*Grande preocupação com os </a:t>
            </a:r>
            <a:r>
              <a:rPr lang="pt-BR" sz="1800" dirty="0" smtClean="0"/>
              <a:t>excessos/sustentabilidade</a:t>
            </a:r>
            <a:endParaRPr lang="pt-BR" sz="1800" dirty="0" smtClean="0"/>
          </a:p>
          <a:p>
            <a:pPr marL="914400" lvl="1" indent="-457200" algn="l"/>
            <a:r>
              <a:rPr lang="pt-BR" sz="1800" dirty="0" smtClean="0"/>
              <a:t>	*Traduz o diagnóstico em dose de adubação</a:t>
            </a:r>
          </a:p>
          <a:p>
            <a:pPr marL="914400" lvl="1" indent="-457200" algn="l"/>
            <a:r>
              <a:rPr lang="pt-BR" sz="1800" dirty="0" smtClean="0"/>
              <a:t>	*Permite o parcelamento da adubação no decorrer do </a:t>
            </a:r>
            <a:r>
              <a:rPr lang="pt-BR" sz="1800" dirty="0" smtClean="0"/>
              <a:t>ciclo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graphicFrame>
        <p:nvGraphicFramePr>
          <p:cNvPr id="20" name="Chart 1032"/>
          <p:cNvGraphicFramePr>
            <a:graphicFrameLocks/>
          </p:cNvGraphicFramePr>
          <p:nvPr/>
        </p:nvGraphicFramePr>
        <p:xfrm>
          <a:off x="785786" y="857232"/>
          <a:ext cx="351472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1032"/>
          <p:cNvGraphicFramePr>
            <a:graphicFrameLocks/>
          </p:cNvGraphicFramePr>
          <p:nvPr/>
        </p:nvGraphicFramePr>
        <p:xfrm>
          <a:off x="4643438" y="857232"/>
          <a:ext cx="351472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aixaDeTexto 13"/>
          <p:cNvSpPr txBox="1"/>
          <p:nvPr/>
        </p:nvSpPr>
        <p:spPr>
          <a:xfrm>
            <a:off x="1928794" y="1285860"/>
            <a:ext cx="2152649" cy="514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baseline="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Conc. N (dag kg</a:t>
            </a:r>
            <a:r>
              <a:rPr lang="fr-FR" sz="1200" b="1" i="0" baseline="300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r>
              <a:rPr lang="fr-FR" sz="1200" b="1" i="0" baseline="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=  = aMS</a:t>
            </a:r>
            <a:r>
              <a:rPr lang="fr-FR" sz="1200" b="1" i="0" baseline="300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-b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13"/>
          <p:cNvSpPr txBox="1"/>
          <p:nvPr/>
        </p:nvSpPr>
        <p:spPr>
          <a:xfrm>
            <a:off x="5643570" y="3000372"/>
            <a:ext cx="2428892" cy="42862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Acum . N (kg ha</a:t>
            </a:r>
            <a:r>
              <a:rPr lang="fr-FR" sz="1200" b="1" i="0" baseline="300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r>
              <a:rPr lang="fr-FR" sz="1200" b="1" i="0" baseline="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=  = </a:t>
            </a:r>
            <a:r>
              <a:rPr lang="fr-FR" sz="1200" b="1" i="0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aMS</a:t>
            </a:r>
            <a:r>
              <a:rPr lang="fr-FR" sz="1200" b="1" baseline="300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fr-FR" sz="1200" b="1" i="0" baseline="300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b)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5852" y="414338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Diluição</a:t>
            </a:r>
            <a:endParaRPr lang="fr-F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5500694" y="414338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Extração</a:t>
            </a:r>
            <a:endParaRPr lang="fr-F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571472" y="514351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Figura 2</a:t>
            </a:r>
            <a:r>
              <a:rPr lang="pt-BR" sz="1800" dirty="0" smtClean="0"/>
              <a:t> – Representação esquemática das curvas de diluição e de extração de nitrogênio na cultura da batata.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428596" y="100010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sz="2500" b="1" dirty="0" smtClean="0"/>
              <a:t>Por que o nitrogênio na planta dilui com o crescimento?</a:t>
            </a:r>
          </a:p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2428860" y="1857364"/>
          <a:ext cx="3895725" cy="313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28662" y="550070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/>
              <a:t>Figura 3</a:t>
            </a:r>
            <a:r>
              <a:rPr lang="pt-BR" sz="1800" dirty="0" smtClean="0"/>
              <a:t> – Relação entre a acumulação de N na planta e o crescimento do IAF de uma lavoura de batata da cultivar Asterix.</a:t>
            </a:r>
            <a:endParaRPr lang="fr-FR" sz="18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1032"/>
          <p:cNvGraphicFramePr>
            <a:graphicFrameLocks/>
          </p:cNvGraphicFramePr>
          <p:nvPr/>
        </p:nvGraphicFramePr>
        <p:xfrm>
          <a:off x="1714480" y="1285860"/>
          <a:ext cx="457203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857884" y="3357562"/>
            <a:ext cx="7143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cs typeface="Times New Roman" pitchFamily="18" charset="0"/>
              </a:rPr>
              <a:t>Curva crítica</a:t>
            </a:r>
            <a:endParaRPr lang="fr-FR" sz="1200" b="1" dirty="0">
              <a:cs typeface="Times New Roman" pitchFamily="18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 rot="5400000" flipH="1" flipV="1">
            <a:off x="3428992" y="3357562"/>
            <a:ext cx="285752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rot="5400000" flipH="1" flipV="1">
            <a:off x="3356760" y="3071810"/>
            <a:ext cx="71517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3714744" y="1643050"/>
            <a:ext cx="39290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600" b="1" dirty="0" smtClean="0"/>
              <a:t>Acima da curva crítica = consumo de luxo</a:t>
            </a:r>
            <a:endParaRPr lang="fr-FR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86182" y="2143116"/>
            <a:ext cx="39290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600" b="1" dirty="0" smtClean="0"/>
              <a:t>Abaixo da curva crítica = carência</a:t>
            </a:r>
            <a:endParaRPr lang="fr-F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71538" y="35716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Curva crítica de diluição: limite onde cessa a resposta do nutriente em produtividade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71538" y="514351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Figura 4</a:t>
            </a:r>
            <a:r>
              <a:rPr lang="pt-BR" sz="1800" dirty="0" smtClean="0"/>
              <a:t> – Representação esquemática das curvas mínima, de diluição e máxima de diluição do N durante o período de crescimento de plantas de batata da cv. Asterix.</a:t>
            </a:r>
            <a:endParaRPr lang="fr-FR" sz="1800" dirty="0" smtClean="0"/>
          </a:p>
        </p:txBody>
      </p:sp>
      <p:cxnSp>
        <p:nvCxnSpPr>
          <p:cNvPr id="23" name="Conector de seta reta 22"/>
          <p:cNvCxnSpPr/>
          <p:nvPr/>
        </p:nvCxnSpPr>
        <p:spPr bwMode="auto">
          <a:xfrm rot="10800000">
            <a:off x="5357818" y="3643314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28662" y="357166"/>
            <a:ext cx="72152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r>
              <a:rPr lang="pt-BR" b="1" dirty="0" smtClean="0"/>
              <a:t>Curvas críticas de diluição variam: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200" b="1" dirty="0" smtClean="0"/>
              <a:t>Com a cultivar: relação parte aérea:raízes;tubérculos;</a:t>
            </a:r>
          </a:p>
          <a:p>
            <a:pPr algn="l">
              <a:buFont typeface="Arial" pitchFamily="34" charset="0"/>
              <a:buChar char="•"/>
            </a:pPr>
            <a:endParaRPr lang="pt-BR" sz="2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200" b="1" dirty="0" smtClean="0"/>
              <a:t>Com a produtividade;</a:t>
            </a:r>
          </a:p>
          <a:p>
            <a:pPr algn="l">
              <a:buFont typeface="Arial" pitchFamily="34" charset="0"/>
              <a:buChar char="•"/>
            </a:pPr>
            <a:endParaRPr lang="pt-BR" sz="2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200" b="1" dirty="0" smtClean="0"/>
              <a:t>Com a duração do período de crescimento e desenvolvimento da cultura; </a:t>
            </a:r>
          </a:p>
          <a:p>
            <a:pPr algn="l">
              <a:buFont typeface="Arial" pitchFamily="34" charset="0"/>
              <a:buChar char="•"/>
            </a:pPr>
            <a:endParaRPr lang="pt-BR" sz="2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200" b="1" dirty="0" smtClean="0"/>
              <a:t>Com as condições ambientais: radiação solar, disponibilidade de água.</a:t>
            </a:r>
          </a:p>
          <a:p>
            <a:pPr algn="just">
              <a:buFont typeface="Arial" pitchFamily="34" charset="0"/>
              <a:buChar char="•"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71480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4. Determinações feitas em batata, cv. Asterix</a:t>
            </a:r>
            <a:endParaRPr lang="pt-BR" b="1" dirty="0" smtClean="0"/>
          </a:p>
          <a:p>
            <a:pPr algn="l"/>
            <a:endParaRPr lang="pt-BR" sz="2200" b="1" dirty="0" smtClean="0"/>
          </a:p>
        </p:txBody>
      </p:sp>
      <p:graphicFrame>
        <p:nvGraphicFramePr>
          <p:cNvPr id="6" name="Gráfico 5"/>
          <p:cNvGraphicFramePr/>
          <p:nvPr/>
        </p:nvGraphicFramePr>
        <p:xfrm>
          <a:off x="1928794" y="1643050"/>
          <a:ext cx="492922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85786" y="542926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/>
              <a:t>Figura 5</a:t>
            </a:r>
            <a:r>
              <a:rPr lang="pt-BR" sz="1800" dirty="0" smtClean="0"/>
              <a:t>. Curvas de diluição do N durante o ciclo de crescimento e desenvolvimento de plantas de batata da cv. Asterix. (</a:t>
            </a:r>
            <a:r>
              <a:rPr lang="pt-BR" sz="1800" cap="all" dirty="0" err="1" smtClean="0"/>
              <a:t>Andriolo</a:t>
            </a:r>
            <a:r>
              <a:rPr lang="pt-BR" sz="1800" dirty="0" smtClean="0"/>
              <a:t> </a:t>
            </a:r>
            <a:r>
              <a:rPr lang="pt-BR" sz="1800" dirty="0" err="1" smtClean="0"/>
              <a:t>et</a:t>
            </a:r>
            <a:r>
              <a:rPr lang="pt-BR" sz="1800" dirty="0" smtClean="0"/>
              <a:t> al., 2006). </a:t>
            </a:r>
            <a:endParaRPr lang="fr-FR" sz="18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71480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Curva crítica do N para a cultivar Asterix</a:t>
            </a:r>
          </a:p>
          <a:p>
            <a:pPr algn="l"/>
            <a:endParaRPr lang="pt-BR" sz="2200" b="1" dirty="0" smtClean="0"/>
          </a:p>
        </p:txBody>
      </p:sp>
      <p:pic>
        <p:nvPicPr>
          <p:cNvPr id="7" name="Imagem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643866" cy="3571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928662" y="542926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/>
              <a:t>Figura 6</a:t>
            </a:r>
            <a:r>
              <a:rPr lang="pt-BR" sz="1800" dirty="0" smtClean="0"/>
              <a:t>. Curvas de diluição e extração do N para a cv. de batata Asterix no RS. (</a:t>
            </a:r>
            <a:r>
              <a:rPr lang="pt-BR" sz="1800" dirty="0" err="1" smtClean="0"/>
              <a:t>Andriolo</a:t>
            </a:r>
            <a:r>
              <a:rPr lang="pt-BR" sz="1800" dirty="0" smtClean="0"/>
              <a:t> </a:t>
            </a:r>
            <a:r>
              <a:rPr lang="pt-BR" sz="1800" dirty="0" err="1" smtClean="0"/>
              <a:t>et</a:t>
            </a:r>
            <a:r>
              <a:rPr lang="pt-BR" sz="1800" dirty="0" smtClean="0"/>
              <a:t> al., 2006).</a:t>
            </a:r>
            <a:endParaRPr lang="fr-FR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43042" y="1214422"/>
            <a:ext cx="17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Diluição</a:t>
            </a:r>
            <a:endParaRPr lang="fr-F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643570" y="1214422"/>
            <a:ext cx="17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Extração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71480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5. Estratégia de adubação</a:t>
            </a:r>
            <a:endParaRPr lang="pt-BR" b="1" dirty="0" smtClean="0"/>
          </a:p>
          <a:p>
            <a:pPr algn="l"/>
            <a:endParaRPr lang="pt-BR" sz="22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857224" y="1214422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/>
              <a:t> Tabela 1.</a:t>
            </a:r>
            <a:r>
              <a:rPr lang="pt-BR" sz="1800" dirty="0" smtClean="0"/>
              <a:t> Estimativa da acumulação de massa seca e de N durante o ciclo de crescimento e desenvolvimento da batata, cv. Asterix, para uma produtividade de tubérculos de 52,7 t ha</a:t>
            </a:r>
            <a:r>
              <a:rPr lang="pt-BR" sz="1800" baseline="30000" dirty="0" smtClean="0"/>
              <a:t>-1 </a:t>
            </a:r>
            <a:r>
              <a:rPr lang="pt-BR" sz="1800" dirty="0" smtClean="0"/>
              <a:t>(</a:t>
            </a:r>
            <a:r>
              <a:rPr lang="pt-BR" sz="1800" cap="all" dirty="0" err="1" smtClean="0"/>
              <a:t>paula</a:t>
            </a:r>
            <a:r>
              <a:rPr lang="pt-BR" sz="1800" dirty="0" smtClean="0"/>
              <a:t>, 2005).</a:t>
            </a:r>
            <a:endParaRPr lang="fr-FR" sz="1800" dirty="0" smtClean="0"/>
          </a:p>
          <a:p>
            <a:endParaRPr lang="fr-FR" dirty="0" smtClean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928663" y="2285991"/>
          <a:ext cx="7500990" cy="4080518"/>
        </p:xfrm>
        <a:graphic>
          <a:graphicData uri="http://schemas.openxmlformats.org/drawingml/2006/table">
            <a:tbl>
              <a:tblPr/>
              <a:tblGrid>
                <a:gridCol w="1831208"/>
                <a:gridCol w="111998"/>
                <a:gridCol w="1768832"/>
                <a:gridCol w="1846356"/>
                <a:gridCol w="1942596"/>
              </a:tblGrid>
              <a:tr h="120015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Dias após o plantio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Massa seca acumulada (t ha</a:t>
                      </a:r>
                      <a:r>
                        <a:rPr lang="pt-BR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Teor de N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gN</a:t>
                      </a: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 kg</a:t>
                      </a:r>
                      <a:r>
                        <a:rPr lang="pt-BR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Quantidade de N extraído (kg ha</a:t>
                      </a:r>
                      <a:r>
                        <a:rPr lang="pt-BR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55,14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58,68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68,45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83,10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101,37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17,7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122,35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145,44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71480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Cálculo da adubação nitrogenada</a:t>
            </a:r>
          </a:p>
          <a:p>
            <a:pPr algn="l"/>
            <a:endParaRPr lang="pt-BR" sz="22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1318022"/>
            <a:ext cx="76438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smtClean="0"/>
              <a:t>Exemplo simplificado de </a:t>
            </a:r>
            <a:r>
              <a:rPr lang="pt-BR" b="1" dirty="0" smtClean="0"/>
              <a:t>cálculo:</a:t>
            </a:r>
          </a:p>
          <a:p>
            <a:pPr algn="just"/>
            <a:endParaRPr lang="pt-BR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Amostragem da lavoura aos 47 dias após o plantio.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Resultado da análise: 24 </a:t>
            </a:r>
            <a:r>
              <a:rPr lang="pt-BR" sz="2200" b="1" dirty="0" err="1" smtClean="0"/>
              <a:t>gN</a:t>
            </a:r>
            <a:r>
              <a:rPr lang="pt-BR" sz="2200" b="1" dirty="0" smtClean="0"/>
              <a:t> kg</a:t>
            </a:r>
            <a:r>
              <a:rPr lang="pt-BR" sz="2200" b="1" baseline="30000" dirty="0" smtClean="0"/>
              <a:t>-1</a:t>
            </a:r>
            <a:r>
              <a:rPr lang="pt-BR" sz="2200" b="1" dirty="0" smtClean="0"/>
              <a:t>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Concentração crítica: 27,1 </a:t>
            </a:r>
            <a:r>
              <a:rPr lang="pt-BR" sz="2200" b="1" dirty="0" err="1" smtClean="0"/>
              <a:t>gN</a:t>
            </a:r>
            <a:r>
              <a:rPr lang="pt-BR" sz="2200" b="1" dirty="0" smtClean="0"/>
              <a:t> kg</a:t>
            </a:r>
            <a:r>
              <a:rPr lang="pt-BR" sz="2200" b="1" baseline="30000" dirty="0" smtClean="0"/>
              <a:t>-1</a:t>
            </a:r>
            <a:r>
              <a:rPr lang="pt-BR" sz="2200" b="1" dirty="0" smtClean="0"/>
              <a:t>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Deficiência de (27,1 – 24) = 3,1 </a:t>
            </a:r>
            <a:r>
              <a:rPr lang="pt-BR" sz="2200" b="1" dirty="0" err="1" smtClean="0"/>
              <a:t>gN</a:t>
            </a:r>
            <a:r>
              <a:rPr lang="pt-BR" sz="2200" b="1" dirty="0" smtClean="0"/>
              <a:t> kg</a:t>
            </a:r>
            <a:r>
              <a:rPr lang="pt-BR" sz="2200" b="1" baseline="30000" dirty="0" smtClean="0"/>
              <a:t>-1</a:t>
            </a:r>
            <a:r>
              <a:rPr lang="pt-BR" sz="2200" b="1" dirty="0" smtClean="0"/>
              <a:t>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Deficiência: (3,1/24) x 100=12,9%.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/>
            <a:r>
              <a:rPr lang="pt-BR" sz="2200" b="1" dirty="0" smtClean="0"/>
              <a:t>6. Correção: aplicação em cobertura de uma dose igual a 12,9% do N aplicado até o momento.</a:t>
            </a:r>
          </a:p>
          <a:p>
            <a:pPr marL="342900" indent="-342900" algn="just">
              <a:buAutoNum type="arabicPeriod"/>
            </a:pPr>
            <a:endParaRPr lang="fr-FR" sz="18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71480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Nitrogênio: porta de entrada para os outros nutrientes</a:t>
            </a:r>
          </a:p>
          <a:p>
            <a:pPr algn="l"/>
            <a:endParaRPr lang="pt-BR" sz="22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16430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786742" cy="349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1472" y="52149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Figura 7. </a:t>
            </a:r>
            <a:r>
              <a:rPr lang="pt-BR" sz="1600" dirty="0" smtClean="0"/>
              <a:t>Curvas de diluição do K e do N (A) e relação entre as concentrações desses dois nutrientes (B) no decorrer do ciclo de crescimento e desenvolvimento de cultura de batata da cultivar Asterix (</a:t>
            </a:r>
            <a:r>
              <a:rPr lang="pt-BR" sz="1600" cap="all" dirty="0" err="1" smtClean="0"/>
              <a:t>cogo</a:t>
            </a:r>
            <a:r>
              <a:rPr lang="pt-BR" sz="1600" dirty="0" smtClean="0"/>
              <a:t> </a:t>
            </a:r>
            <a:r>
              <a:rPr lang="pt-BR" sz="1600" dirty="0" err="1" smtClean="0"/>
              <a:t>et</a:t>
            </a:r>
            <a:r>
              <a:rPr lang="pt-BR" sz="1600" dirty="0" smtClean="0"/>
              <a:t> al., 2006).</a:t>
            </a:r>
            <a:endParaRPr lang="fr-FR" sz="1600" dirty="0" smtClean="0"/>
          </a:p>
          <a:p>
            <a:endParaRPr lang="fr-FR" dirty="0" smtClean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39750" y="56673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sz="2800" b="1" cap="all" dirty="0" smtClean="0"/>
              <a:t>sumário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1785926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pt-BR" b="1" dirty="0" smtClean="0"/>
              <a:t>Contexto da nutrição mineral na cultura da batata</a:t>
            </a:r>
            <a:br>
              <a:rPr lang="pt-BR" b="1" dirty="0" smtClean="0"/>
            </a:br>
            <a:endParaRPr lang="pt-BR" b="1" dirty="0" smtClean="0"/>
          </a:p>
          <a:p>
            <a:pPr marL="457200" indent="-457200" algn="l">
              <a:buAutoNum type="arabicPeriod"/>
            </a:pPr>
            <a:r>
              <a:rPr lang="pt-BR" b="1" dirty="0" smtClean="0"/>
              <a:t>Estratégias de manejo da nutrição mineral</a:t>
            </a:r>
            <a:br>
              <a:rPr lang="pt-BR" b="1" dirty="0" smtClean="0"/>
            </a:br>
            <a:endParaRPr lang="pt-BR" b="1" dirty="0" smtClean="0"/>
          </a:p>
          <a:p>
            <a:pPr marL="457200" indent="-457200" algn="l">
              <a:buAutoNum type="arabicPeriod"/>
            </a:pPr>
            <a:r>
              <a:rPr lang="pt-BR" b="1" dirty="0" smtClean="0"/>
              <a:t>Métodos de diagnóstico nutricional</a:t>
            </a:r>
            <a:br>
              <a:rPr lang="pt-BR" b="1" dirty="0" smtClean="0"/>
            </a:br>
            <a:endParaRPr lang="pt-BR" b="1" dirty="0" smtClean="0"/>
          </a:p>
          <a:p>
            <a:pPr marL="457200" indent="-457200" algn="l">
              <a:buAutoNum type="arabicPeriod"/>
            </a:pPr>
            <a:r>
              <a:rPr lang="pt-BR" b="1" dirty="0" smtClean="0"/>
              <a:t>Determinações feitas em batata</a:t>
            </a:r>
            <a:br>
              <a:rPr lang="pt-BR" b="1" dirty="0" smtClean="0"/>
            </a:br>
            <a:endParaRPr lang="pt-BR" b="1" dirty="0" smtClean="0"/>
          </a:p>
          <a:p>
            <a:pPr marL="457200" indent="-457200" algn="l">
              <a:buAutoNum type="arabicPeriod"/>
            </a:pPr>
            <a:r>
              <a:rPr lang="pt-BR" b="1" dirty="0" smtClean="0"/>
              <a:t>Estratégias de adubação</a:t>
            </a:r>
            <a:br>
              <a:rPr lang="pt-BR" b="1" dirty="0" smtClean="0"/>
            </a:br>
            <a:endParaRPr lang="pt-BR" b="1" dirty="0" smtClean="0"/>
          </a:p>
          <a:p>
            <a:pPr marL="457200" indent="-457200" algn="l">
              <a:buAutoNum type="arabicPeriod"/>
            </a:pPr>
            <a:r>
              <a:rPr lang="pt-BR" b="1" dirty="0" smtClean="0"/>
              <a:t>Prospectivas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24" y="357166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Estratégia de adubação</a:t>
            </a:r>
          </a:p>
          <a:p>
            <a:pPr algn="l"/>
            <a:endParaRPr lang="pt-BR" sz="22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16430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14348" y="2071678"/>
          <a:ext cx="7572427" cy="4071975"/>
        </p:xfrm>
        <a:graphic>
          <a:graphicData uri="http://schemas.openxmlformats.org/drawingml/2006/table">
            <a:tbl>
              <a:tblPr/>
              <a:tblGrid>
                <a:gridCol w="1836399"/>
                <a:gridCol w="104174"/>
                <a:gridCol w="2421180"/>
                <a:gridCol w="3210674"/>
              </a:tblGrid>
              <a:tr h="626456">
                <a:tc grid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Produtividade (t ha</a:t>
                      </a:r>
                      <a:r>
                        <a:rPr lang="pt-BR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Quantidades extraídas (kg ha</a:t>
                      </a:r>
                      <a:r>
                        <a:rPr lang="pt-BR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229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Nitrogênio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Potássio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75,1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136,4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161,0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187,3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109,2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212,1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118,7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235,5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127,6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257,9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136,0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279,4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144,0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300,2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151,7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320,3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 New Roman"/>
                          <a:cs typeface="Times New Roman"/>
                        </a:rPr>
                        <a:t>159,0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Times New Roman"/>
                          <a:cs typeface="Times New Roman"/>
                        </a:rPr>
                        <a:t>339,8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42910" y="1285860"/>
            <a:ext cx="8082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Tabela 2.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Quantidades de N e K extraídas pela cv. Asterix de batata para diferentes níveis de produtividade de tubérculos na safra de primavera no Sul do Brasil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(COGO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et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al., 2006)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>
            <a:off x="2643174" y="3000372"/>
            <a:ext cx="250033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2910" y="142852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Estratégia de adubação</a:t>
            </a:r>
          </a:p>
          <a:p>
            <a:pPr algn="l"/>
            <a:endParaRPr lang="pt-BR" sz="22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16430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1893075" y="988531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Expectativa de produtividade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6"/>
          <p:cNvSpPr txBox="1"/>
          <p:nvPr/>
        </p:nvSpPr>
        <p:spPr>
          <a:xfrm>
            <a:off x="1893075" y="1917225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Extração de nutrientes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1893075" y="2845919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Disponibilidade no solo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8"/>
          <p:cNvSpPr txBox="1"/>
          <p:nvPr/>
        </p:nvSpPr>
        <p:spPr>
          <a:xfrm>
            <a:off x="1893075" y="3774613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Necessidade de adubação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9"/>
          <p:cNvSpPr txBox="1"/>
          <p:nvPr/>
        </p:nvSpPr>
        <p:spPr>
          <a:xfrm>
            <a:off x="1893075" y="4703307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Diagnóstico da lavoura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0"/>
          <p:cNvSpPr txBox="1"/>
          <p:nvPr/>
        </p:nvSpPr>
        <p:spPr>
          <a:xfrm>
            <a:off x="1893075" y="5632001"/>
            <a:ext cx="1643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Adubações complementares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 explicativo em elipse 18"/>
          <p:cNvSpPr/>
          <p:nvPr/>
        </p:nvSpPr>
        <p:spPr>
          <a:xfrm>
            <a:off x="3679025" y="702779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0" name="CaixaDeTexto 13"/>
          <p:cNvSpPr txBox="1"/>
          <p:nvPr/>
        </p:nvSpPr>
        <p:spPr>
          <a:xfrm>
            <a:off x="4107653" y="845655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na disponibilidade climática e no nível tecnológico da lavoura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 explicativo em elipse 20"/>
          <p:cNvSpPr/>
          <p:nvPr/>
        </p:nvSpPr>
        <p:spPr>
          <a:xfrm>
            <a:off x="3679025" y="1631473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CaixaDeTexto 15"/>
          <p:cNvSpPr txBox="1"/>
          <p:nvPr/>
        </p:nvSpPr>
        <p:spPr>
          <a:xfrm>
            <a:off x="4107653" y="177434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nas curvas críticas de diluição para o nível de produtividade estipulado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 explicativo em elipse 22"/>
          <p:cNvSpPr/>
          <p:nvPr/>
        </p:nvSpPr>
        <p:spPr>
          <a:xfrm>
            <a:off x="3679025" y="2560167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CaixaDeTexto 17"/>
          <p:cNvSpPr txBox="1"/>
          <p:nvPr/>
        </p:nvSpPr>
        <p:spPr>
          <a:xfrm>
            <a:off x="4036215" y="270304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no resultado da análise do solo e nos limites máximos e mínimos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 explicativo em elipse 24"/>
          <p:cNvSpPr/>
          <p:nvPr/>
        </p:nvSpPr>
        <p:spPr>
          <a:xfrm>
            <a:off x="3679025" y="3488861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CaixaDeTexto 19"/>
          <p:cNvSpPr txBox="1"/>
          <p:nvPr/>
        </p:nvSpPr>
        <p:spPr>
          <a:xfrm>
            <a:off x="3929058" y="3571876"/>
            <a:ext cx="321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na diferença entre as quantidades extraídas, aquelas disponíveis no solo e a eficiência de uso dos nutrientes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 explicativo em elipse 26"/>
          <p:cNvSpPr/>
          <p:nvPr/>
        </p:nvSpPr>
        <p:spPr>
          <a:xfrm>
            <a:off x="3679025" y="4417555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CaixaDeTexto 21"/>
          <p:cNvSpPr txBox="1"/>
          <p:nvPr/>
        </p:nvSpPr>
        <p:spPr>
          <a:xfrm>
            <a:off x="3821901" y="4560431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no diagnóstico nutricional interpretado pela curva crítica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 explicativo em elipse 28"/>
          <p:cNvSpPr/>
          <p:nvPr/>
        </p:nvSpPr>
        <p:spPr>
          <a:xfrm>
            <a:off x="3750463" y="5346249"/>
            <a:ext cx="3500462" cy="785818"/>
          </a:xfrm>
          <a:prstGeom prst="wedgeEllipseCallout">
            <a:avLst>
              <a:gd name="adj1" fmla="val -52151"/>
              <a:gd name="adj2" fmla="val 4620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0" name="CaixaDeTexto 23"/>
          <p:cNvSpPr txBox="1"/>
          <p:nvPr/>
        </p:nvSpPr>
        <p:spPr>
          <a:xfrm>
            <a:off x="4000496" y="550070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base nas diferenças entre as quantidades fornecidas e aquelas diagnosticadas</a:t>
            </a:r>
            <a:endParaRPr lang="pt-BR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rot="5400000">
            <a:off x="2536017" y="1702911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2536811" y="2630811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5400000">
            <a:off x="2536811" y="3559505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>
            <a:off x="2536811" y="4488199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>
            <a:off x="2536811" y="5416893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428604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6. Prospectivas do diagnóstico nutricional</a:t>
            </a:r>
            <a:endParaRPr lang="pt-BR" sz="2800" b="1" dirty="0" smtClean="0"/>
          </a:p>
          <a:p>
            <a:pPr algn="l"/>
            <a:endParaRPr lang="pt-BR" sz="2200" b="1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928662" y="1142984"/>
            <a:ext cx="65722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2000" b="1" dirty="0" smtClean="0"/>
              <a:t>6.1</a:t>
            </a:r>
            <a:r>
              <a:rPr lang="pt-BR" sz="2000" b="1" dirty="0" smtClean="0"/>
              <a:t>. Análises de laboratório – somatório de obstáculos</a:t>
            </a:r>
            <a:r>
              <a:rPr lang="pt-BR" sz="2000" b="1" dirty="0" smtClean="0"/>
              <a:t>: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b="1" dirty="0" smtClean="0"/>
              <a:t>	</a:t>
            </a:r>
            <a:r>
              <a:rPr lang="pt-BR" sz="2000" b="1" dirty="0" smtClean="0"/>
              <a:t>*Tecido: </a:t>
            </a:r>
            <a:r>
              <a:rPr lang="pt-BR" sz="2000" b="1" dirty="0" smtClean="0">
                <a:solidFill>
                  <a:srgbClr val="FF0000"/>
                </a:solidFill>
              </a:rPr>
              <a:t>quarta folha</a:t>
            </a:r>
            <a:r>
              <a:rPr lang="pt-BR" sz="2000" b="1" dirty="0" smtClean="0"/>
              <a:t>, caule, pecíolo, limbo da folha recém madura;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sz="2000" b="1" dirty="0" smtClean="0"/>
              <a:t>	* Idade fisiológica da lavoura;</a:t>
            </a:r>
          </a:p>
          <a:p>
            <a:pPr marL="457200" indent="-457200" algn="just"/>
            <a:r>
              <a:rPr lang="pt-BR" sz="2000" b="1" dirty="0" smtClean="0"/>
              <a:t>	</a:t>
            </a:r>
          </a:p>
          <a:p>
            <a:pPr marL="457200" indent="-457200" algn="just"/>
            <a:r>
              <a:rPr lang="pt-BR" sz="2000" b="1" dirty="0" smtClean="0"/>
              <a:t>	* Época do ano: safra e safrinha;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sz="2000" b="1" dirty="0" smtClean="0"/>
              <a:t>	*Amostragem da lavoura;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sz="2000" b="1" dirty="0" smtClean="0"/>
              <a:t>	*Período de tempo entre a coleta da amostra e o recebimento do resultado da análise;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sz="2000" b="1" dirty="0" smtClean="0"/>
              <a:t>	*Tradução do resultado em dose de adubação;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sz="2000" b="1" dirty="0" smtClean="0"/>
              <a:t>	*Custo elevado.</a:t>
            </a:r>
          </a:p>
          <a:p>
            <a:pPr marL="457200" indent="-457200" algn="just"/>
            <a:endParaRPr lang="pt-BR" sz="2000" b="1" dirty="0" smtClean="0"/>
          </a:p>
          <a:p>
            <a:pPr marL="457200" indent="-457200" algn="just"/>
            <a:r>
              <a:rPr lang="pt-BR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8662" y="1000108"/>
            <a:ext cx="6572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b="1" dirty="0" smtClean="0"/>
              <a:t>6.2</a:t>
            </a:r>
            <a:r>
              <a:rPr lang="pt-BR" b="1" dirty="0" smtClean="0"/>
              <a:t>. Diagnóstico em tempo </a:t>
            </a:r>
            <a:r>
              <a:rPr lang="pt-BR" b="1" i="1" dirty="0" smtClean="0"/>
              <a:t>real</a:t>
            </a:r>
            <a:r>
              <a:rPr lang="pt-BR" b="1" dirty="0" smtClean="0"/>
              <a:t>, diretamente na lavoura:</a:t>
            </a:r>
          </a:p>
          <a:p>
            <a:pPr marL="457200" indent="-457200" algn="just"/>
            <a:r>
              <a:rPr lang="pt-BR" b="1" dirty="0" smtClean="0"/>
              <a:t>	</a:t>
            </a:r>
          </a:p>
          <a:p>
            <a:pPr marL="457200" indent="-457200" algn="just"/>
            <a:r>
              <a:rPr lang="pt-BR" b="1" dirty="0" smtClean="0"/>
              <a:t>	*Simplicidade operacional;</a:t>
            </a:r>
          </a:p>
          <a:p>
            <a:pPr marL="457200" indent="-457200" algn="just"/>
            <a:endParaRPr lang="pt-BR" b="1" dirty="0" smtClean="0"/>
          </a:p>
          <a:p>
            <a:pPr marL="457200" indent="-457200" algn="just"/>
            <a:r>
              <a:rPr lang="pt-BR" b="1" dirty="0" smtClean="0"/>
              <a:t>	*Eficiência de diagnóstico;</a:t>
            </a:r>
          </a:p>
          <a:p>
            <a:pPr marL="457200" indent="-457200" algn="just"/>
            <a:endParaRPr lang="pt-BR" b="1" dirty="0" smtClean="0"/>
          </a:p>
          <a:p>
            <a:pPr marL="457200" indent="-457200" algn="just"/>
            <a:r>
              <a:rPr lang="pt-BR" b="1" dirty="0" smtClean="0"/>
              <a:t>	* Baixo custo;</a:t>
            </a:r>
          </a:p>
          <a:p>
            <a:pPr marL="457200" indent="-457200" algn="just"/>
            <a:endParaRPr lang="pt-BR" b="1" dirty="0" smtClean="0"/>
          </a:p>
          <a:p>
            <a:pPr marL="457200" indent="-457200" algn="just"/>
            <a:r>
              <a:rPr lang="pt-BR" b="1" dirty="0" smtClean="0"/>
              <a:t>	* Resultados imediatos.</a:t>
            </a:r>
          </a:p>
          <a:p>
            <a:pPr marL="457200" indent="-457200" algn="just"/>
            <a:r>
              <a:rPr lang="pt-BR" b="1" dirty="0" smtClean="0"/>
              <a:t>	</a:t>
            </a: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571501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Ampla variação nos resultados das análises de laboratório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1500175"/>
          <a:ext cx="7858180" cy="4000531"/>
        </p:xfrm>
        <a:graphic>
          <a:graphicData uri="http://schemas.openxmlformats.org/drawingml/2006/table">
            <a:tbl>
              <a:tblPr/>
              <a:tblGrid>
                <a:gridCol w="1643074"/>
                <a:gridCol w="2714644"/>
                <a:gridCol w="142876"/>
                <a:gridCol w="3357586"/>
              </a:tblGrid>
              <a:tr h="38558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Nutriente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Concentração (g kg</a:t>
                      </a:r>
                      <a:r>
                        <a:rPr lang="pt-BR" sz="16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Referência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Folhas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Walworth &amp; Muniz (1993)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Fontes (2001)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302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Menos de 30 (Curva crítica)</a:t>
                      </a:r>
                      <a:endParaRPr lang="fr-F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Andriolo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pt-BR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al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pt-B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(2006)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Walworth &amp; Muniz (1993)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5,7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Fontes (2001)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Malavolta (1997)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latin typeface="Times New Roman"/>
                          <a:ea typeface="Calibri"/>
                          <a:cs typeface="Times New Roman"/>
                        </a:rPr>
                        <a:t>Walworth</a:t>
                      </a: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 &amp; Muniz (1993)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5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Calibri"/>
                          <a:cs typeface="Times New Roman"/>
                        </a:rPr>
                        <a:t>37-51</a:t>
                      </a:r>
                      <a:endParaRPr lang="fr-F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latin typeface="Times New Roman"/>
                          <a:ea typeface="Calibri"/>
                          <a:cs typeface="Times New Roman"/>
                        </a:rPr>
                        <a:t>Sharma</a:t>
                      </a: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pt-BR" sz="1600" dirty="0" err="1">
                          <a:latin typeface="Times New Roman"/>
                          <a:ea typeface="Calibri"/>
                          <a:cs typeface="Times New Roman"/>
                        </a:rPr>
                        <a:t>Arora</a:t>
                      </a: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 (1989)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500042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Tabela 3.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Concentração de alguns nutrientes em tecidos da planta da batata. (Adaptado de REIS JR. &amp; MONNERAT, 2000).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642918"/>
            <a:ext cx="6990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pt-BR" b="1" dirty="0" smtClean="0"/>
              <a:t>Diagnóstico </a:t>
            </a:r>
            <a:r>
              <a:rPr lang="pt-BR" b="1" dirty="0" smtClean="0"/>
              <a:t>em tempo </a:t>
            </a:r>
            <a:r>
              <a:rPr lang="pt-BR" b="1" i="1" dirty="0" smtClean="0"/>
              <a:t>real</a:t>
            </a:r>
            <a:r>
              <a:rPr lang="pt-BR" b="1" dirty="0" smtClean="0"/>
              <a:t>, diretamente na lavoura: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28662" y="1722120"/>
          <a:ext cx="7072362" cy="4042424"/>
        </p:xfrm>
        <a:graphic>
          <a:graphicData uri="http://schemas.openxmlformats.org/drawingml/2006/table">
            <a:tbl>
              <a:tblPr/>
              <a:tblGrid>
                <a:gridCol w="4449973"/>
                <a:gridCol w="2622389"/>
              </a:tblGrid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Métodos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Operacionalização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Concentração </a:t>
                      </a:r>
                      <a:r>
                        <a:rPr lang="pt-BR" sz="1600" b="1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 nitrato no pecíolo (PSNC)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Eletrodos de nitrato 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t-BR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Faixas por coloração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Concentração </a:t>
                      </a:r>
                      <a:r>
                        <a:rPr lang="pt-BR" sz="1600" b="1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 clorofila </a:t>
                      </a: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600" b="1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SPAD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Clorofilômetro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Fluorescência </a:t>
                      </a:r>
                      <a:r>
                        <a:rPr lang="pt-BR" sz="1600" b="1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 </a:t>
                      </a: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clorofila (polifenóis)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Sensores</a:t>
                      </a:r>
                      <a:r>
                        <a:rPr lang="en-US" sz="1600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locais</a:t>
                      </a:r>
                      <a:r>
                        <a:rPr lang="en-US" sz="1600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</a:t>
                      </a:r>
                      <a:r>
                        <a:rPr lang="en-US" sz="1600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remotos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Radiação </a:t>
                      </a:r>
                      <a:r>
                        <a:rPr lang="pt-BR" sz="1600" b="1" dirty="0">
                          <a:solidFill>
                            <a:srgbClr val="13141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emitida pela lavoura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Sensores na lavoura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Fotografias aéreas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9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Calibri"/>
                          <a:cs typeface="Times New Roman"/>
                        </a:rPr>
                        <a:t>Imagens de </a:t>
                      </a:r>
                      <a:r>
                        <a:rPr lang="pt-BR" sz="1600" dirty="0" smtClean="0">
                          <a:latin typeface="Times New Roman"/>
                          <a:ea typeface="Calibri"/>
                          <a:cs typeface="Times New Roman"/>
                        </a:rPr>
                        <a:t>satélite - GPS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500042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a) Concentração </a:t>
            </a:r>
            <a:r>
              <a:rPr lang="pt-BR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de nitrato no pecíolo (PSNC)</a:t>
            </a:r>
            <a:endParaRPr lang="fr-FR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9"/>
            <a:ext cx="526891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285852" y="571501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Foto: </a:t>
            </a:r>
            <a:r>
              <a:rPr lang="en-US" sz="1200" b="1" cap="all" dirty="0" err="1" smtClean="0"/>
              <a:t>Goffart</a:t>
            </a:r>
            <a:r>
              <a:rPr lang="en-US" sz="1200" b="1" cap="all" dirty="0" smtClean="0"/>
              <a:t>, J. P. </a:t>
            </a:r>
            <a:r>
              <a:rPr lang="en-US" sz="1200" b="1" dirty="0" smtClean="0"/>
              <a:t>et al. Potato Crop Nitrogen Status Assessment to Improve N Fertilization Management and Efficiency: Past–Present–Future. </a:t>
            </a:r>
            <a:r>
              <a:rPr lang="en-US" sz="1200" b="1" i="1" dirty="0" smtClean="0"/>
              <a:t>Potato Research</a:t>
            </a:r>
            <a:r>
              <a:rPr lang="en-US" sz="1200" b="1" dirty="0" smtClean="0"/>
              <a:t>, v.51, p.355–383, 2008.</a:t>
            </a:r>
            <a:endParaRPr lang="pt-BR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857232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Concentração </a:t>
            </a: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de nitrato no pecíolo (PSNC)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pt-BR" sz="22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Simplicidade operacional com variações no diagnóstico: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endParaRPr lang="pt-BR" sz="2000" b="1" dirty="0" smtClean="0">
              <a:solidFill>
                <a:srgbClr val="131413"/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*Amostragem da lavoura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*Fase da lavoura/idade fisiológica da folha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*Teor de água da planta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*Taxa de fotossíntese: N absorvido x N assimilado</a:t>
            </a:r>
            <a:endParaRPr lang="fr-FR" sz="2000" b="1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500043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b) </a:t>
            </a: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Concentração </a:t>
            </a: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de clorofila na folha - </a:t>
            </a: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SPAD</a:t>
            </a:r>
            <a:endParaRPr lang="fr-FR" sz="28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209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3910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00034" y="600076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Fotos: </a:t>
            </a:r>
            <a:r>
              <a:rPr lang="en-US" sz="1200" b="1" cap="all" dirty="0" err="1" smtClean="0"/>
              <a:t>Goffart</a:t>
            </a:r>
            <a:r>
              <a:rPr lang="en-US" sz="1200" b="1" cap="all" dirty="0" smtClean="0"/>
              <a:t>, J. P. </a:t>
            </a:r>
            <a:r>
              <a:rPr lang="en-US" sz="1200" b="1" dirty="0" smtClean="0"/>
              <a:t>et al. Potato Crop Nitrogen Status Assessment to Improve N Fertilization Management and Efficiency: Past–Present–Future. </a:t>
            </a:r>
            <a:r>
              <a:rPr lang="en-US" sz="1200" b="1" i="1" dirty="0" smtClean="0"/>
              <a:t>Potato Research</a:t>
            </a:r>
            <a:r>
              <a:rPr lang="en-US" sz="1200" b="1" dirty="0" smtClean="0"/>
              <a:t>, v.51, p.355–383, 2008.</a:t>
            </a:r>
            <a:endParaRPr lang="pt-BR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500043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c) </a:t>
            </a: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Fluorescência </a:t>
            </a:r>
            <a:r>
              <a:rPr lang="pt-BR" sz="26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da clorofila (polifenóis)</a:t>
            </a:r>
            <a:endParaRPr lang="fr-FR" sz="28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34" y="600076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Fotos: </a:t>
            </a:r>
            <a:r>
              <a:rPr lang="en-US" sz="1200" b="1" cap="all" dirty="0" err="1" smtClean="0"/>
              <a:t>Goffart</a:t>
            </a:r>
            <a:r>
              <a:rPr lang="en-US" sz="1200" b="1" cap="all" dirty="0" smtClean="0"/>
              <a:t>, J. P. </a:t>
            </a:r>
            <a:r>
              <a:rPr lang="en-US" sz="1200" b="1" dirty="0" smtClean="0"/>
              <a:t>et al. Potato Crop Nitrogen Status Assessment to Improve N Fertilization Management and Efficiency: Past–Present–Future. </a:t>
            </a:r>
            <a:r>
              <a:rPr lang="en-US" sz="1200" b="1" i="1" dirty="0" smtClean="0"/>
              <a:t>Potato Research</a:t>
            </a:r>
            <a:r>
              <a:rPr lang="en-US" sz="1200" b="1" dirty="0" smtClean="0"/>
              <a:t>, v.51, p.355–383, 2008.</a:t>
            </a:r>
            <a:endParaRPr lang="pt-BR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477" y="2090738"/>
            <a:ext cx="4398212" cy="34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39750" y="56673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b="1" dirty="0" smtClean="0"/>
              <a:t>1. Contexto </a:t>
            </a:r>
            <a:r>
              <a:rPr lang="pt-BR" b="1" dirty="0" smtClean="0"/>
              <a:t>da produção da batata no Brasil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00034" y="250030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Redução da produção nas pequenas propriedades (RS, SC, PR)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Aumento da produção em grandes áreas, com elevada tecnologia e produtividade (MG, SP, BA, GO)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Doses elevadas de adubação</a:t>
            </a:r>
            <a:endParaRPr lang="pt-BR" b="1" dirty="0"/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500043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d) </a:t>
            </a: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Radiação </a:t>
            </a: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emitida pela lavoura</a:t>
            </a:r>
            <a:endParaRPr lang="fr-FR" sz="28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457200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Fotos: </a:t>
            </a:r>
            <a:r>
              <a:rPr lang="en-US" sz="1200" b="1" cap="all" dirty="0" err="1" smtClean="0"/>
              <a:t>Goffart</a:t>
            </a:r>
            <a:r>
              <a:rPr lang="en-US" sz="1200" b="1" cap="all" dirty="0" smtClean="0"/>
              <a:t>, J. P. </a:t>
            </a:r>
            <a:r>
              <a:rPr lang="en-US" sz="1200" b="1" dirty="0" smtClean="0"/>
              <a:t>et al. Potato Crop Nitrogen Status Assessment to Improve N Fertilization Management and Efficiency: Past–Present–Future. </a:t>
            </a:r>
            <a:r>
              <a:rPr lang="en-US" sz="1200" b="1" i="1" dirty="0" smtClean="0"/>
              <a:t>Potato Research</a:t>
            </a:r>
            <a:r>
              <a:rPr lang="en-US" sz="1200" b="1" dirty="0" smtClean="0"/>
              <a:t>, v.51, p.355–383, 2008.</a:t>
            </a:r>
            <a:endParaRPr lang="pt-BR" sz="1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2802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00100" y="1285860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Todos os métodos de diagnóstico em tempo </a:t>
            </a:r>
            <a:r>
              <a:rPr lang="pt-BR" sz="2800" b="1" i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real</a:t>
            </a:r>
            <a:r>
              <a:rPr lang="pt-BR" sz="2800" b="1" dirty="0" smtClean="0">
                <a:solidFill>
                  <a:srgbClr val="131413"/>
                </a:solidFill>
                <a:latin typeface="Times New Roman"/>
                <a:ea typeface="Calibri"/>
                <a:cs typeface="Times New Roman"/>
              </a:rPr>
              <a:t> necessitam ser calibrados com relação à curva crítica</a:t>
            </a:r>
            <a:endParaRPr lang="fr-FR" sz="2800" b="1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285984" y="857232"/>
          <a:ext cx="4500594" cy="365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4929198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Figura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8</a:t>
            </a:r>
            <a:r>
              <a:rPr kumimoji="0" lang="pt-BR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Relação entre o índice SPAD e o teor de N medido em folíolos de plantas jovens de batata. (Adaptado de GIL </a:t>
            </a:r>
            <a:r>
              <a:rPr kumimoji="0" lang="pt-B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et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al., 2002).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728" y="1643050"/>
            <a:ext cx="6072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breve:</a:t>
            </a:r>
          </a:p>
          <a:p>
            <a:endParaRPr lang="pt-BR" sz="2800" b="1" dirty="0" smtClean="0"/>
          </a:p>
          <a:p>
            <a:pPr>
              <a:lnSpc>
                <a:spcPct val="200000"/>
              </a:lnSpc>
            </a:pPr>
            <a:r>
              <a:rPr lang="pt-BR" sz="2800" b="1" dirty="0" smtClean="0"/>
              <a:t>Adubação localizada em cada talhão de lavoura, por agricultura de precisão</a:t>
            </a:r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39750" y="56673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b="1" dirty="0" smtClean="0"/>
              <a:t>Riscos da adubação excessiva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00034" y="3357562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r>
              <a:rPr lang="pt-BR" sz="2000" b="1" dirty="0" smtClean="0"/>
              <a:t>Nitrogênio: 	retardamento da maturação da lavoura</a:t>
            </a:r>
            <a:br>
              <a:rPr lang="pt-BR" sz="2000" b="1" dirty="0" smtClean="0"/>
            </a:br>
            <a:r>
              <a:rPr lang="pt-BR" sz="2000" b="1" dirty="0" smtClean="0"/>
              <a:t>		crescimento foliar exagerado</a:t>
            </a:r>
            <a:br>
              <a:rPr lang="pt-BR" sz="2000" b="1" dirty="0" smtClean="0"/>
            </a:br>
            <a:r>
              <a:rPr lang="pt-BR" sz="2000" b="1" dirty="0" smtClean="0"/>
              <a:t>		lixiviação do N não absorvido</a:t>
            </a:r>
          </a:p>
          <a:p>
            <a:pPr algn="l"/>
            <a:r>
              <a:rPr lang="pt-BR" sz="2000" b="1" dirty="0" smtClean="0"/>
              <a:t>		queda de produtividade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000" b="1" dirty="0" smtClean="0"/>
              <a:t>Cátions: Potássio:    </a:t>
            </a:r>
            <a:r>
              <a:rPr lang="pt-BR" sz="2000" b="1" dirty="0" err="1" smtClean="0"/>
              <a:t>desbalanço</a:t>
            </a:r>
            <a:r>
              <a:rPr lang="pt-BR" sz="2000" b="1" dirty="0" smtClean="0"/>
              <a:t>  na relação K:Ca:Mg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000" b="1" dirty="0" smtClean="0"/>
              <a:t>Salinização do solo em áreas de baixa precipitação</a:t>
            </a:r>
          </a:p>
          <a:p>
            <a:pPr algn="l"/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b="1" dirty="0" smtClean="0"/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28662" y="4786322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/>
              <a:t>Figura 1</a:t>
            </a:r>
            <a:r>
              <a:rPr lang="pt-BR" sz="1800" dirty="0" smtClean="0"/>
              <a:t> – Duração do ciclo de produção e produtividade de tubérculos de uma lavoura de batata da Cv. Asterix sob diferentes disponibilidades de nitrogênio</a:t>
            </a:r>
            <a:r>
              <a:rPr lang="pt-BR" dirty="0" smtClean="0"/>
              <a:t>.</a:t>
            </a:r>
            <a:endParaRPr lang="fr-FR" dirty="0" smtClean="0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1785918" y="500042"/>
          <a:ext cx="5643602" cy="4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39750" y="56673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b="1" dirty="0" smtClean="0"/>
              <a:t>Adubação do solo </a:t>
            </a:r>
            <a:r>
              <a:rPr lang="pt-BR" b="1" dirty="0" smtClean="0">
                <a:solidFill>
                  <a:srgbClr val="FF0000"/>
                </a:solidFill>
              </a:rPr>
              <a:t>x</a:t>
            </a:r>
            <a:r>
              <a:rPr lang="pt-BR" b="1" dirty="0" smtClean="0"/>
              <a:t> nutrição da planta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00034" y="3714752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r>
              <a:rPr lang="pt-BR" sz="2000" b="1" dirty="0" smtClean="0"/>
              <a:t>Adubação do solo: 	estocagem temporária</a:t>
            </a:r>
            <a:br>
              <a:rPr lang="pt-BR" sz="2000" b="1" dirty="0" smtClean="0"/>
            </a:br>
            <a:r>
              <a:rPr lang="pt-BR" sz="2000" b="1" dirty="0" smtClean="0"/>
              <a:t>			interações físicas e biológicas</a:t>
            </a:r>
            <a:br>
              <a:rPr lang="pt-BR" sz="2000" b="1" dirty="0" smtClean="0"/>
            </a:br>
            <a:endParaRPr lang="pt-BR" sz="20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2000" b="1" dirty="0" smtClean="0"/>
              <a:t>Nutrição da planta:	doses corretas</a:t>
            </a:r>
            <a:br>
              <a:rPr lang="pt-BR" sz="2000" b="1" dirty="0" smtClean="0"/>
            </a:br>
            <a:r>
              <a:rPr lang="pt-BR" sz="2000" b="1" dirty="0" smtClean="0"/>
              <a:t>			momento correto</a:t>
            </a:r>
            <a:br>
              <a:rPr lang="pt-BR" sz="2000" b="1" dirty="0" smtClean="0"/>
            </a:br>
            <a:r>
              <a:rPr lang="pt-BR" sz="2000" b="1" dirty="0" smtClean="0"/>
              <a:t>			local correto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	</a:t>
            </a:r>
            <a:r>
              <a:rPr lang="pt-BR" sz="2000" b="1" i="1" dirty="0" smtClean="0"/>
              <a:t>Solo como substrato para o crescimento das raízes</a:t>
            </a:r>
          </a:p>
          <a:p>
            <a:pPr algn="l"/>
            <a:r>
              <a:rPr lang="pt-BR" sz="2000" b="1" i="1" dirty="0"/>
              <a:t>	</a:t>
            </a: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 smtClean="0"/>
              <a:t>	Ajustar a oferta pela adubação com a demanda da lavoura</a:t>
            </a:r>
          </a:p>
          <a:p>
            <a:pPr lvl="2" algn="l"/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b="1" dirty="0" smtClean="0"/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428596" y="571480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sz="2800" b="1" dirty="0" smtClean="0"/>
              <a:t>2. Estratégias </a:t>
            </a:r>
            <a:r>
              <a:rPr lang="pt-BR" sz="2800" b="1" dirty="0" smtClean="0"/>
              <a:t>de </a:t>
            </a:r>
            <a:r>
              <a:rPr lang="pt-BR" sz="2800" b="1" dirty="0" smtClean="0"/>
              <a:t>manejo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Adubação em resposta a um diagnóstico nutricional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00034" y="2214554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185736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Sintomas de deficiências ???</a:t>
            </a:r>
            <a:endParaRPr lang="fr-FR" b="1" dirty="0"/>
          </a:p>
        </p:txBody>
      </p:sp>
      <p:pic>
        <p:nvPicPr>
          <p:cNvPr id="6" name="Imagem 5" descr="Potato 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714620"/>
            <a:ext cx="2133600" cy="2419350"/>
          </a:xfrm>
          <a:prstGeom prst="rect">
            <a:avLst/>
          </a:prstGeom>
        </p:spPr>
      </p:pic>
      <p:pic>
        <p:nvPicPr>
          <p:cNvPr id="7" name="Imagem 6" descr="Phosphorus Potato 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714620"/>
            <a:ext cx="1695450" cy="2419350"/>
          </a:xfrm>
          <a:prstGeom prst="rect">
            <a:avLst/>
          </a:prstGeom>
        </p:spPr>
      </p:pic>
      <p:pic>
        <p:nvPicPr>
          <p:cNvPr id="8" name="Imagem 7" descr="Potassium potato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643182"/>
            <a:ext cx="1924050" cy="24860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57224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Nitrogênio</a:t>
            </a:r>
            <a:endParaRPr lang="fr-F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86116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Fósforo</a:t>
            </a:r>
            <a:endParaRPr lang="fr-FR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00760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Potássio</a:t>
            </a:r>
            <a:endParaRPr lang="fr-FR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7224" y="578645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Wallace. T. </a:t>
            </a:r>
            <a:r>
              <a:rPr lang="en-US" sz="1400" b="1" dirty="0" smtClean="0"/>
              <a:t>The Diagnosis of Mineral Deficiencies in Plants by Visual Symptoms</a:t>
            </a:r>
            <a:r>
              <a:rPr lang="en-US" sz="1400" dirty="0" smtClean="0"/>
              <a:t>. London: University of Bristol, 1943.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428596" y="100010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Um método de diagnóstico deve ser eficaz antes que a produtividade seja reduzida</a:t>
            </a:r>
            <a:r>
              <a:rPr lang="pt-BR" sz="4000" b="1" dirty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00100" y="342900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b="1" dirty="0" smtClean="0"/>
              <a:t>Diagnosticar o estado nutricional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Interpretar o diagnóstico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Traduzir o diagnóstico em doses de adubação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428596" y="1000108"/>
            <a:ext cx="774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Por que o nitrogênio é o elemento-chave no diagnóstico nutricional?</a:t>
            </a:r>
            <a:r>
              <a:rPr lang="pt-BR" sz="4000" b="1" dirty="0" smtClean="0"/>
              <a:t>	</a:t>
            </a:r>
          </a:p>
          <a:p>
            <a:r>
              <a:rPr lang="pt-BR" sz="4400" dirty="0">
                <a:solidFill>
                  <a:schemeClr val="tx2"/>
                </a:solidFill>
              </a:rPr>
              <a:t/>
            </a:r>
            <a:br>
              <a:rPr lang="pt-BR" sz="4400" dirty="0">
                <a:solidFill>
                  <a:schemeClr val="tx2"/>
                </a:solidFill>
              </a:rPr>
            </a:b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2857496"/>
            <a:ext cx="774700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000" b="1" dirty="0">
                <a:cs typeface="Times New Roman" pitchFamily="18" charset="0"/>
              </a:rPr>
              <a:t/>
            </a:r>
            <a:br>
              <a:rPr lang="pt-BR" sz="2000" b="1" dirty="0">
                <a:cs typeface="Times New Roman" pitchFamily="18" charset="0"/>
              </a:rPr>
            </a:b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00100" y="2928934"/>
            <a:ext cx="635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b="1" dirty="0" smtClean="0"/>
              <a:t>Tem relação com a fotossíntese e o crescimento foliar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Inicia a </a:t>
            </a:r>
            <a:r>
              <a:rPr lang="pt-BR" b="1" dirty="0" err="1" smtClean="0"/>
              <a:t>sequência</a:t>
            </a:r>
            <a:r>
              <a:rPr lang="pt-BR" b="1" dirty="0" smtClean="0"/>
              <a:t> dos eventos do crescimento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É absorvido em quantidades elevadas</a:t>
            </a:r>
            <a:br>
              <a:rPr lang="pt-BR" b="1" dirty="0" smtClean="0"/>
            </a:br>
            <a:endParaRPr lang="pt-BR" b="1" dirty="0" smtClean="0"/>
          </a:p>
          <a:p>
            <a:pPr algn="l">
              <a:buFont typeface="Arial" pitchFamily="34" charset="0"/>
              <a:buChar char="•"/>
            </a:pPr>
            <a:r>
              <a:rPr lang="pt-BR" b="1" dirty="0" smtClean="0"/>
              <a:t>Tem baixa estabilidade no ambiente</a:t>
            </a:r>
            <a:r>
              <a:rPr lang="pt-BR" dirty="0"/>
              <a:t/>
            </a:r>
            <a:br>
              <a:rPr lang="pt-B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1358</Words>
  <Application>Microsoft PowerPoint</Application>
  <PresentationFormat>Apresentação na tela (4:3)</PresentationFormat>
  <Paragraphs>353</Paragraphs>
  <Slides>33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xx</dc:creator>
  <cp:lastModifiedBy>xxxxx</cp:lastModifiedBy>
  <cp:revision>394</cp:revision>
  <dcterms:created xsi:type="dcterms:W3CDTF">2004-08-05T17:04:13Z</dcterms:created>
  <dcterms:modified xsi:type="dcterms:W3CDTF">2010-04-05T12:18:26Z</dcterms:modified>
</cp:coreProperties>
</file>