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60"/>
  </p:notesMasterIdLst>
  <p:sldIdLst>
    <p:sldId id="494" r:id="rId2"/>
    <p:sldId id="500" r:id="rId3"/>
    <p:sldId id="501" r:id="rId4"/>
    <p:sldId id="502" r:id="rId5"/>
    <p:sldId id="503" r:id="rId6"/>
    <p:sldId id="504" r:id="rId7"/>
    <p:sldId id="505" r:id="rId8"/>
    <p:sldId id="506" r:id="rId9"/>
    <p:sldId id="507" r:id="rId10"/>
    <p:sldId id="508" r:id="rId11"/>
    <p:sldId id="509" r:id="rId12"/>
    <p:sldId id="510" r:id="rId13"/>
    <p:sldId id="511" r:id="rId14"/>
    <p:sldId id="512" r:id="rId15"/>
    <p:sldId id="513" r:id="rId16"/>
    <p:sldId id="585" r:id="rId17"/>
    <p:sldId id="514" r:id="rId18"/>
    <p:sldId id="586" r:id="rId19"/>
    <p:sldId id="515" r:id="rId20"/>
    <p:sldId id="516" r:id="rId21"/>
    <p:sldId id="517" r:id="rId22"/>
    <p:sldId id="518" r:id="rId23"/>
    <p:sldId id="587" r:id="rId24"/>
    <p:sldId id="588" r:id="rId25"/>
    <p:sldId id="579" r:id="rId26"/>
    <p:sldId id="590" r:id="rId27"/>
    <p:sldId id="582" r:id="rId28"/>
    <p:sldId id="519" r:id="rId29"/>
    <p:sldId id="520" r:id="rId30"/>
    <p:sldId id="521" r:id="rId31"/>
    <p:sldId id="522" r:id="rId32"/>
    <p:sldId id="523" r:id="rId33"/>
    <p:sldId id="524" r:id="rId34"/>
    <p:sldId id="525" r:id="rId35"/>
    <p:sldId id="526" r:id="rId36"/>
    <p:sldId id="527" r:id="rId37"/>
    <p:sldId id="528" r:id="rId38"/>
    <p:sldId id="529" r:id="rId39"/>
    <p:sldId id="530" r:id="rId40"/>
    <p:sldId id="531" r:id="rId41"/>
    <p:sldId id="532" r:id="rId42"/>
    <p:sldId id="576" r:id="rId43"/>
    <p:sldId id="533" r:id="rId44"/>
    <p:sldId id="534" r:id="rId45"/>
    <p:sldId id="535" r:id="rId46"/>
    <p:sldId id="536" r:id="rId47"/>
    <p:sldId id="581" r:id="rId48"/>
    <p:sldId id="537" r:id="rId49"/>
    <p:sldId id="538" r:id="rId50"/>
    <p:sldId id="591" r:id="rId51"/>
    <p:sldId id="539" r:id="rId52"/>
    <p:sldId id="540" r:id="rId53"/>
    <p:sldId id="541" r:id="rId54"/>
    <p:sldId id="578" r:id="rId55"/>
    <p:sldId id="542" r:id="rId56"/>
    <p:sldId id="543" r:id="rId57"/>
    <p:sldId id="583" r:id="rId58"/>
    <p:sldId id="544" r:id="rId5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FF66"/>
    <a:srgbClr val="99FF66"/>
    <a:srgbClr val="3399FF"/>
    <a:srgbClr val="FFFFCC"/>
    <a:srgbClr val="FFFF66"/>
    <a:srgbClr val="0000FF"/>
    <a:srgbClr val="00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46" autoAdjust="0"/>
    <p:restoredTop sz="94607" autoAdjust="0"/>
  </p:normalViewPr>
  <p:slideViewPr>
    <p:cSldViewPr>
      <p:cViewPr varScale="1">
        <p:scale>
          <a:sx n="70" d="100"/>
          <a:sy n="70" d="100"/>
        </p:scale>
        <p:origin x="-5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488"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6246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Clique para editar os estilos do texto mestre</a:t>
            </a:r>
          </a:p>
          <a:p>
            <a:pPr lvl="0"/>
            <a:r>
              <a:rPr lang="en-US" noProof="0" smtClean="0"/>
              <a:t>Segundo nível</a:t>
            </a:r>
          </a:p>
          <a:p>
            <a:pPr lvl="0"/>
            <a:r>
              <a:rPr lang="en-US" noProof="0" smtClean="0"/>
              <a:t>Terceiro nível</a:t>
            </a:r>
          </a:p>
          <a:p>
            <a:pPr lvl="0"/>
            <a:r>
              <a:rPr lang="en-US" noProof="0" smtClean="0"/>
              <a:t>Quarto nível</a:t>
            </a:r>
          </a:p>
          <a:p>
            <a:pPr lvl="0"/>
            <a:r>
              <a:rPr lang="en-US" noProof="0" smtClean="0"/>
              <a:t>Quinto nível</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287CCBFB-063C-4C2B-B25D-2D09E96DF9EE}"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a:ln/>
        </p:spPr>
      </p:sp>
      <p:sp>
        <p:nvSpPr>
          <p:cNvPr id="63491" name="Espaço Reservado para Anotações 2"/>
          <p:cNvSpPr>
            <a:spLocks noGrp="1"/>
          </p:cNvSpPr>
          <p:nvPr>
            <p:ph type="body" idx="1"/>
          </p:nvPr>
        </p:nvSpPr>
        <p:spPr>
          <a:noFill/>
          <a:ln/>
        </p:spPr>
        <p:txBody>
          <a:bodyPr/>
          <a:lstStyle/>
          <a:p>
            <a:endParaRPr lang="pt-BR" smtClean="0"/>
          </a:p>
        </p:txBody>
      </p:sp>
      <p:sp>
        <p:nvSpPr>
          <p:cNvPr id="63492" name="Espaço Reservado para Número de Slide 3"/>
          <p:cNvSpPr>
            <a:spLocks noGrp="1"/>
          </p:cNvSpPr>
          <p:nvPr>
            <p:ph type="sldNum" sz="quarter" idx="5"/>
          </p:nvPr>
        </p:nvSpPr>
        <p:spPr>
          <a:noFill/>
        </p:spPr>
        <p:txBody>
          <a:bodyPr/>
          <a:lstStyle/>
          <a:p>
            <a:fld id="{2F4013C8-1617-424E-A295-1705C4F74C9C}" type="slidenum">
              <a:rPr lang="en-US" smtClean="0"/>
              <a:pPr/>
              <a:t>47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pt-B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defRPr/>
              </a:pPr>
              <a:endParaRPr lang="pt-BR"/>
            </a:p>
          </p:txBody>
        </p:sp>
      </p:grpSp>
      <p:sp>
        <p:nvSpPr>
          <p:cNvPr id="353285" name="Rectangle 5"/>
          <p:cNvSpPr>
            <a:spLocks noGrp="1" noChangeArrowheads="1"/>
          </p:cNvSpPr>
          <p:nvPr>
            <p:ph type="ctrTitle" sz="quarter"/>
          </p:nvPr>
        </p:nvSpPr>
        <p:spPr>
          <a:xfrm>
            <a:off x="1293813" y="762000"/>
            <a:ext cx="7772400" cy="1143000"/>
          </a:xfrm>
        </p:spPr>
        <p:txBody>
          <a:bodyPr anchor="b"/>
          <a:lstStyle>
            <a:lvl1pPr>
              <a:defRPr/>
            </a:lvl1pPr>
          </a:lstStyle>
          <a:p>
            <a:r>
              <a:rPr lang="pt-BR"/>
              <a:t>Clique para editar o estilo do título mestre</a:t>
            </a:r>
          </a:p>
        </p:txBody>
      </p:sp>
      <p:sp>
        <p:nvSpPr>
          <p:cNvPr id="353286"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pt-BR"/>
              <a:t>Clique para editar o estilo do subtítulo mestre</a:t>
            </a:r>
          </a:p>
        </p:txBody>
      </p:sp>
      <p:sp>
        <p:nvSpPr>
          <p:cNvPr id="7" name="Rectangle 7"/>
          <p:cNvSpPr>
            <a:spLocks noGrp="1" noChangeArrowheads="1"/>
          </p:cNvSpPr>
          <p:nvPr>
            <p:ph type="dt" sz="quarter" idx="10"/>
          </p:nvPr>
        </p:nvSpPr>
        <p:spPr/>
        <p:txBody>
          <a:bodyPr/>
          <a:lstStyle>
            <a:lvl1pPr>
              <a:defRPr/>
            </a:lvl1pPr>
          </a:lstStyle>
          <a:p>
            <a:pPr>
              <a:defRPr/>
            </a:pPr>
            <a:endParaRPr lang="pt-BR"/>
          </a:p>
        </p:txBody>
      </p:sp>
      <p:sp>
        <p:nvSpPr>
          <p:cNvPr id="8" name="Rectangle 8"/>
          <p:cNvSpPr>
            <a:spLocks noGrp="1" noChangeArrowheads="1"/>
          </p:cNvSpPr>
          <p:nvPr>
            <p:ph type="ftr" sz="quarter" idx="11"/>
          </p:nvPr>
        </p:nvSpPr>
        <p:spPr/>
        <p:txBody>
          <a:bodyPr/>
          <a:lstStyle>
            <a:lvl1pPr>
              <a:defRPr/>
            </a:lvl1pPr>
          </a:lstStyle>
          <a:p>
            <a:pPr>
              <a:defRPr/>
            </a:pPr>
            <a:endParaRPr lang="pt-BR"/>
          </a:p>
        </p:txBody>
      </p:sp>
      <p:sp>
        <p:nvSpPr>
          <p:cNvPr id="9" name="Rectangle 9"/>
          <p:cNvSpPr>
            <a:spLocks noGrp="1" noChangeArrowheads="1"/>
          </p:cNvSpPr>
          <p:nvPr>
            <p:ph type="sldNum" sz="quarter" idx="12"/>
          </p:nvPr>
        </p:nvSpPr>
        <p:spPr/>
        <p:txBody>
          <a:bodyPr/>
          <a:lstStyle>
            <a:lvl1pPr>
              <a:defRPr/>
            </a:lvl1pPr>
          </a:lstStyle>
          <a:p>
            <a:pPr>
              <a:defRPr/>
            </a:pPr>
            <a:fld id="{513B8CC6-99F3-433A-A784-DAEA57DBA81C}"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6"/>
          <p:cNvSpPr>
            <a:spLocks noGrp="1" noChangeArrowheads="1"/>
          </p:cNvSpPr>
          <p:nvPr>
            <p:ph type="dt" sz="half" idx="10"/>
          </p:nvPr>
        </p:nvSpPr>
        <p:spPr>
          <a:ln/>
        </p:spPr>
        <p:txBody>
          <a:bodyPr/>
          <a:lstStyle>
            <a:lvl1pPr>
              <a:defRPr/>
            </a:lvl1pPr>
          </a:lstStyle>
          <a:p>
            <a:pPr>
              <a:defRPr/>
            </a:pPr>
            <a:endParaRPr lang="pt-BR"/>
          </a:p>
        </p:txBody>
      </p:sp>
      <p:sp>
        <p:nvSpPr>
          <p:cNvPr id="5" name="Rectangle 7"/>
          <p:cNvSpPr>
            <a:spLocks noGrp="1" noChangeArrowheads="1"/>
          </p:cNvSpPr>
          <p:nvPr>
            <p:ph type="ftr" sz="quarter" idx="11"/>
          </p:nvPr>
        </p:nvSpPr>
        <p:spPr>
          <a:ln/>
        </p:spPr>
        <p:txBody>
          <a:bodyPr/>
          <a:lstStyle>
            <a:lvl1pPr>
              <a:defRPr/>
            </a:lvl1pPr>
          </a:lstStyle>
          <a:p>
            <a:pPr>
              <a:defRPr/>
            </a:pPr>
            <a:endParaRPr lang="pt-BR"/>
          </a:p>
        </p:txBody>
      </p:sp>
      <p:sp>
        <p:nvSpPr>
          <p:cNvPr id="6" name="Rectangle 8"/>
          <p:cNvSpPr>
            <a:spLocks noGrp="1" noChangeArrowheads="1"/>
          </p:cNvSpPr>
          <p:nvPr>
            <p:ph type="sldNum" sz="quarter" idx="12"/>
          </p:nvPr>
        </p:nvSpPr>
        <p:spPr>
          <a:ln/>
        </p:spPr>
        <p:txBody>
          <a:bodyPr/>
          <a:lstStyle>
            <a:lvl1pPr>
              <a:defRPr/>
            </a:lvl1pPr>
          </a:lstStyle>
          <a:p>
            <a:pPr>
              <a:defRPr/>
            </a:pPr>
            <a:fld id="{4AEDEC6C-2CF4-497E-B51B-45E9B54790D9}"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6"/>
          <p:cNvSpPr>
            <a:spLocks noGrp="1" noChangeArrowheads="1"/>
          </p:cNvSpPr>
          <p:nvPr>
            <p:ph type="dt" sz="half" idx="10"/>
          </p:nvPr>
        </p:nvSpPr>
        <p:spPr>
          <a:ln/>
        </p:spPr>
        <p:txBody>
          <a:bodyPr/>
          <a:lstStyle>
            <a:lvl1pPr>
              <a:defRPr/>
            </a:lvl1pPr>
          </a:lstStyle>
          <a:p>
            <a:pPr>
              <a:defRPr/>
            </a:pPr>
            <a:endParaRPr lang="pt-BR"/>
          </a:p>
        </p:txBody>
      </p:sp>
      <p:sp>
        <p:nvSpPr>
          <p:cNvPr id="5" name="Rectangle 7"/>
          <p:cNvSpPr>
            <a:spLocks noGrp="1" noChangeArrowheads="1"/>
          </p:cNvSpPr>
          <p:nvPr>
            <p:ph type="ftr" sz="quarter" idx="11"/>
          </p:nvPr>
        </p:nvSpPr>
        <p:spPr>
          <a:ln/>
        </p:spPr>
        <p:txBody>
          <a:bodyPr/>
          <a:lstStyle>
            <a:lvl1pPr>
              <a:defRPr/>
            </a:lvl1pPr>
          </a:lstStyle>
          <a:p>
            <a:pPr>
              <a:defRPr/>
            </a:pPr>
            <a:endParaRPr lang="pt-BR"/>
          </a:p>
        </p:txBody>
      </p:sp>
      <p:sp>
        <p:nvSpPr>
          <p:cNvPr id="6" name="Rectangle 8"/>
          <p:cNvSpPr>
            <a:spLocks noGrp="1" noChangeArrowheads="1"/>
          </p:cNvSpPr>
          <p:nvPr>
            <p:ph type="sldNum" sz="quarter" idx="12"/>
          </p:nvPr>
        </p:nvSpPr>
        <p:spPr>
          <a:ln/>
        </p:spPr>
        <p:txBody>
          <a:bodyPr/>
          <a:lstStyle>
            <a:lvl1pPr>
              <a:defRPr/>
            </a:lvl1pPr>
          </a:lstStyle>
          <a:p>
            <a:pPr>
              <a:defRPr/>
            </a:pPr>
            <a:fld id="{E5DC5111-46F3-4FB6-B732-640CB7C81676}" type="slidenum">
              <a:rPr lang="pt-BR"/>
              <a:pPr>
                <a:defRPr/>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a:t>Click to edit Master title style</a:t>
            </a:r>
            <a:endParaRPr lang="pt-BR"/>
          </a:p>
        </p:txBody>
      </p:sp>
      <p:sp>
        <p:nvSpPr>
          <p:cNvPr id="3" name="Content Placeholder 2"/>
          <p:cNvSpPr>
            <a:spLocks noGrp="1"/>
          </p:cNvSpPr>
          <p:nvPr>
            <p:ph sz="half" idx="1"/>
          </p:nvPr>
        </p:nvSpPr>
        <p:spPr>
          <a:xfrm>
            <a:off x="762000" y="1905000"/>
            <a:ext cx="37719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quarter" idx="2"/>
          </p:nvPr>
        </p:nvSpPr>
        <p:spPr>
          <a:xfrm>
            <a:off x="4686300" y="1905000"/>
            <a:ext cx="37719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Content Placeholder 4"/>
          <p:cNvSpPr>
            <a:spLocks noGrp="1"/>
          </p:cNvSpPr>
          <p:nvPr>
            <p:ph sz="quarter" idx="3"/>
          </p:nvPr>
        </p:nvSpPr>
        <p:spPr>
          <a:xfrm>
            <a:off x="4686300" y="4000500"/>
            <a:ext cx="37719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Rectangle 6"/>
          <p:cNvSpPr>
            <a:spLocks noGrp="1" noChangeArrowheads="1"/>
          </p:cNvSpPr>
          <p:nvPr>
            <p:ph type="dt" sz="half" idx="10"/>
          </p:nvPr>
        </p:nvSpPr>
        <p:spPr>
          <a:ln/>
        </p:spPr>
        <p:txBody>
          <a:bodyPr/>
          <a:lstStyle>
            <a:lvl1pPr>
              <a:defRPr/>
            </a:lvl1pPr>
          </a:lstStyle>
          <a:p>
            <a:pPr>
              <a:defRPr/>
            </a:pPr>
            <a:endParaRPr lang="pt-BR"/>
          </a:p>
        </p:txBody>
      </p:sp>
      <p:sp>
        <p:nvSpPr>
          <p:cNvPr id="7" name="Rectangle 7"/>
          <p:cNvSpPr>
            <a:spLocks noGrp="1" noChangeArrowheads="1"/>
          </p:cNvSpPr>
          <p:nvPr>
            <p:ph type="ftr" sz="quarter" idx="11"/>
          </p:nvPr>
        </p:nvSpPr>
        <p:spPr>
          <a:ln/>
        </p:spPr>
        <p:txBody>
          <a:bodyPr/>
          <a:lstStyle>
            <a:lvl1pPr>
              <a:defRPr/>
            </a:lvl1pPr>
          </a:lstStyle>
          <a:p>
            <a:pPr>
              <a:defRPr/>
            </a:pPr>
            <a:endParaRPr lang="pt-BR"/>
          </a:p>
        </p:txBody>
      </p:sp>
      <p:sp>
        <p:nvSpPr>
          <p:cNvPr id="8" name="Rectangle 8"/>
          <p:cNvSpPr>
            <a:spLocks noGrp="1" noChangeArrowheads="1"/>
          </p:cNvSpPr>
          <p:nvPr>
            <p:ph type="sldNum" sz="quarter" idx="12"/>
          </p:nvPr>
        </p:nvSpPr>
        <p:spPr>
          <a:ln/>
        </p:spPr>
        <p:txBody>
          <a:bodyPr/>
          <a:lstStyle>
            <a:lvl1pPr>
              <a:defRPr/>
            </a:lvl1pPr>
          </a:lstStyle>
          <a:p>
            <a:pPr>
              <a:defRPr/>
            </a:pPr>
            <a:fld id="{6047023B-9A9F-4D1D-8C64-784AA01FD8BC}"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6"/>
          <p:cNvSpPr>
            <a:spLocks noGrp="1" noChangeArrowheads="1"/>
          </p:cNvSpPr>
          <p:nvPr>
            <p:ph type="dt" sz="half" idx="10"/>
          </p:nvPr>
        </p:nvSpPr>
        <p:spPr>
          <a:ln/>
        </p:spPr>
        <p:txBody>
          <a:bodyPr/>
          <a:lstStyle>
            <a:lvl1pPr>
              <a:defRPr/>
            </a:lvl1pPr>
          </a:lstStyle>
          <a:p>
            <a:pPr>
              <a:defRPr/>
            </a:pPr>
            <a:endParaRPr lang="pt-BR"/>
          </a:p>
        </p:txBody>
      </p:sp>
      <p:sp>
        <p:nvSpPr>
          <p:cNvPr id="5" name="Rectangle 7"/>
          <p:cNvSpPr>
            <a:spLocks noGrp="1" noChangeArrowheads="1"/>
          </p:cNvSpPr>
          <p:nvPr>
            <p:ph type="ftr" sz="quarter" idx="11"/>
          </p:nvPr>
        </p:nvSpPr>
        <p:spPr>
          <a:ln/>
        </p:spPr>
        <p:txBody>
          <a:bodyPr/>
          <a:lstStyle>
            <a:lvl1pPr>
              <a:defRPr/>
            </a:lvl1pPr>
          </a:lstStyle>
          <a:p>
            <a:pPr>
              <a:defRPr/>
            </a:pPr>
            <a:endParaRPr lang="pt-BR"/>
          </a:p>
        </p:txBody>
      </p:sp>
      <p:sp>
        <p:nvSpPr>
          <p:cNvPr id="6" name="Rectangle 8"/>
          <p:cNvSpPr>
            <a:spLocks noGrp="1" noChangeArrowheads="1"/>
          </p:cNvSpPr>
          <p:nvPr>
            <p:ph type="sldNum" sz="quarter" idx="12"/>
          </p:nvPr>
        </p:nvSpPr>
        <p:spPr>
          <a:ln/>
        </p:spPr>
        <p:txBody>
          <a:bodyPr/>
          <a:lstStyle>
            <a:lvl1pPr>
              <a:defRPr/>
            </a:lvl1pPr>
          </a:lstStyle>
          <a:p>
            <a:pPr>
              <a:defRPr/>
            </a:pPr>
            <a:fld id="{69BCDCD5-420E-4309-9738-07A823C95B3D}"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6"/>
          <p:cNvSpPr>
            <a:spLocks noGrp="1" noChangeArrowheads="1"/>
          </p:cNvSpPr>
          <p:nvPr>
            <p:ph type="dt" sz="half" idx="10"/>
          </p:nvPr>
        </p:nvSpPr>
        <p:spPr>
          <a:ln/>
        </p:spPr>
        <p:txBody>
          <a:bodyPr/>
          <a:lstStyle>
            <a:lvl1pPr>
              <a:defRPr/>
            </a:lvl1pPr>
          </a:lstStyle>
          <a:p>
            <a:pPr>
              <a:defRPr/>
            </a:pPr>
            <a:endParaRPr lang="pt-BR"/>
          </a:p>
        </p:txBody>
      </p:sp>
      <p:sp>
        <p:nvSpPr>
          <p:cNvPr id="5" name="Rectangle 7"/>
          <p:cNvSpPr>
            <a:spLocks noGrp="1" noChangeArrowheads="1"/>
          </p:cNvSpPr>
          <p:nvPr>
            <p:ph type="ftr" sz="quarter" idx="11"/>
          </p:nvPr>
        </p:nvSpPr>
        <p:spPr>
          <a:ln/>
        </p:spPr>
        <p:txBody>
          <a:bodyPr/>
          <a:lstStyle>
            <a:lvl1pPr>
              <a:defRPr/>
            </a:lvl1pPr>
          </a:lstStyle>
          <a:p>
            <a:pPr>
              <a:defRPr/>
            </a:pPr>
            <a:endParaRPr lang="pt-BR"/>
          </a:p>
        </p:txBody>
      </p:sp>
      <p:sp>
        <p:nvSpPr>
          <p:cNvPr id="6" name="Rectangle 8"/>
          <p:cNvSpPr>
            <a:spLocks noGrp="1" noChangeArrowheads="1"/>
          </p:cNvSpPr>
          <p:nvPr>
            <p:ph type="sldNum" sz="quarter" idx="12"/>
          </p:nvPr>
        </p:nvSpPr>
        <p:spPr>
          <a:ln/>
        </p:spPr>
        <p:txBody>
          <a:bodyPr/>
          <a:lstStyle>
            <a:lvl1pPr>
              <a:defRPr/>
            </a:lvl1pPr>
          </a:lstStyle>
          <a:p>
            <a:pPr>
              <a:defRPr/>
            </a:pPr>
            <a:fld id="{B1FDB1E6-D8B1-4ADE-8FCF-2D059A7523E9}"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6"/>
          <p:cNvSpPr>
            <a:spLocks noGrp="1" noChangeArrowheads="1"/>
          </p:cNvSpPr>
          <p:nvPr>
            <p:ph type="dt" sz="half" idx="10"/>
          </p:nvPr>
        </p:nvSpPr>
        <p:spPr>
          <a:ln/>
        </p:spPr>
        <p:txBody>
          <a:bodyPr/>
          <a:lstStyle>
            <a:lvl1pPr>
              <a:defRPr/>
            </a:lvl1pPr>
          </a:lstStyle>
          <a:p>
            <a:pPr>
              <a:defRPr/>
            </a:pPr>
            <a:endParaRPr lang="pt-BR"/>
          </a:p>
        </p:txBody>
      </p:sp>
      <p:sp>
        <p:nvSpPr>
          <p:cNvPr id="6" name="Rectangle 7"/>
          <p:cNvSpPr>
            <a:spLocks noGrp="1" noChangeArrowheads="1"/>
          </p:cNvSpPr>
          <p:nvPr>
            <p:ph type="ftr" sz="quarter" idx="11"/>
          </p:nvPr>
        </p:nvSpPr>
        <p:spPr>
          <a:ln/>
        </p:spPr>
        <p:txBody>
          <a:bodyPr/>
          <a:lstStyle>
            <a:lvl1pPr>
              <a:defRPr/>
            </a:lvl1pPr>
          </a:lstStyle>
          <a:p>
            <a:pPr>
              <a:defRPr/>
            </a:pPr>
            <a:endParaRPr lang="pt-BR"/>
          </a:p>
        </p:txBody>
      </p:sp>
      <p:sp>
        <p:nvSpPr>
          <p:cNvPr id="7" name="Rectangle 8"/>
          <p:cNvSpPr>
            <a:spLocks noGrp="1" noChangeArrowheads="1"/>
          </p:cNvSpPr>
          <p:nvPr>
            <p:ph type="sldNum" sz="quarter" idx="12"/>
          </p:nvPr>
        </p:nvSpPr>
        <p:spPr>
          <a:ln/>
        </p:spPr>
        <p:txBody>
          <a:bodyPr/>
          <a:lstStyle>
            <a:lvl1pPr>
              <a:defRPr/>
            </a:lvl1pPr>
          </a:lstStyle>
          <a:p>
            <a:pPr>
              <a:defRPr/>
            </a:pPr>
            <a:fld id="{0DAD5352-0BCF-47C2-8AE7-E9FFDFFE7B27}"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6"/>
          <p:cNvSpPr>
            <a:spLocks noGrp="1" noChangeArrowheads="1"/>
          </p:cNvSpPr>
          <p:nvPr>
            <p:ph type="dt" sz="half" idx="10"/>
          </p:nvPr>
        </p:nvSpPr>
        <p:spPr>
          <a:ln/>
        </p:spPr>
        <p:txBody>
          <a:bodyPr/>
          <a:lstStyle>
            <a:lvl1pPr>
              <a:defRPr/>
            </a:lvl1pPr>
          </a:lstStyle>
          <a:p>
            <a:pPr>
              <a:defRPr/>
            </a:pPr>
            <a:endParaRPr lang="pt-BR"/>
          </a:p>
        </p:txBody>
      </p:sp>
      <p:sp>
        <p:nvSpPr>
          <p:cNvPr id="8" name="Rectangle 7"/>
          <p:cNvSpPr>
            <a:spLocks noGrp="1" noChangeArrowheads="1"/>
          </p:cNvSpPr>
          <p:nvPr>
            <p:ph type="ftr" sz="quarter" idx="11"/>
          </p:nvPr>
        </p:nvSpPr>
        <p:spPr>
          <a:ln/>
        </p:spPr>
        <p:txBody>
          <a:bodyPr/>
          <a:lstStyle>
            <a:lvl1pPr>
              <a:defRPr/>
            </a:lvl1pPr>
          </a:lstStyle>
          <a:p>
            <a:pPr>
              <a:defRPr/>
            </a:pPr>
            <a:endParaRPr lang="pt-BR"/>
          </a:p>
        </p:txBody>
      </p:sp>
      <p:sp>
        <p:nvSpPr>
          <p:cNvPr id="9" name="Rectangle 8"/>
          <p:cNvSpPr>
            <a:spLocks noGrp="1" noChangeArrowheads="1"/>
          </p:cNvSpPr>
          <p:nvPr>
            <p:ph type="sldNum" sz="quarter" idx="12"/>
          </p:nvPr>
        </p:nvSpPr>
        <p:spPr>
          <a:ln/>
        </p:spPr>
        <p:txBody>
          <a:bodyPr/>
          <a:lstStyle>
            <a:lvl1pPr>
              <a:defRPr/>
            </a:lvl1pPr>
          </a:lstStyle>
          <a:p>
            <a:pPr>
              <a:defRPr/>
            </a:pPr>
            <a:fld id="{4AAD4038-1AA4-4CBF-AE75-3F2809269EDF}"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6"/>
          <p:cNvSpPr>
            <a:spLocks noGrp="1" noChangeArrowheads="1"/>
          </p:cNvSpPr>
          <p:nvPr>
            <p:ph type="dt" sz="half" idx="10"/>
          </p:nvPr>
        </p:nvSpPr>
        <p:spPr>
          <a:ln/>
        </p:spPr>
        <p:txBody>
          <a:bodyPr/>
          <a:lstStyle>
            <a:lvl1pPr>
              <a:defRPr/>
            </a:lvl1pPr>
          </a:lstStyle>
          <a:p>
            <a:pPr>
              <a:defRPr/>
            </a:pPr>
            <a:endParaRPr lang="pt-BR"/>
          </a:p>
        </p:txBody>
      </p:sp>
      <p:sp>
        <p:nvSpPr>
          <p:cNvPr id="4" name="Rectangle 7"/>
          <p:cNvSpPr>
            <a:spLocks noGrp="1" noChangeArrowheads="1"/>
          </p:cNvSpPr>
          <p:nvPr>
            <p:ph type="ftr" sz="quarter" idx="11"/>
          </p:nvPr>
        </p:nvSpPr>
        <p:spPr>
          <a:ln/>
        </p:spPr>
        <p:txBody>
          <a:bodyPr/>
          <a:lstStyle>
            <a:lvl1pPr>
              <a:defRPr/>
            </a:lvl1pPr>
          </a:lstStyle>
          <a:p>
            <a:pPr>
              <a:defRPr/>
            </a:pPr>
            <a:endParaRPr lang="pt-BR"/>
          </a:p>
        </p:txBody>
      </p:sp>
      <p:sp>
        <p:nvSpPr>
          <p:cNvPr id="5" name="Rectangle 8"/>
          <p:cNvSpPr>
            <a:spLocks noGrp="1" noChangeArrowheads="1"/>
          </p:cNvSpPr>
          <p:nvPr>
            <p:ph type="sldNum" sz="quarter" idx="12"/>
          </p:nvPr>
        </p:nvSpPr>
        <p:spPr>
          <a:ln/>
        </p:spPr>
        <p:txBody>
          <a:bodyPr/>
          <a:lstStyle>
            <a:lvl1pPr>
              <a:defRPr/>
            </a:lvl1pPr>
          </a:lstStyle>
          <a:p>
            <a:pPr>
              <a:defRPr/>
            </a:pPr>
            <a:fld id="{DD848E7A-20C4-4FD7-83CE-346B335DFBF9}"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pt-BR"/>
          </a:p>
        </p:txBody>
      </p:sp>
      <p:sp>
        <p:nvSpPr>
          <p:cNvPr id="3" name="Rectangle 7"/>
          <p:cNvSpPr>
            <a:spLocks noGrp="1" noChangeArrowheads="1"/>
          </p:cNvSpPr>
          <p:nvPr>
            <p:ph type="ftr" sz="quarter" idx="11"/>
          </p:nvPr>
        </p:nvSpPr>
        <p:spPr>
          <a:ln/>
        </p:spPr>
        <p:txBody>
          <a:bodyPr/>
          <a:lstStyle>
            <a:lvl1pPr>
              <a:defRPr/>
            </a:lvl1pPr>
          </a:lstStyle>
          <a:p>
            <a:pPr>
              <a:defRPr/>
            </a:pPr>
            <a:endParaRPr lang="pt-BR"/>
          </a:p>
        </p:txBody>
      </p:sp>
      <p:sp>
        <p:nvSpPr>
          <p:cNvPr id="4" name="Rectangle 8"/>
          <p:cNvSpPr>
            <a:spLocks noGrp="1" noChangeArrowheads="1"/>
          </p:cNvSpPr>
          <p:nvPr>
            <p:ph type="sldNum" sz="quarter" idx="12"/>
          </p:nvPr>
        </p:nvSpPr>
        <p:spPr>
          <a:ln/>
        </p:spPr>
        <p:txBody>
          <a:bodyPr/>
          <a:lstStyle>
            <a:lvl1pPr>
              <a:defRPr/>
            </a:lvl1pPr>
          </a:lstStyle>
          <a:p>
            <a:pPr>
              <a:defRPr/>
            </a:pPr>
            <a:fld id="{7D67CDD3-3E28-48A8-9E43-E80D20440CAC}"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6"/>
          <p:cNvSpPr>
            <a:spLocks noGrp="1" noChangeArrowheads="1"/>
          </p:cNvSpPr>
          <p:nvPr>
            <p:ph type="dt" sz="half" idx="10"/>
          </p:nvPr>
        </p:nvSpPr>
        <p:spPr>
          <a:ln/>
        </p:spPr>
        <p:txBody>
          <a:bodyPr/>
          <a:lstStyle>
            <a:lvl1pPr>
              <a:defRPr/>
            </a:lvl1pPr>
          </a:lstStyle>
          <a:p>
            <a:pPr>
              <a:defRPr/>
            </a:pPr>
            <a:endParaRPr lang="pt-BR"/>
          </a:p>
        </p:txBody>
      </p:sp>
      <p:sp>
        <p:nvSpPr>
          <p:cNvPr id="6" name="Rectangle 7"/>
          <p:cNvSpPr>
            <a:spLocks noGrp="1" noChangeArrowheads="1"/>
          </p:cNvSpPr>
          <p:nvPr>
            <p:ph type="ftr" sz="quarter" idx="11"/>
          </p:nvPr>
        </p:nvSpPr>
        <p:spPr>
          <a:ln/>
        </p:spPr>
        <p:txBody>
          <a:bodyPr/>
          <a:lstStyle>
            <a:lvl1pPr>
              <a:defRPr/>
            </a:lvl1pPr>
          </a:lstStyle>
          <a:p>
            <a:pPr>
              <a:defRPr/>
            </a:pPr>
            <a:endParaRPr lang="pt-BR"/>
          </a:p>
        </p:txBody>
      </p:sp>
      <p:sp>
        <p:nvSpPr>
          <p:cNvPr id="7" name="Rectangle 8"/>
          <p:cNvSpPr>
            <a:spLocks noGrp="1" noChangeArrowheads="1"/>
          </p:cNvSpPr>
          <p:nvPr>
            <p:ph type="sldNum" sz="quarter" idx="12"/>
          </p:nvPr>
        </p:nvSpPr>
        <p:spPr>
          <a:ln/>
        </p:spPr>
        <p:txBody>
          <a:bodyPr/>
          <a:lstStyle>
            <a:lvl1pPr>
              <a:defRPr/>
            </a:lvl1pPr>
          </a:lstStyle>
          <a:p>
            <a:pPr>
              <a:defRPr/>
            </a:pPr>
            <a:fld id="{E7BECBF8-CF95-49D1-B8E2-EAA37B6BB8DF}"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6"/>
          <p:cNvSpPr>
            <a:spLocks noGrp="1" noChangeArrowheads="1"/>
          </p:cNvSpPr>
          <p:nvPr>
            <p:ph type="dt" sz="half" idx="10"/>
          </p:nvPr>
        </p:nvSpPr>
        <p:spPr>
          <a:ln/>
        </p:spPr>
        <p:txBody>
          <a:bodyPr/>
          <a:lstStyle>
            <a:lvl1pPr>
              <a:defRPr/>
            </a:lvl1pPr>
          </a:lstStyle>
          <a:p>
            <a:pPr>
              <a:defRPr/>
            </a:pPr>
            <a:endParaRPr lang="pt-BR"/>
          </a:p>
        </p:txBody>
      </p:sp>
      <p:sp>
        <p:nvSpPr>
          <p:cNvPr id="6" name="Rectangle 7"/>
          <p:cNvSpPr>
            <a:spLocks noGrp="1" noChangeArrowheads="1"/>
          </p:cNvSpPr>
          <p:nvPr>
            <p:ph type="ftr" sz="quarter" idx="11"/>
          </p:nvPr>
        </p:nvSpPr>
        <p:spPr>
          <a:ln/>
        </p:spPr>
        <p:txBody>
          <a:bodyPr/>
          <a:lstStyle>
            <a:lvl1pPr>
              <a:defRPr/>
            </a:lvl1pPr>
          </a:lstStyle>
          <a:p>
            <a:pPr>
              <a:defRPr/>
            </a:pPr>
            <a:endParaRPr lang="pt-BR"/>
          </a:p>
        </p:txBody>
      </p:sp>
      <p:sp>
        <p:nvSpPr>
          <p:cNvPr id="7" name="Rectangle 8"/>
          <p:cNvSpPr>
            <a:spLocks noGrp="1" noChangeArrowheads="1"/>
          </p:cNvSpPr>
          <p:nvPr>
            <p:ph type="sldNum" sz="quarter" idx="12"/>
          </p:nvPr>
        </p:nvSpPr>
        <p:spPr>
          <a:ln/>
        </p:spPr>
        <p:txBody>
          <a:bodyPr/>
          <a:lstStyle>
            <a:lvl1pPr>
              <a:defRPr/>
            </a:lvl1pPr>
          </a:lstStyle>
          <a:p>
            <a:pPr>
              <a:defRPr/>
            </a:pPr>
            <a:fld id="{4BE5A289-1070-428A-85FA-E21B08C9301A}"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1588"/>
            <a:ext cx="9132888" cy="6845300"/>
            <a:chOff x="0" y="1"/>
            <a:chExt cx="5753" cy="4312"/>
          </a:xfrm>
        </p:grpSpPr>
        <p:sp>
          <p:nvSpPr>
            <p:cNvPr id="352259"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pt-BR"/>
            </a:p>
          </p:txBody>
        </p:sp>
        <p:sp>
          <p:nvSpPr>
            <p:cNvPr id="352260"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pt-BR"/>
            </a:p>
          </p:txBody>
        </p:sp>
      </p:grpSp>
      <p:sp>
        <p:nvSpPr>
          <p:cNvPr id="35226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pt-BR" smtClean="0"/>
              <a:t>Clique para editar o estilo do título mestre</a:t>
            </a:r>
          </a:p>
        </p:txBody>
      </p:sp>
      <p:sp>
        <p:nvSpPr>
          <p:cNvPr id="352262"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pPr>
              <a:defRPr/>
            </a:pPr>
            <a:endParaRPr lang="pt-BR"/>
          </a:p>
        </p:txBody>
      </p:sp>
      <p:sp>
        <p:nvSpPr>
          <p:cNvPr id="352263"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pPr>
              <a:defRPr/>
            </a:pPr>
            <a:endParaRPr lang="pt-BR"/>
          </a:p>
        </p:txBody>
      </p:sp>
      <p:sp>
        <p:nvSpPr>
          <p:cNvPr id="352264"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CD9B3A14-FD27-4246-BAC8-DEB9E2C513E4}" type="slidenum">
              <a:rPr lang="pt-BR"/>
              <a:pPr>
                <a:defRPr/>
              </a:pPr>
              <a:t>‹nº›</a:t>
            </a:fld>
            <a:endParaRPr lang="pt-BR"/>
          </a:p>
        </p:txBody>
      </p:sp>
      <p:sp>
        <p:nvSpPr>
          <p:cNvPr id="5127"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Tree>
  </p:cSld>
  <p:clrMap bg1="dk2" tx1="lt1" bg2="dk1" tx2="lt2" accent1="accent1" accent2="accent2" accent3="accent3" accent4="accent4" accent5="accent5" accent6="accent6" hlink="hlink" folHlink="folHlink"/>
  <p:sldLayoutIdLst>
    <p:sldLayoutId id="2147483876"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nrs.mcgill.ca/whalen/nutrient/Calcium/Calcium.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nrs.mcgill.ca/whalen/nutrient/Calcium/Calcium.html"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sp>
        <p:nvSpPr>
          <p:cNvPr id="7170" name="Retângulo 2"/>
          <p:cNvSpPr>
            <a:spLocks noChangeArrowheads="1"/>
          </p:cNvSpPr>
          <p:nvPr/>
        </p:nvSpPr>
        <p:spPr bwMode="auto">
          <a:xfrm>
            <a:off x="428625" y="1785938"/>
            <a:ext cx="8429625" cy="2924175"/>
          </a:xfrm>
          <a:prstGeom prst="rect">
            <a:avLst/>
          </a:prstGeom>
          <a:noFill/>
          <a:ln w="9525">
            <a:noFill/>
            <a:miter lim="800000"/>
            <a:headEnd/>
            <a:tailEnd/>
          </a:ln>
        </p:spPr>
        <p:txBody>
          <a:bodyPr>
            <a:spAutoFit/>
          </a:bodyPr>
          <a:lstStyle/>
          <a:p>
            <a:r>
              <a:rPr lang="pt-BR" sz="4000" b="1">
                <a:solidFill>
                  <a:srgbClr val="800000"/>
                </a:solidFill>
                <a:latin typeface="Comic Sans MS" pitchFamily="66" charset="0"/>
              </a:rPr>
              <a:t>Calcio: mobilidad, funciones y sintomatología de desordenes nutricionales</a:t>
            </a:r>
          </a:p>
          <a:p>
            <a:r>
              <a:rPr lang="pt-BR" sz="4000" b="1">
                <a:solidFill>
                  <a:srgbClr val="800000"/>
                </a:solidFill>
                <a:latin typeface="Comic Sans MS" pitchFamily="66" charset="0"/>
              </a:rPr>
              <a:t/>
            </a:r>
            <a:br>
              <a:rPr lang="pt-BR" sz="4000" b="1">
                <a:solidFill>
                  <a:srgbClr val="800000"/>
                </a:solidFill>
                <a:latin typeface="Comic Sans MS" pitchFamily="66" charset="0"/>
              </a:rPr>
            </a:br>
            <a:endParaRPr lang="pt-B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16387"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6388"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16389"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16390"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16391"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6392" name="Text Box 8"/>
          <p:cNvSpPr txBox="1">
            <a:spLocks noChangeArrowheads="1"/>
          </p:cNvSpPr>
          <p:nvPr/>
        </p:nvSpPr>
        <p:spPr bwMode="auto">
          <a:xfrm>
            <a:off x="0" y="914400"/>
            <a:ext cx="9144000" cy="2530475"/>
          </a:xfrm>
          <a:prstGeom prst="rect">
            <a:avLst/>
          </a:prstGeom>
          <a:noFill/>
          <a:ln w="9525">
            <a:noFill/>
            <a:miter lim="800000"/>
            <a:headEnd/>
            <a:tailEnd/>
          </a:ln>
        </p:spPr>
        <p:txBody>
          <a:bodyPr>
            <a:spAutoFit/>
          </a:bodyPr>
          <a:lstStyle/>
          <a:p>
            <a:pPr>
              <a:spcBef>
                <a:spcPct val="50000"/>
              </a:spcBef>
            </a:pPr>
            <a:r>
              <a:rPr lang="pt-BR" sz="4000" b="1">
                <a:solidFill>
                  <a:schemeClr val="folHlink"/>
                </a:solidFill>
                <a:latin typeface="Arial" charset="0"/>
              </a:rPr>
              <a:t>Veloc. de absorción</a:t>
            </a:r>
            <a:r>
              <a:rPr lang="pt-BR" sz="4000" b="1">
                <a:latin typeface="Arial" charset="0"/>
              </a:rPr>
              <a:t>:</a:t>
            </a:r>
          </a:p>
          <a:p>
            <a:pPr>
              <a:spcBef>
                <a:spcPct val="50000"/>
              </a:spcBef>
            </a:pPr>
            <a:endParaRPr lang="pt-BR" sz="4000" b="1">
              <a:latin typeface="Arial" charset="0"/>
            </a:endParaRPr>
          </a:p>
          <a:p>
            <a:pPr>
              <a:spcBef>
                <a:spcPct val="50000"/>
              </a:spcBef>
            </a:pPr>
            <a:r>
              <a:rPr lang="pt-BR" sz="4000">
                <a:latin typeface="Arial" charset="0"/>
              </a:rPr>
              <a:t>Cátions: NH</a:t>
            </a:r>
            <a:r>
              <a:rPr lang="pt-BR" sz="4000" baseline="-25000">
                <a:latin typeface="Arial" charset="0"/>
              </a:rPr>
              <a:t>4</a:t>
            </a:r>
            <a:r>
              <a:rPr lang="pt-BR" sz="4000" baseline="30000">
                <a:latin typeface="Arial" charset="0"/>
              </a:rPr>
              <a:t>+</a:t>
            </a:r>
            <a:r>
              <a:rPr lang="pt-BR" sz="4000">
                <a:latin typeface="Arial" charset="0"/>
              </a:rPr>
              <a:t>&gt;K</a:t>
            </a:r>
            <a:r>
              <a:rPr lang="pt-BR" sz="4000" baseline="30000">
                <a:latin typeface="Arial" charset="0"/>
              </a:rPr>
              <a:t>+</a:t>
            </a:r>
            <a:r>
              <a:rPr lang="pt-BR" sz="4000">
                <a:latin typeface="Arial" charset="0"/>
              </a:rPr>
              <a:t>&gt;Na</a:t>
            </a:r>
            <a:r>
              <a:rPr lang="pt-BR" sz="4000" baseline="30000">
                <a:latin typeface="Arial" charset="0"/>
              </a:rPr>
              <a:t>+</a:t>
            </a:r>
            <a:r>
              <a:rPr lang="pt-BR" sz="4000">
                <a:latin typeface="Arial" charset="0"/>
              </a:rPr>
              <a:t>&gt;</a:t>
            </a:r>
            <a:r>
              <a:rPr lang="pt-BR" sz="4000">
                <a:solidFill>
                  <a:schemeClr val="folHlink"/>
                </a:solidFill>
                <a:latin typeface="Arial" charset="0"/>
              </a:rPr>
              <a:t>Mg</a:t>
            </a:r>
            <a:r>
              <a:rPr lang="pt-BR" sz="4000" baseline="30000">
                <a:solidFill>
                  <a:schemeClr val="folHlink"/>
                </a:solidFill>
                <a:latin typeface="Arial" charset="0"/>
              </a:rPr>
              <a:t>2+</a:t>
            </a:r>
            <a:r>
              <a:rPr lang="pt-BR" sz="4000">
                <a:latin typeface="Arial" charset="0"/>
              </a:rPr>
              <a:t>&gt;</a:t>
            </a:r>
            <a:r>
              <a:rPr lang="pt-BR" sz="4000">
                <a:solidFill>
                  <a:schemeClr val="folHlink"/>
                </a:solidFill>
                <a:latin typeface="Arial" charset="0"/>
              </a:rPr>
              <a:t>Ca</a:t>
            </a:r>
            <a:r>
              <a:rPr lang="pt-BR" sz="4000" baseline="30000">
                <a:solidFill>
                  <a:schemeClr val="folHlink"/>
                </a:solidFill>
                <a:latin typeface="Arial" charset="0"/>
              </a:rPr>
              <a:t>2+</a:t>
            </a:r>
          </a:p>
        </p:txBody>
      </p:sp>
      <p:sp>
        <p:nvSpPr>
          <p:cNvPr id="10"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17411"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7412"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17413"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17414"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17415"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17416" name="Picture 8" descr="C:\Adobe Albums\Cat2\foto (1) cópia (11).jpg"/>
          <p:cNvPicPr>
            <a:picLocks noChangeAspect="1" noChangeArrowheads="1"/>
          </p:cNvPicPr>
          <p:nvPr/>
        </p:nvPicPr>
        <p:blipFill>
          <a:blip r:embed="rId2"/>
          <a:srcRect/>
          <a:stretch>
            <a:fillRect/>
          </a:stretch>
        </p:blipFill>
        <p:spPr bwMode="auto">
          <a:xfrm>
            <a:off x="2362200" y="838200"/>
            <a:ext cx="6248400" cy="4597400"/>
          </a:xfrm>
          <a:prstGeom prst="rect">
            <a:avLst/>
          </a:prstGeom>
          <a:noFill/>
          <a:ln w="9525">
            <a:noFill/>
            <a:miter lim="800000"/>
            <a:headEnd/>
            <a:tailEnd/>
          </a:ln>
        </p:spPr>
      </p:pic>
      <p:sp>
        <p:nvSpPr>
          <p:cNvPr id="17417" name="Text Box 9"/>
          <p:cNvSpPr txBox="1">
            <a:spLocks noChangeArrowheads="1"/>
          </p:cNvSpPr>
          <p:nvPr/>
        </p:nvSpPr>
        <p:spPr bwMode="auto">
          <a:xfrm>
            <a:off x="2209800" y="3048000"/>
            <a:ext cx="5410200" cy="701675"/>
          </a:xfrm>
          <a:prstGeom prst="rect">
            <a:avLst/>
          </a:prstGeom>
          <a:noFill/>
          <a:ln w="9525">
            <a:noFill/>
            <a:miter lim="800000"/>
            <a:headEnd/>
            <a:tailEnd/>
          </a:ln>
        </p:spPr>
        <p:txBody>
          <a:bodyPr>
            <a:spAutoFit/>
          </a:bodyPr>
          <a:lstStyle/>
          <a:p>
            <a:pPr>
              <a:spcBef>
                <a:spcPct val="50000"/>
              </a:spcBef>
            </a:pPr>
            <a:endParaRPr lang="pt-BR" sz="4000">
              <a:latin typeface="Arial" charset="0"/>
            </a:endParaRPr>
          </a:p>
        </p:txBody>
      </p:sp>
      <p:sp>
        <p:nvSpPr>
          <p:cNvPr id="17418" name="Text Box 10"/>
          <p:cNvSpPr txBox="1">
            <a:spLocks noChangeArrowheads="1"/>
          </p:cNvSpPr>
          <p:nvPr/>
        </p:nvSpPr>
        <p:spPr bwMode="auto">
          <a:xfrm>
            <a:off x="5105400" y="5410200"/>
            <a:ext cx="4343400" cy="579438"/>
          </a:xfrm>
          <a:prstGeom prst="rect">
            <a:avLst/>
          </a:prstGeom>
          <a:noFill/>
          <a:ln w="9525">
            <a:noFill/>
            <a:miter lim="800000"/>
            <a:headEnd/>
            <a:tailEnd/>
          </a:ln>
        </p:spPr>
        <p:txBody>
          <a:bodyPr>
            <a:spAutoFit/>
          </a:bodyPr>
          <a:lstStyle/>
          <a:p>
            <a:pPr>
              <a:spcBef>
                <a:spcPct val="50000"/>
              </a:spcBef>
            </a:pPr>
            <a:r>
              <a:rPr lang="pt-BR" sz="3200">
                <a:latin typeface="Arial" charset="0"/>
              </a:rPr>
              <a:t>Temperatura </a:t>
            </a:r>
            <a:r>
              <a:rPr lang="pt-BR" sz="3200" baseline="30000">
                <a:latin typeface="Arial" charset="0"/>
              </a:rPr>
              <a:t>o</a:t>
            </a:r>
            <a:r>
              <a:rPr lang="pt-BR" sz="3200">
                <a:latin typeface="Arial" charset="0"/>
              </a:rPr>
              <a:t>C</a:t>
            </a:r>
          </a:p>
        </p:txBody>
      </p:sp>
      <p:sp>
        <p:nvSpPr>
          <p:cNvPr id="17419" name="Text Box 11"/>
          <p:cNvSpPr txBox="1">
            <a:spLocks noChangeArrowheads="1"/>
          </p:cNvSpPr>
          <p:nvPr/>
        </p:nvSpPr>
        <p:spPr bwMode="auto">
          <a:xfrm>
            <a:off x="142875" y="5791200"/>
            <a:ext cx="8620125" cy="1077913"/>
          </a:xfrm>
          <a:prstGeom prst="rect">
            <a:avLst/>
          </a:prstGeom>
          <a:noFill/>
          <a:ln w="9525">
            <a:noFill/>
            <a:miter lim="800000"/>
            <a:headEnd/>
            <a:tailEnd/>
          </a:ln>
        </p:spPr>
        <p:txBody>
          <a:bodyPr>
            <a:spAutoFit/>
          </a:bodyPr>
          <a:lstStyle/>
          <a:p>
            <a:pPr>
              <a:spcBef>
                <a:spcPct val="50000"/>
              </a:spcBef>
            </a:pPr>
            <a:r>
              <a:rPr lang="pt-BR" sz="3200">
                <a:solidFill>
                  <a:schemeClr val="folHlink"/>
                </a:solidFill>
                <a:latin typeface="Arial" charset="0"/>
              </a:rPr>
              <a:t>Figura 1. Efecto de la temperatura en la absorción de Ca por las raíces de arroz y frijol.</a:t>
            </a:r>
          </a:p>
        </p:txBody>
      </p:sp>
      <p:sp>
        <p:nvSpPr>
          <p:cNvPr id="17420" name="Text Box 12"/>
          <p:cNvSpPr txBox="1">
            <a:spLocks noChangeArrowheads="1"/>
          </p:cNvSpPr>
          <p:nvPr/>
        </p:nvSpPr>
        <p:spPr bwMode="auto">
          <a:xfrm>
            <a:off x="228600" y="1524000"/>
            <a:ext cx="2209800" cy="2062163"/>
          </a:xfrm>
          <a:prstGeom prst="rect">
            <a:avLst/>
          </a:prstGeom>
          <a:noFill/>
          <a:ln w="9525">
            <a:noFill/>
            <a:miter lim="800000"/>
            <a:headEnd/>
            <a:tailEnd/>
          </a:ln>
        </p:spPr>
        <p:txBody>
          <a:bodyPr>
            <a:spAutoFit/>
          </a:bodyPr>
          <a:lstStyle/>
          <a:p>
            <a:pPr>
              <a:spcBef>
                <a:spcPct val="50000"/>
              </a:spcBef>
            </a:pPr>
            <a:r>
              <a:rPr lang="pt-BR" sz="3200">
                <a:latin typeface="Arial" charset="0"/>
              </a:rPr>
              <a:t>Absorción de Ca (cpmx10</a:t>
            </a:r>
            <a:r>
              <a:rPr lang="pt-BR" sz="3200" baseline="30000">
                <a:latin typeface="Arial" charset="0"/>
              </a:rPr>
              <a:t>3</a:t>
            </a:r>
            <a:r>
              <a:rPr lang="pt-BR" sz="3200">
                <a:latin typeface="Arial" charset="0"/>
              </a:rPr>
              <a:t>/g de M.S.</a:t>
            </a:r>
          </a:p>
        </p:txBody>
      </p:sp>
      <p:sp>
        <p:nvSpPr>
          <p:cNvPr id="17421" name="Oval 14"/>
          <p:cNvSpPr>
            <a:spLocks noChangeArrowheads="1"/>
          </p:cNvSpPr>
          <p:nvPr/>
        </p:nvSpPr>
        <p:spPr bwMode="auto">
          <a:xfrm>
            <a:off x="7848600" y="3810000"/>
            <a:ext cx="762000" cy="762000"/>
          </a:xfrm>
          <a:prstGeom prst="ellipse">
            <a:avLst/>
          </a:prstGeom>
          <a:noFill/>
          <a:ln w="38100">
            <a:solidFill>
              <a:srgbClr val="0000FF"/>
            </a:solidFill>
            <a:round/>
            <a:headEnd/>
            <a:tailEnd/>
          </a:ln>
        </p:spPr>
        <p:txBody>
          <a:bodyPr wrap="none" anchor="ctr"/>
          <a:lstStyle/>
          <a:p>
            <a:endParaRPr lang="pt-BR"/>
          </a:p>
        </p:txBody>
      </p:sp>
      <p:sp>
        <p:nvSpPr>
          <p:cNvPr id="15"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18435"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8436"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18437"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18438"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18439"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8440" name="Text Box 8"/>
          <p:cNvSpPr txBox="1">
            <a:spLocks noChangeArrowheads="1"/>
          </p:cNvSpPr>
          <p:nvPr/>
        </p:nvSpPr>
        <p:spPr bwMode="auto">
          <a:xfrm>
            <a:off x="2209800" y="3048000"/>
            <a:ext cx="5410200" cy="701675"/>
          </a:xfrm>
          <a:prstGeom prst="rect">
            <a:avLst/>
          </a:prstGeom>
          <a:noFill/>
          <a:ln w="9525">
            <a:noFill/>
            <a:miter lim="800000"/>
            <a:headEnd/>
            <a:tailEnd/>
          </a:ln>
        </p:spPr>
        <p:txBody>
          <a:bodyPr>
            <a:spAutoFit/>
          </a:bodyPr>
          <a:lstStyle/>
          <a:p>
            <a:pPr>
              <a:spcBef>
                <a:spcPct val="50000"/>
              </a:spcBef>
            </a:pPr>
            <a:endParaRPr lang="pt-BR" sz="4000">
              <a:latin typeface="Arial" charset="0"/>
            </a:endParaRPr>
          </a:p>
        </p:txBody>
      </p:sp>
      <p:sp>
        <p:nvSpPr>
          <p:cNvPr id="18441" name="Text Box 9"/>
          <p:cNvSpPr txBox="1">
            <a:spLocks noChangeArrowheads="1"/>
          </p:cNvSpPr>
          <p:nvPr/>
        </p:nvSpPr>
        <p:spPr bwMode="auto">
          <a:xfrm>
            <a:off x="457200" y="1295400"/>
            <a:ext cx="8686800" cy="4832350"/>
          </a:xfrm>
          <a:prstGeom prst="rect">
            <a:avLst/>
          </a:prstGeom>
          <a:noFill/>
          <a:ln w="9525">
            <a:noFill/>
            <a:miter lim="800000"/>
            <a:headEnd/>
            <a:tailEnd/>
          </a:ln>
        </p:spPr>
        <p:txBody>
          <a:bodyPr>
            <a:spAutoFit/>
          </a:bodyPr>
          <a:lstStyle/>
          <a:p>
            <a:pPr>
              <a:spcBef>
                <a:spcPct val="50000"/>
              </a:spcBef>
            </a:pPr>
            <a:r>
              <a:rPr lang="pt-BR" sz="4400" b="1">
                <a:solidFill>
                  <a:schemeClr val="folHlink"/>
                </a:solidFill>
                <a:latin typeface="Arial" charset="0"/>
              </a:rPr>
              <a:t>Absorción</a:t>
            </a:r>
          </a:p>
          <a:p>
            <a:pPr>
              <a:spcBef>
                <a:spcPct val="50000"/>
              </a:spcBef>
            </a:pPr>
            <a:endParaRPr lang="pt-BR" sz="4400" b="1">
              <a:solidFill>
                <a:schemeClr val="folHlink"/>
              </a:solidFill>
              <a:latin typeface="Arial" charset="0"/>
            </a:endParaRPr>
          </a:p>
          <a:p>
            <a:pPr>
              <a:spcBef>
                <a:spcPct val="50000"/>
              </a:spcBef>
            </a:pPr>
            <a:r>
              <a:rPr lang="pt-BR" sz="3600" b="1">
                <a:latin typeface="Arial" charset="0"/>
                <a:cs typeface="Times New Roman" pitchFamily="18" charset="0"/>
              </a:rPr>
              <a:t>solución del suelo =&gt;  [Ca]  = 10x [K] =&gt;</a:t>
            </a:r>
          </a:p>
          <a:p>
            <a:pPr>
              <a:spcBef>
                <a:spcPct val="50000"/>
              </a:spcBef>
            </a:pPr>
            <a:endParaRPr lang="pt-BR" sz="3600" b="1">
              <a:latin typeface="Arial" charset="0"/>
              <a:cs typeface="Times New Roman" pitchFamily="18" charset="0"/>
            </a:endParaRPr>
          </a:p>
          <a:p>
            <a:pPr>
              <a:spcBef>
                <a:spcPct val="50000"/>
              </a:spcBef>
            </a:pPr>
            <a:r>
              <a:rPr lang="pt-BR" sz="3600" b="1">
                <a:latin typeface="Arial" charset="0"/>
                <a:cs typeface="Times New Roman" pitchFamily="18" charset="0"/>
              </a:rPr>
              <a:t>Tasa de absorción de Ca &lt; K. </a:t>
            </a:r>
          </a:p>
        </p:txBody>
      </p:sp>
      <p:sp>
        <p:nvSpPr>
          <p:cNvPr id="11"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19459"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9460"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19461"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19462"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19463"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9464" name="Text Box 8"/>
          <p:cNvSpPr txBox="1">
            <a:spLocks noChangeArrowheads="1"/>
          </p:cNvSpPr>
          <p:nvPr/>
        </p:nvSpPr>
        <p:spPr bwMode="auto">
          <a:xfrm>
            <a:off x="2209800" y="3048000"/>
            <a:ext cx="5410200" cy="701675"/>
          </a:xfrm>
          <a:prstGeom prst="rect">
            <a:avLst/>
          </a:prstGeom>
          <a:noFill/>
          <a:ln w="9525">
            <a:noFill/>
            <a:miter lim="800000"/>
            <a:headEnd/>
            <a:tailEnd/>
          </a:ln>
        </p:spPr>
        <p:txBody>
          <a:bodyPr>
            <a:spAutoFit/>
          </a:bodyPr>
          <a:lstStyle/>
          <a:p>
            <a:pPr>
              <a:spcBef>
                <a:spcPct val="50000"/>
              </a:spcBef>
            </a:pPr>
            <a:endParaRPr lang="pt-BR" sz="4000">
              <a:latin typeface="Arial" charset="0"/>
            </a:endParaRPr>
          </a:p>
        </p:txBody>
      </p:sp>
      <p:sp>
        <p:nvSpPr>
          <p:cNvPr id="19465" name="Text Box 9"/>
          <p:cNvSpPr txBox="1">
            <a:spLocks noChangeArrowheads="1"/>
          </p:cNvSpPr>
          <p:nvPr/>
        </p:nvSpPr>
        <p:spPr bwMode="auto">
          <a:xfrm>
            <a:off x="457200" y="1295400"/>
            <a:ext cx="8153400" cy="3600450"/>
          </a:xfrm>
          <a:prstGeom prst="rect">
            <a:avLst/>
          </a:prstGeom>
          <a:noFill/>
          <a:ln w="9525">
            <a:noFill/>
            <a:miter lim="800000"/>
            <a:headEnd/>
            <a:tailEnd/>
          </a:ln>
        </p:spPr>
        <p:txBody>
          <a:bodyPr>
            <a:spAutoFit/>
          </a:bodyPr>
          <a:lstStyle/>
          <a:p>
            <a:pPr>
              <a:spcBef>
                <a:spcPct val="50000"/>
              </a:spcBef>
            </a:pPr>
            <a:r>
              <a:rPr lang="pt-BR" sz="4800" b="1">
                <a:solidFill>
                  <a:schemeClr val="folHlink"/>
                </a:solidFill>
                <a:latin typeface="Arial" charset="0"/>
              </a:rPr>
              <a:t>Transporte</a:t>
            </a:r>
          </a:p>
          <a:p>
            <a:pPr>
              <a:spcBef>
                <a:spcPct val="50000"/>
              </a:spcBef>
            </a:pPr>
            <a:endParaRPr lang="pt-BR" sz="4800" b="1">
              <a:solidFill>
                <a:schemeClr val="folHlink"/>
              </a:solidFill>
              <a:latin typeface="Arial" charset="0"/>
            </a:endParaRPr>
          </a:p>
          <a:p>
            <a:pPr>
              <a:spcBef>
                <a:spcPct val="50000"/>
              </a:spcBef>
            </a:pPr>
            <a:r>
              <a:rPr lang="pt-BR" sz="4400">
                <a:solidFill>
                  <a:schemeClr val="folHlink"/>
                </a:solidFill>
                <a:latin typeface="Arial" charset="0"/>
              </a:rPr>
              <a:t>Ca</a:t>
            </a:r>
            <a:r>
              <a:rPr lang="pt-BR" sz="4400" b="1" baseline="30000">
                <a:solidFill>
                  <a:schemeClr val="folHlink"/>
                </a:solidFill>
                <a:latin typeface="Arial" charset="0"/>
              </a:rPr>
              <a:t>+2</a:t>
            </a:r>
            <a:r>
              <a:rPr lang="pt-BR" sz="2800">
                <a:latin typeface="Arial" charset="0"/>
              </a:rPr>
              <a:t> </a:t>
            </a:r>
          </a:p>
          <a:p>
            <a:pPr>
              <a:spcBef>
                <a:spcPct val="50000"/>
              </a:spcBef>
            </a:pPr>
            <a:r>
              <a:rPr lang="pt-BR" sz="2800">
                <a:latin typeface="Arial" charset="0"/>
              </a:rPr>
              <a:t>(concentración en el xilema: 400 a 4500 </a:t>
            </a:r>
            <a:r>
              <a:rPr lang="pt-BR" sz="2800">
                <a:latin typeface="Arial" charset="0"/>
                <a:cs typeface="Arial" charset="0"/>
              </a:rPr>
              <a:t>µ</a:t>
            </a:r>
            <a:r>
              <a:rPr lang="pt-BR" sz="2800">
                <a:latin typeface="Arial" charset="0"/>
              </a:rPr>
              <a:t>M);</a:t>
            </a:r>
          </a:p>
        </p:txBody>
      </p:sp>
      <p:sp>
        <p:nvSpPr>
          <p:cNvPr id="11"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20483"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0484"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20485"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20486"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20487"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0488" name="Text Box 8"/>
          <p:cNvSpPr txBox="1">
            <a:spLocks noChangeArrowheads="1"/>
          </p:cNvSpPr>
          <p:nvPr/>
        </p:nvSpPr>
        <p:spPr bwMode="auto">
          <a:xfrm>
            <a:off x="2209800" y="3048000"/>
            <a:ext cx="5410200" cy="701675"/>
          </a:xfrm>
          <a:prstGeom prst="rect">
            <a:avLst/>
          </a:prstGeom>
          <a:noFill/>
          <a:ln w="9525">
            <a:noFill/>
            <a:miter lim="800000"/>
            <a:headEnd/>
            <a:tailEnd/>
          </a:ln>
        </p:spPr>
        <p:txBody>
          <a:bodyPr>
            <a:spAutoFit/>
          </a:bodyPr>
          <a:lstStyle/>
          <a:p>
            <a:pPr>
              <a:spcBef>
                <a:spcPct val="50000"/>
              </a:spcBef>
            </a:pPr>
            <a:endParaRPr lang="pt-BR" sz="4000">
              <a:latin typeface="Arial" charset="0"/>
            </a:endParaRPr>
          </a:p>
        </p:txBody>
      </p:sp>
      <p:sp>
        <p:nvSpPr>
          <p:cNvPr id="20489" name="Text Box 9"/>
          <p:cNvSpPr txBox="1">
            <a:spLocks noChangeArrowheads="1"/>
          </p:cNvSpPr>
          <p:nvPr/>
        </p:nvSpPr>
        <p:spPr bwMode="auto">
          <a:xfrm>
            <a:off x="457200" y="1676400"/>
            <a:ext cx="8382000" cy="2835275"/>
          </a:xfrm>
          <a:prstGeom prst="rect">
            <a:avLst/>
          </a:prstGeom>
          <a:noFill/>
          <a:ln w="9525">
            <a:noFill/>
            <a:miter lim="800000"/>
            <a:headEnd/>
            <a:tailEnd/>
          </a:ln>
        </p:spPr>
        <p:txBody>
          <a:bodyPr>
            <a:spAutoFit/>
          </a:bodyPr>
          <a:lstStyle/>
          <a:p>
            <a:pPr>
              <a:spcBef>
                <a:spcPct val="50000"/>
              </a:spcBef>
            </a:pPr>
            <a:r>
              <a:rPr lang="pt-BR" sz="4400" b="1">
                <a:solidFill>
                  <a:schemeClr val="folHlink"/>
                </a:solidFill>
                <a:latin typeface="Arial" charset="0"/>
              </a:rPr>
              <a:t>Redistribuición</a:t>
            </a:r>
          </a:p>
          <a:p>
            <a:pPr>
              <a:spcBef>
                <a:spcPct val="50000"/>
              </a:spcBef>
            </a:pPr>
            <a:endParaRPr lang="pt-BR" sz="4400" b="1">
              <a:solidFill>
                <a:schemeClr val="folHlink"/>
              </a:solidFill>
              <a:latin typeface="Arial" charset="0"/>
            </a:endParaRPr>
          </a:p>
          <a:p>
            <a:pPr>
              <a:spcBef>
                <a:spcPct val="50000"/>
              </a:spcBef>
            </a:pPr>
            <a:r>
              <a:rPr lang="pt-BR" sz="2800">
                <a:solidFill>
                  <a:schemeClr val="folHlink"/>
                </a:solidFill>
                <a:latin typeface="Arial" charset="0"/>
              </a:rPr>
              <a:t>En la forma: n.d. (concentración en el floema: 250 a 2650 </a:t>
            </a:r>
            <a:r>
              <a:rPr lang="pt-BR" sz="2800">
                <a:solidFill>
                  <a:schemeClr val="folHlink"/>
                </a:solidFill>
                <a:latin typeface="Arial" charset="0"/>
                <a:cs typeface="Arial" charset="0"/>
              </a:rPr>
              <a:t>µ</a:t>
            </a:r>
            <a:r>
              <a:rPr lang="pt-BR" sz="2800">
                <a:solidFill>
                  <a:schemeClr val="folHlink"/>
                </a:solidFill>
                <a:latin typeface="Arial" charset="0"/>
              </a:rPr>
              <a:t>M);</a:t>
            </a:r>
          </a:p>
        </p:txBody>
      </p:sp>
      <p:sp>
        <p:nvSpPr>
          <p:cNvPr id="11"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21507"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1508"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21509" name="Text Box 5"/>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21510" name="Rectangle 6"/>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1511" name="Text Box 7"/>
          <p:cNvSpPr txBox="1">
            <a:spLocks noChangeArrowheads="1"/>
          </p:cNvSpPr>
          <p:nvPr/>
        </p:nvSpPr>
        <p:spPr bwMode="auto">
          <a:xfrm>
            <a:off x="685800" y="838200"/>
            <a:ext cx="8001000" cy="1323975"/>
          </a:xfrm>
          <a:prstGeom prst="rect">
            <a:avLst/>
          </a:prstGeom>
          <a:noFill/>
          <a:ln w="9525">
            <a:noFill/>
            <a:miter lim="800000"/>
            <a:headEnd/>
            <a:tailEnd/>
          </a:ln>
        </p:spPr>
        <p:txBody>
          <a:bodyPr>
            <a:spAutoFit/>
          </a:bodyPr>
          <a:lstStyle/>
          <a:p>
            <a:pPr>
              <a:spcBef>
                <a:spcPct val="50000"/>
              </a:spcBef>
            </a:pPr>
            <a:r>
              <a:rPr lang="pt-BR" sz="4400">
                <a:latin typeface="Arial" charset="0"/>
              </a:rPr>
              <a:t>Ca- imovil en el floema</a:t>
            </a:r>
          </a:p>
          <a:p>
            <a:pPr>
              <a:spcBef>
                <a:spcPct val="50000"/>
              </a:spcBef>
            </a:pPr>
            <a:endParaRPr lang="pt-BR" sz="3600" baseline="30000">
              <a:latin typeface="Arial" charset="0"/>
            </a:endParaRPr>
          </a:p>
        </p:txBody>
      </p:sp>
      <p:pic>
        <p:nvPicPr>
          <p:cNvPr id="21512" name="Picture 11"/>
          <p:cNvPicPr>
            <a:picLocks noChangeAspect="1" noChangeArrowheads="1"/>
          </p:cNvPicPr>
          <p:nvPr/>
        </p:nvPicPr>
        <p:blipFill>
          <a:blip r:embed="rId2"/>
          <a:srcRect/>
          <a:stretch>
            <a:fillRect/>
          </a:stretch>
        </p:blipFill>
        <p:spPr bwMode="auto">
          <a:xfrm>
            <a:off x="2128838" y="1785938"/>
            <a:ext cx="4605337" cy="4786312"/>
          </a:xfrm>
          <a:prstGeom prst="rect">
            <a:avLst/>
          </a:prstGeom>
          <a:noFill/>
          <a:ln w="9525">
            <a:noFill/>
            <a:miter lim="800000"/>
            <a:headEnd/>
            <a:tailEnd/>
          </a:ln>
        </p:spPr>
      </p:pic>
      <p:sp>
        <p:nvSpPr>
          <p:cNvPr id="10"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2531"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22532" name="Text Box 5"/>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22533" name="Rectangle 6"/>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2534" name="Text Box 7"/>
          <p:cNvSpPr txBox="1">
            <a:spLocks noChangeArrowheads="1"/>
          </p:cNvSpPr>
          <p:nvPr/>
        </p:nvSpPr>
        <p:spPr bwMode="auto">
          <a:xfrm>
            <a:off x="685800" y="838200"/>
            <a:ext cx="8001000" cy="1323975"/>
          </a:xfrm>
          <a:prstGeom prst="rect">
            <a:avLst/>
          </a:prstGeom>
          <a:noFill/>
          <a:ln w="9525">
            <a:noFill/>
            <a:miter lim="800000"/>
            <a:headEnd/>
            <a:tailEnd/>
          </a:ln>
        </p:spPr>
        <p:txBody>
          <a:bodyPr>
            <a:spAutoFit/>
          </a:bodyPr>
          <a:lstStyle/>
          <a:p>
            <a:pPr>
              <a:spcBef>
                <a:spcPct val="50000"/>
              </a:spcBef>
            </a:pPr>
            <a:r>
              <a:rPr lang="pt-BR" sz="4400">
                <a:latin typeface="Arial" charset="0"/>
              </a:rPr>
              <a:t>Ca- imovil en el floema</a:t>
            </a:r>
          </a:p>
          <a:p>
            <a:pPr>
              <a:spcBef>
                <a:spcPct val="50000"/>
              </a:spcBef>
            </a:pPr>
            <a:endParaRPr lang="pt-BR" sz="3600" baseline="30000">
              <a:latin typeface="Arial" charset="0"/>
            </a:endParaRPr>
          </a:p>
        </p:txBody>
      </p:sp>
      <p:pic>
        <p:nvPicPr>
          <p:cNvPr id="22535" name="Picture 8"/>
          <p:cNvPicPr>
            <a:picLocks noChangeAspect="1" noChangeArrowheads="1"/>
          </p:cNvPicPr>
          <p:nvPr/>
        </p:nvPicPr>
        <p:blipFill>
          <a:blip r:embed="rId2"/>
          <a:srcRect/>
          <a:stretch>
            <a:fillRect/>
          </a:stretch>
        </p:blipFill>
        <p:spPr bwMode="auto">
          <a:xfrm>
            <a:off x="0" y="3200400"/>
            <a:ext cx="9144000" cy="2465388"/>
          </a:xfrm>
          <a:prstGeom prst="rect">
            <a:avLst/>
          </a:prstGeom>
          <a:solidFill>
            <a:srgbClr val="FFFFCC"/>
          </a:solidFill>
          <a:ln w="9525">
            <a:noFill/>
            <a:miter lim="800000"/>
            <a:headEnd/>
            <a:tailEnd/>
          </a:ln>
        </p:spPr>
      </p:pic>
      <p:sp>
        <p:nvSpPr>
          <p:cNvPr id="22536" name="Text Box 9"/>
          <p:cNvSpPr txBox="1">
            <a:spLocks noChangeArrowheads="1"/>
          </p:cNvSpPr>
          <p:nvPr/>
        </p:nvSpPr>
        <p:spPr bwMode="auto">
          <a:xfrm>
            <a:off x="0" y="1905000"/>
            <a:ext cx="8839200" cy="946150"/>
          </a:xfrm>
          <a:prstGeom prst="rect">
            <a:avLst/>
          </a:prstGeom>
          <a:noFill/>
          <a:ln w="9525">
            <a:noFill/>
            <a:miter lim="800000"/>
            <a:headEnd/>
            <a:tailEnd/>
          </a:ln>
        </p:spPr>
        <p:txBody>
          <a:bodyPr>
            <a:spAutoFit/>
          </a:bodyPr>
          <a:lstStyle/>
          <a:p>
            <a:pPr algn="just">
              <a:spcBef>
                <a:spcPct val="50000"/>
              </a:spcBef>
            </a:pPr>
            <a:r>
              <a:rPr lang="pt-BR" sz="2800" b="1">
                <a:solidFill>
                  <a:srgbClr val="FFFF66"/>
                </a:solidFill>
                <a:latin typeface="Arial" charset="0"/>
                <a:cs typeface="Times New Roman" pitchFamily="18" charset="0"/>
              </a:rPr>
              <a:t>Tabla 46. Solubilidad do Ca contenido en la planta (Adaptado de Malavolta et al., 1997).</a:t>
            </a:r>
            <a:endParaRPr lang="pt-BR" sz="2800" b="1" baseline="30000">
              <a:solidFill>
                <a:srgbClr val="FFFF66"/>
              </a:solidFill>
              <a:latin typeface="Arial" charset="0"/>
            </a:endParaRPr>
          </a:p>
        </p:txBody>
      </p:sp>
      <p:sp>
        <p:nvSpPr>
          <p:cNvPr id="10"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23555"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3556"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23557"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23558"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23559"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3560" name="Text Box 12"/>
          <p:cNvSpPr txBox="1">
            <a:spLocks noChangeArrowheads="1"/>
          </p:cNvSpPr>
          <p:nvPr/>
        </p:nvSpPr>
        <p:spPr bwMode="auto">
          <a:xfrm>
            <a:off x="762000" y="4191000"/>
            <a:ext cx="1981200" cy="452438"/>
          </a:xfrm>
          <a:prstGeom prst="rect">
            <a:avLst/>
          </a:prstGeom>
          <a:noFill/>
          <a:ln w="9525">
            <a:noFill/>
            <a:miter lim="800000"/>
            <a:headEnd/>
            <a:tailEnd/>
          </a:ln>
        </p:spPr>
        <p:txBody>
          <a:bodyPr/>
          <a:lstStyle/>
          <a:p>
            <a:pPr eaLnBrk="0" hangingPunct="0"/>
            <a:r>
              <a:rPr lang="pt-BR" sz="2000" b="1">
                <a:solidFill>
                  <a:srgbClr val="0000FF"/>
                </a:solidFill>
              </a:rPr>
              <a:t>Parede celular</a:t>
            </a:r>
          </a:p>
        </p:txBody>
      </p:sp>
      <p:sp>
        <p:nvSpPr>
          <p:cNvPr id="23561" name="Line 13"/>
          <p:cNvSpPr>
            <a:spLocks noChangeShapeType="1"/>
          </p:cNvSpPr>
          <p:nvPr/>
        </p:nvSpPr>
        <p:spPr bwMode="auto">
          <a:xfrm flipH="1" flipV="1">
            <a:off x="1143000" y="3657600"/>
            <a:ext cx="152400" cy="533400"/>
          </a:xfrm>
          <a:prstGeom prst="line">
            <a:avLst/>
          </a:prstGeom>
          <a:noFill/>
          <a:ln w="9525">
            <a:solidFill>
              <a:srgbClr val="0000FF"/>
            </a:solidFill>
            <a:round/>
            <a:headEnd/>
            <a:tailEnd type="triangle" w="med" len="med"/>
          </a:ln>
        </p:spPr>
        <p:txBody>
          <a:bodyPr wrap="none"/>
          <a:lstStyle/>
          <a:p>
            <a:endParaRPr lang="pt-BR"/>
          </a:p>
        </p:txBody>
      </p:sp>
      <p:sp>
        <p:nvSpPr>
          <p:cNvPr id="23562" name="Line 14"/>
          <p:cNvSpPr>
            <a:spLocks noChangeShapeType="1"/>
          </p:cNvSpPr>
          <p:nvPr/>
        </p:nvSpPr>
        <p:spPr bwMode="auto">
          <a:xfrm>
            <a:off x="533400" y="3048000"/>
            <a:ext cx="381000" cy="304800"/>
          </a:xfrm>
          <a:prstGeom prst="line">
            <a:avLst/>
          </a:prstGeom>
          <a:noFill/>
          <a:ln w="9525">
            <a:solidFill>
              <a:srgbClr val="0000FF"/>
            </a:solidFill>
            <a:round/>
            <a:headEnd/>
            <a:tailEnd type="triangle" w="med" len="med"/>
          </a:ln>
        </p:spPr>
        <p:txBody>
          <a:bodyPr wrap="none"/>
          <a:lstStyle/>
          <a:p>
            <a:endParaRPr lang="pt-BR"/>
          </a:p>
        </p:txBody>
      </p:sp>
      <p:sp>
        <p:nvSpPr>
          <p:cNvPr id="23563" name="Text Box 15"/>
          <p:cNvSpPr txBox="1">
            <a:spLocks noChangeArrowheads="1"/>
          </p:cNvSpPr>
          <p:nvPr/>
        </p:nvSpPr>
        <p:spPr bwMode="auto">
          <a:xfrm>
            <a:off x="0" y="2590800"/>
            <a:ext cx="1905000" cy="438150"/>
          </a:xfrm>
          <a:prstGeom prst="rect">
            <a:avLst/>
          </a:prstGeom>
          <a:noFill/>
          <a:ln w="9525">
            <a:noFill/>
            <a:miter lim="800000"/>
            <a:headEnd/>
            <a:tailEnd/>
          </a:ln>
        </p:spPr>
        <p:txBody>
          <a:bodyPr/>
          <a:lstStyle/>
          <a:p>
            <a:pPr eaLnBrk="0" hangingPunct="0"/>
            <a:r>
              <a:rPr lang="pt-BR" sz="2000" b="1">
                <a:solidFill>
                  <a:srgbClr val="0000FF"/>
                </a:solidFill>
              </a:rPr>
              <a:t>Lamela média</a:t>
            </a:r>
          </a:p>
        </p:txBody>
      </p:sp>
      <p:sp>
        <p:nvSpPr>
          <p:cNvPr id="289809" name="Rectangle 17"/>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pic>
        <p:nvPicPr>
          <p:cNvPr id="23565" name="Picture 18"/>
          <p:cNvPicPr>
            <a:picLocks noChangeAspect="1" noChangeArrowheads="1"/>
          </p:cNvPicPr>
          <p:nvPr/>
        </p:nvPicPr>
        <p:blipFill>
          <a:blip r:embed="rId2"/>
          <a:srcRect/>
          <a:stretch>
            <a:fillRect/>
          </a:stretch>
        </p:blipFill>
        <p:spPr bwMode="auto">
          <a:xfrm>
            <a:off x="0" y="857250"/>
            <a:ext cx="9144000" cy="3487738"/>
          </a:xfrm>
          <a:prstGeom prst="rect">
            <a:avLst/>
          </a:prstGeom>
          <a:noFill/>
          <a:ln w="9525">
            <a:noFill/>
            <a:miter lim="800000"/>
            <a:headEnd/>
            <a:tailEnd/>
          </a:ln>
        </p:spPr>
      </p:pic>
      <p:sp>
        <p:nvSpPr>
          <p:cNvPr id="23566" name="Text Box 7"/>
          <p:cNvSpPr txBox="1">
            <a:spLocks noChangeArrowheads="1"/>
          </p:cNvSpPr>
          <p:nvPr/>
        </p:nvSpPr>
        <p:spPr bwMode="auto">
          <a:xfrm>
            <a:off x="214313" y="5073650"/>
            <a:ext cx="8929687" cy="1323975"/>
          </a:xfrm>
          <a:prstGeom prst="rect">
            <a:avLst/>
          </a:prstGeom>
          <a:noFill/>
          <a:ln w="9525">
            <a:noFill/>
            <a:miter lim="800000"/>
            <a:headEnd/>
            <a:tailEnd/>
          </a:ln>
        </p:spPr>
        <p:txBody>
          <a:bodyPr>
            <a:spAutoFit/>
          </a:bodyPr>
          <a:lstStyle/>
          <a:p>
            <a:pPr>
              <a:spcBef>
                <a:spcPct val="50000"/>
              </a:spcBef>
            </a:pPr>
            <a:r>
              <a:rPr lang="pt-BR" sz="4400">
                <a:latin typeface="Arial" charset="0"/>
              </a:rPr>
              <a:t>Distribuición do Ca celular </a:t>
            </a:r>
            <a:r>
              <a:rPr lang="pt-BR" sz="3600">
                <a:latin typeface="Arial" charset="0"/>
              </a:rPr>
              <a:t>(Marschner, 1995)</a:t>
            </a:r>
            <a:endParaRPr lang="pt-BR" sz="3600" baseline="30000">
              <a:latin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24579"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4580"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24581"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24582"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24583"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4584" name="Text Box 8"/>
          <p:cNvSpPr txBox="1">
            <a:spLocks noChangeArrowheads="1"/>
          </p:cNvSpPr>
          <p:nvPr/>
        </p:nvSpPr>
        <p:spPr bwMode="auto">
          <a:xfrm>
            <a:off x="0" y="5334000"/>
            <a:ext cx="9144000" cy="1384300"/>
          </a:xfrm>
          <a:prstGeom prst="rect">
            <a:avLst/>
          </a:prstGeom>
          <a:noFill/>
          <a:ln w="9525">
            <a:noFill/>
            <a:miter lim="800000"/>
            <a:headEnd/>
            <a:tailEnd/>
          </a:ln>
        </p:spPr>
        <p:txBody>
          <a:bodyPr>
            <a:spAutoFit/>
          </a:bodyPr>
          <a:lstStyle/>
          <a:p>
            <a:pPr>
              <a:spcBef>
                <a:spcPct val="50000"/>
              </a:spcBef>
            </a:pPr>
            <a:r>
              <a:rPr lang="pt-BR" sz="2800">
                <a:latin typeface="Arial" charset="0"/>
                <a:cs typeface="Times New Roman" pitchFamily="18" charset="0"/>
              </a:rPr>
              <a:t>Figura 60. Elétron-micrografias de transmisón de frutos de goiabeira, con detalle de la pared celular, con y sin aplicación de Ca (calcário). A. 10000 X; B. 120000 X</a:t>
            </a:r>
          </a:p>
        </p:txBody>
      </p:sp>
      <p:pic>
        <p:nvPicPr>
          <p:cNvPr id="24585" name="Picture 9" descr="goicom10000.jpg"/>
          <p:cNvPicPr>
            <a:picLocks noChangeAspect="1" noChangeArrowheads="1"/>
          </p:cNvPicPr>
          <p:nvPr/>
        </p:nvPicPr>
        <p:blipFill>
          <a:blip r:embed="rId2"/>
          <a:srcRect/>
          <a:stretch>
            <a:fillRect/>
          </a:stretch>
        </p:blipFill>
        <p:spPr bwMode="auto">
          <a:xfrm>
            <a:off x="0" y="609600"/>
            <a:ext cx="4343400" cy="4283075"/>
          </a:xfrm>
          <a:prstGeom prst="rect">
            <a:avLst/>
          </a:prstGeom>
          <a:noFill/>
          <a:ln w="9525">
            <a:noFill/>
            <a:miter lim="800000"/>
            <a:headEnd/>
            <a:tailEnd/>
          </a:ln>
        </p:spPr>
      </p:pic>
      <p:pic>
        <p:nvPicPr>
          <p:cNvPr id="24586" name="Picture 10" descr="goisem10000.jpg"/>
          <p:cNvPicPr>
            <a:picLocks noChangeAspect="1" noChangeArrowheads="1"/>
          </p:cNvPicPr>
          <p:nvPr/>
        </p:nvPicPr>
        <p:blipFill>
          <a:blip r:embed="rId3"/>
          <a:srcRect/>
          <a:stretch>
            <a:fillRect/>
          </a:stretch>
        </p:blipFill>
        <p:spPr bwMode="auto">
          <a:xfrm>
            <a:off x="4829175" y="609600"/>
            <a:ext cx="4391025" cy="4241800"/>
          </a:xfrm>
          <a:prstGeom prst="rect">
            <a:avLst/>
          </a:prstGeom>
          <a:noFill/>
          <a:ln w="9525">
            <a:noFill/>
            <a:miter lim="800000"/>
            <a:headEnd/>
            <a:tailEnd/>
          </a:ln>
        </p:spPr>
      </p:pic>
      <p:sp>
        <p:nvSpPr>
          <p:cNvPr id="24587" name="Text Box 11"/>
          <p:cNvSpPr txBox="1">
            <a:spLocks noChangeArrowheads="1"/>
          </p:cNvSpPr>
          <p:nvPr/>
        </p:nvSpPr>
        <p:spPr bwMode="auto">
          <a:xfrm>
            <a:off x="6400800" y="1600200"/>
            <a:ext cx="2057400" cy="438150"/>
          </a:xfrm>
          <a:prstGeom prst="rect">
            <a:avLst/>
          </a:prstGeom>
          <a:noFill/>
          <a:ln w="9525">
            <a:noFill/>
            <a:miter lim="800000"/>
            <a:headEnd/>
            <a:tailEnd/>
          </a:ln>
        </p:spPr>
        <p:txBody>
          <a:bodyPr/>
          <a:lstStyle/>
          <a:p>
            <a:pPr eaLnBrk="0" hangingPunct="0"/>
            <a:r>
              <a:rPr lang="pt-BR" sz="2000" b="1">
                <a:solidFill>
                  <a:srgbClr val="0000FF"/>
                </a:solidFill>
              </a:rPr>
              <a:t>Lamela média ??</a:t>
            </a:r>
          </a:p>
        </p:txBody>
      </p:sp>
      <p:sp>
        <p:nvSpPr>
          <p:cNvPr id="24588" name="Text Box 12"/>
          <p:cNvSpPr txBox="1">
            <a:spLocks noChangeArrowheads="1"/>
          </p:cNvSpPr>
          <p:nvPr/>
        </p:nvSpPr>
        <p:spPr bwMode="auto">
          <a:xfrm>
            <a:off x="762000" y="4191000"/>
            <a:ext cx="1981200" cy="452438"/>
          </a:xfrm>
          <a:prstGeom prst="rect">
            <a:avLst/>
          </a:prstGeom>
          <a:noFill/>
          <a:ln w="9525">
            <a:noFill/>
            <a:miter lim="800000"/>
            <a:headEnd/>
            <a:tailEnd/>
          </a:ln>
        </p:spPr>
        <p:txBody>
          <a:bodyPr/>
          <a:lstStyle/>
          <a:p>
            <a:pPr eaLnBrk="0" hangingPunct="0"/>
            <a:r>
              <a:rPr lang="pt-BR" sz="2000" b="1">
                <a:solidFill>
                  <a:srgbClr val="0000FF"/>
                </a:solidFill>
              </a:rPr>
              <a:t>Parede celular</a:t>
            </a:r>
          </a:p>
        </p:txBody>
      </p:sp>
      <p:sp>
        <p:nvSpPr>
          <p:cNvPr id="24589" name="Line 13"/>
          <p:cNvSpPr>
            <a:spLocks noChangeShapeType="1"/>
          </p:cNvSpPr>
          <p:nvPr/>
        </p:nvSpPr>
        <p:spPr bwMode="auto">
          <a:xfrm flipH="1" flipV="1">
            <a:off x="1143000" y="3657600"/>
            <a:ext cx="152400" cy="533400"/>
          </a:xfrm>
          <a:prstGeom prst="line">
            <a:avLst/>
          </a:prstGeom>
          <a:noFill/>
          <a:ln w="9525">
            <a:solidFill>
              <a:srgbClr val="0000FF"/>
            </a:solidFill>
            <a:round/>
            <a:headEnd/>
            <a:tailEnd type="triangle" w="med" len="med"/>
          </a:ln>
        </p:spPr>
        <p:txBody>
          <a:bodyPr wrap="none"/>
          <a:lstStyle/>
          <a:p>
            <a:endParaRPr lang="pt-BR"/>
          </a:p>
        </p:txBody>
      </p:sp>
      <p:sp>
        <p:nvSpPr>
          <p:cNvPr id="24590" name="Line 14"/>
          <p:cNvSpPr>
            <a:spLocks noChangeShapeType="1"/>
          </p:cNvSpPr>
          <p:nvPr/>
        </p:nvSpPr>
        <p:spPr bwMode="auto">
          <a:xfrm>
            <a:off x="533400" y="3048000"/>
            <a:ext cx="381000" cy="304800"/>
          </a:xfrm>
          <a:prstGeom prst="line">
            <a:avLst/>
          </a:prstGeom>
          <a:noFill/>
          <a:ln w="9525">
            <a:solidFill>
              <a:srgbClr val="0000FF"/>
            </a:solidFill>
            <a:round/>
            <a:headEnd/>
            <a:tailEnd type="triangle" w="med" len="med"/>
          </a:ln>
        </p:spPr>
        <p:txBody>
          <a:bodyPr wrap="none"/>
          <a:lstStyle/>
          <a:p>
            <a:endParaRPr lang="pt-BR"/>
          </a:p>
        </p:txBody>
      </p:sp>
      <p:sp>
        <p:nvSpPr>
          <p:cNvPr id="24591" name="Text Box 15"/>
          <p:cNvSpPr txBox="1">
            <a:spLocks noChangeArrowheads="1"/>
          </p:cNvSpPr>
          <p:nvPr/>
        </p:nvSpPr>
        <p:spPr bwMode="auto">
          <a:xfrm>
            <a:off x="0" y="2590800"/>
            <a:ext cx="1905000" cy="438150"/>
          </a:xfrm>
          <a:prstGeom prst="rect">
            <a:avLst/>
          </a:prstGeom>
          <a:noFill/>
          <a:ln w="9525">
            <a:noFill/>
            <a:miter lim="800000"/>
            <a:headEnd/>
            <a:tailEnd/>
          </a:ln>
        </p:spPr>
        <p:txBody>
          <a:bodyPr/>
          <a:lstStyle/>
          <a:p>
            <a:pPr eaLnBrk="0" hangingPunct="0"/>
            <a:r>
              <a:rPr lang="pt-BR" sz="2000" b="1">
                <a:solidFill>
                  <a:srgbClr val="0000FF"/>
                </a:solidFill>
              </a:rPr>
              <a:t>Lamela média</a:t>
            </a:r>
          </a:p>
        </p:txBody>
      </p:sp>
      <p:sp>
        <p:nvSpPr>
          <p:cNvPr id="24592" name="Line 16"/>
          <p:cNvSpPr>
            <a:spLocks noChangeShapeType="1"/>
          </p:cNvSpPr>
          <p:nvPr/>
        </p:nvSpPr>
        <p:spPr bwMode="auto">
          <a:xfrm>
            <a:off x="7010400" y="2209800"/>
            <a:ext cx="228600" cy="762000"/>
          </a:xfrm>
          <a:prstGeom prst="line">
            <a:avLst/>
          </a:prstGeom>
          <a:noFill/>
          <a:ln w="9525">
            <a:solidFill>
              <a:srgbClr val="0000FF"/>
            </a:solidFill>
            <a:round/>
            <a:headEnd/>
            <a:tailEnd type="triangle" w="med" len="med"/>
          </a:ln>
        </p:spPr>
        <p:txBody>
          <a:bodyPr wrap="none"/>
          <a:lstStyle/>
          <a:p>
            <a:endParaRPr lang="pt-BR"/>
          </a:p>
        </p:txBody>
      </p:sp>
      <p:sp>
        <p:nvSpPr>
          <p:cNvPr id="289809" name="Rectangle 17"/>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25603"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5604"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25605"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25606"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25607"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5608" name="Text Box 8"/>
          <p:cNvSpPr txBox="1">
            <a:spLocks noChangeArrowheads="1"/>
          </p:cNvSpPr>
          <p:nvPr/>
        </p:nvSpPr>
        <p:spPr bwMode="auto">
          <a:xfrm>
            <a:off x="2209800" y="3048000"/>
            <a:ext cx="5410200" cy="701675"/>
          </a:xfrm>
          <a:prstGeom prst="rect">
            <a:avLst/>
          </a:prstGeom>
          <a:noFill/>
          <a:ln w="9525">
            <a:noFill/>
            <a:miter lim="800000"/>
            <a:headEnd/>
            <a:tailEnd/>
          </a:ln>
        </p:spPr>
        <p:txBody>
          <a:bodyPr>
            <a:spAutoFit/>
          </a:bodyPr>
          <a:lstStyle/>
          <a:p>
            <a:pPr>
              <a:spcBef>
                <a:spcPct val="50000"/>
              </a:spcBef>
            </a:pPr>
            <a:endParaRPr lang="pt-BR" sz="4000">
              <a:latin typeface="Arial" charset="0"/>
            </a:endParaRPr>
          </a:p>
        </p:txBody>
      </p:sp>
      <p:grpSp>
        <p:nvGrpSpPr>
          <p:cNvPr id="25609" name="Group 9"/>
          <p:cNvGrpSpPr>
            <a:grpSpLocks/>
          </p:cNvGrpSpPr>
          <p:nvPr/>
        </p:nvGrpSpPr>
        <p:grpSpPr bwMode="auto">
          <a:xfrm>
            <a:off x="-1371600" y="1371600"/>
            <a:ext cx="10287000" cy="4419600"/>
            <a:chOff x="28" y="0"/>
            <a:chExt cx="3697" cy="2071"/>
          </a:xfrm>
        </p:grpSpPr>
        <p:sp>
          <p:nvSpPr>
            <p:cNvPr id="25612" name="Rectangle 10"/>
            <p:cNvSpPr>
              <a:spLocks noChangeArrowheads="1"/>
            </p:cNvSpPr>
            <p:nvPr/>
          </p:nvSpPr>
          <p:spPr bwMode="auto">
            <a:xfrm>
              <a:off x="28" y="0"/>
              <a:ext cx="598" cy="633"/>
            </a:xfrm>
            <a:prstGeom prst="rect">
              <a:avLst/>
            </a:prstGeom>
            <a:noFill/>
            <a:ln w="9525">
              <a:noFill/>
              <a:miter lim="800000"/>
              <a:headEnd/>
              <a:tailEnd/>
            </a:ln>
          </p:spPr>
          <p:txBody>
            <a:bodyPr/>
            <a:lstStyle/>
            <a:p>
              <a:pPr eaLnBrk="0" hangingPunct="0"/>
              <a:endParaRPr lang="pt-BR">
                <a:solidFill>
                  <a:srgbClr val="66FF66"/>
                </a:solidFill>
              </a:endParaRPr>
            </a:p>
          </p:txBody>
        </p:sp>
        <p:sp>
          <p:nvSpPr>
            <p:cNvPr id="25613" name="Rectangle 11"/>
            <p:cNvSpPr>
              <a:spLocks noChangeArrowheads="1"/>
            </p:cNvSpPr>
            <p:nvPr/>
          </p:nvSpPr>
          <p:spPr bwMode="auto">
            <a:xfrm>
              <a:off x="626" y="0"/>
              <a:ext cx="906" cy="633"/>
            </a:xfrm>
            <a:prstGeom prst="rect">
              <a:avLst/>
            </a:prstGeom>
            <a:noFill/>
            <a:ln w="9525">
              <a:noFill/>
              <a:miter lim="800000"/>
              <a:headEnd/>
              <a:tailEnd/>
            </a:ln>
          </p:spPr>
          <p:txBody>
            <a:bodyPr/>
            <a:lstStyle/>
            <a:p>
              <a:pPr eaLnBrk="0" hangingPunct="0"/>
              <a:r>
                <a:rPr lang="en-US" b="1">
                  <a:solidFill>
                    <a:srgbClr val="66FF66"/>
                  </a:solidFill>
                  <a:cs typeface="Times New Roman" pitchFamily="18" charset="0"/>
                </a:rPr>
                <a:t>ESTRUCTURAL</a:t>
              </a:r>
              <a:endParaRPr lang="en-US">
                <a:solidFill>
                  <a:srgbClr val="66FF66"/>
                </a:solidFill>
                <a:cs typeface="Times New Roman" pitchFamily="18" charset="0"/>
              </a:endParaRPr>
            </a:p>
            <a:p>
              <a:pPr eaLnBrk="0" hangingPunct="0"/>
              <a:endParaRPr lang="en-US">
                <a:solidFill>
                  <a:srgbClr val="66FF66"/>
                </a:solidFill>
              </a:endParaRPr>
            </a:p>
          </p:txBody>
        </p:sp>
        <p:sp>
          <p:nvSpPr>
            <p:cNvPr id="25614" name="Rectangle 12"/>
            <p:cNvSpPr>
              <a:spLocks noChangeArrowheads="1"/>
            </p:cNvSpPr>
            <p:nvPr/>
          </p:nvSpPr>
          <p:spPr bwMode="auto">
            <a:xfrm>
              <a:off x="1532" y="0"/>
              <a:ext cx="1178" cy="633"/>
            </a:xfrm>
            <a:prstGeom prst="rect">
              <a:avLst/>
            </a:prstGeom>
            <a:noFill/>
            <a:ln w="9525">
              <a:noFill/>
              <a:miter lim="800000"/>
              <a:headEnd/>
              <a:tailEnd/>
            </a:ln>
          </p:spPr>
          <p:txBody>
            <a:bodyPr/>
            <a:lstStyle/>
            <a:p>
              <a:pPr eaLnBrk="0" hangingPunct="0"/>
              <a:r>
                <a:rPr lang="en-US" b="1">
                  <a:solidFill>
                    <a:srgbClr val="66FF66"/>
                  </a:solidFill>
                  <a:cs typeface="Times New Roman" pitchFamily="18" charset="0"/>
                </a:rPr>
                <a:t>CONSTITUINTE O ACTIVADOR ENZIMÁTICO</a:t>
              </a:r>
              <a:endParaRPr lang="en-US">
                <a:solidFill>
                  <a:srgbClr val="66FF66"/>
                </a:solidFill>
                <a:cs typeface="Times New Roman" pitchFamily="18" charset="0"/>
              </a:endParaRPr>
            </a:p>
            <a:p>
              <a:pPr eaLnBrk="0" hangingPunct="0"/>
              <a:endParaRPr lang="en-US">
                <a:solidFill>
                  <a:srgbClr val="66FF66"/>
                </a:solidFill>
              </a:endParaRPr>
            </a:p>
          </p:txBody>
        </p:sp>
        <p:sp>
          <p:nvSpPr>
            <p:cNvPr id="25615" name="Rectangle 13"/>
            <p:cNvSpPr>
              <a:spLocks noChangeArrowheads="1"/>
            </p:cNvSpPr>
            <p:nvPr/>
          </p:nvSpPr>
          <p:spPr bwMode="auto">
            <a:xfrm>
              <a:off x="2710" y="0"/>
              <a:ext cx="1015" cy="633"/>
            </a:xfrm>
            <a:prstGeom prst="rect">
              <a:avLst/>
            </a:prstGeom>
            <a:noFill/>
            <a:ln w="9525">
              <a:noFill/>
              <a:miter lim="800000"/>
              <a:headEnd/>
              <a:tailEnd/>
            </a:ln>
          </p:spPr>
          <p:txBody>
            <a:bodyPr/>
            <a:lstStyle/>
            <a:p>
              <a:pPr eaLnBrk="0" hangingPunct="0"/>
              <a:r>
                <a:rPr lang="en-US" b="1">
                  <a:solidFill>
                    <a:srgbClr val="66FF66"/>
                  </a:solidFill>
                  <a:cs typeface="Times New Roman" pitchFamily="18" charset="0"/>
                </a:rPr>
                <a:t>PROCESOS</a:t>
              </a:r>
              <a:endParaRPr lang="en-US">
                <a:solidFill>
                  <a:srgbClr val="66FF66"/>
                </a:solidFill>
                <a:cs typeface="Times New Roman" pitchFamily="18" charset="0"/>
              </a:endParaRPr>
            </a:p>
            <a:p>
              <a:pPr eaLnBrk="0" hangingPunct="0"/>
              <a:endParaRPr lang="en-US">
                <a:solidFill>
                  <a:srgbClr val="66FF66"/>
                </a:solidFill>
              </a:endParaRPr>
            </a:p>
          </p:txBody>
        </p:sp>
        <p:sp>
          <p:nvSpPr>
            <p:cNvPr id="25616" name="Rectangle 14"/>
            <p:cNvSpPr>
              <a:spLocks noChangeArrowheads="1"/>
            </p:cNvSpPr>
            <p:nvPr/>
          </p:nvSpPr>
          <p:spPr bwMode="auto">
            <a:xfrm>
              <a:off x="28" y="633"/>
              <a:ext cx="598" cy="1438"/>
            </a:xfrm>
            <a:prstGeom prst="rect">
              <a:avLst/>
            </a:prstGeom>
            <a:noFill/>
            <a:ln w="9525">
              <a:noFill/>
              <a:miter lim="800000"/>
              <a:headEnd/>
              <a:tailEnd/>
            </a:ln>
          </p:spPr>
          <p:txBody>
            <a:bodyPr/>
            <a:lstStyle/>
            <a:p>
              <a:pPr eaLnBrk="0" hangingPunct="0"/>
              <a:endParaRPr lang="en-US" sz="3200">
                <a:solidFill>
                  <a:srgbClr val="66FF66"/>
                </a:solidFill>
                <a:cs typeface="Times New Roman" pitchFamily="18" charset="0"/>
              </a:endParaRPr>
            </a:p>
            <a:p>
              <a:pPr eaLnBrk="0" hangingPunct="0"/>
              <a:endParaRPr lang="en-US"/>
            </a:p>
          </p:txBody>
        </p:sp>
        <p:sp>
          <p:nvSpPr>
            <p:cNvPr id="25617" name="Rectangle 15"/>
            <p:cNvSpPr>
              <a:spLocks noChangeArrowheads="1"/>
            </p:cNvSpPr>
            <p:nvPr/>
          </p:nvSpPr>
          <p:spPr bwMode="auto">
            <a:xfrm>
              <a:off x="626" y="633"/>
              <a:ext cx="906" cy="1438"/>
            </a:xfrm>
            <a:prstGeom prst="rect">
              <a:avLst/>
            </a:prstGeom>
            <a:noFill/>
            <a:ln w="9525">
              <a:noFill/>
              <a:miter lim="800000"/>
              <a:headEnd/>
              <a:tailEnd/>
            </a:ln>
          </p:spPr>
          <p:txBody>
            <a:bodyPr/>
            <a:lstStyle/>
            <a:p>
              <a:pPr eaLnBrk="0" hangingPunct="0"/>
              <a:r>
                <a:rPr lang="en-US" b="1">
                  <a:cs typeface="Times New Roman" pitchFamily="18" charset="0"/>
                </a:rPr>
                <a:t>Pectato (lamela media)</a:t>
              </a:r>
              <a:endParaRPr lang="en-US">
                <a:cs typeface="Times New Roman" pitchFamily="18" charset="0"/>
              </a:endParaRPr>
            </a:p>
            <a:p>
              <a:pPr eaLnBrk="0" hangingPunct="0"/>
              <a:r>
                <a:rPr lang="en-US" b="1">
                  <a:cs typeface="Times New Roman" pitchFamily="18" charset="0"/>
                </a:rPr>
                <a:t>Oxalato</a:t>
              </a:r>
              <a:endParaRPr lang="en-US">
                <a:cs typeface="Times New Roman" pitchFamily="18" charset="0"/>
              </a:endParaRPr>
            </a:p>
            <a:p>
              <a:pPr eaLnBrk="0" hangingPunct="0"/>
              <a:r>
                <a:rPr lang="en-US" b="1">
                  <a:cs typeface="Times New Roman" pitchFamily="18" charset="0"/>
                </a:rPr>
                <a:t>Fitato</a:t>
              </a:r>
              <a:endParaRPr lang="en-US">
                <a:cs typeface="Times New Roman" pitchFamily="18" charset="0"/>
              </a:endParaRPr>
            </a:p>
            <a:p>
              <a:pPr eaLnBrk="0" hangingPunct="0"/>
              <a:r>
                <a:rPr lang="en-US" b="1">
                  <a:cs typeface="Times New Roman" pitchFamily="18" charset="0"/>
                </a:rPr>
                <a:t>Calmodulinas</a:t>
              </a:r>
              <a:endParaRPr lang="en-US">
                <a:cs typeface="Times New Roman" pitchFamily="18" charset="0"/>
              </a:endParaRPr>
            </a:p>
            <a:p>
              <a:pPr eaLnBrk="0" hangingPunct="0"/>
              <a:endParaRPr lang="en-US"/>
            </a:p>
          </p:txBody>
        </p:sp>
        <p:sp>
          <p:nvSpPr>
            <p:cNvPr id="25618" name="Rectangle 16"/>
            <p:cNvSpPr>
              <a:spLocks noChangeArrowheads="1"/>
            </p:cNvSpPr>
            <p:nvPr/>
          </p:nvSpPr>
          <p:spPr bwMode="auto">
            <a:xfrm>
              <a:off x="1532" y="633"/>
              <a:ext cx="1178" cy="1438"/>
            </a:xfrm>
            <a:prstGeom prst="rect">
              <a:avLst/>
            </a:prstGeom>
            <a:noFill/>
            <a:ln w="9525">
              <a:noFill/>
              <a:miter lim="800000"/>
              <a:headEnd/>
              <a:tailEnd/>
            </a:ln>
          </p:spPr>
          <p:txBody>
            <a:bodyPr/>
            <a:lstStyle/>
            <a:p>
              <a:pPr eaLnBrk="0" hangingPunct="0"/>
              <a:r>
                <a:rPr lang="en-US" b="1">
                  <a:cs typeface="Times New Roman" pitchFamily="18" charset="0"/>
                </a:rPr>
                <a:t>ATPase (apirase);</a:t>
              </a:r>
              <a:endParaRPr lang="en-US">
                <a:cs typeface="Times New Roman" pitchFamily="18" charset="0"/>
              </a:endParaRPr>
            </a:p>
            <a:p>
              <a:pPr eaLnBrk="0" hangingPunct="0"/>
              <a:r>
                <a:rPr lang="en-US" b="1">
                  <a:cs typeface="Times New Roman" pitchFamily="18" charset="0"/>
                </a:rPr>
                <a:t>Alfa amilase;</a:t>
              </a:r>
              <a:endParaRPr lang="en-US">
                <a:cs typeface="Times New Roman" pitchFamily="18" charset="0"/>
              </a:endParaRPr>
            </a:p>
            <a:p>
              <a:pPr eaLnBrk="0" hangingPunct="0"/>
              <a:r>
                <a:rPr lang="en-US" b="1">
                  <a:cs typeface="Times New Roman" pitchFamily="18" charset="0"/>
                </a:rPr>
                <a:t>Fosfolipase D</a:t>
              </a:r>
              <a:endParaRPr lang="en-US">
                <a:cs typeface="Times New Roman" pitchFamily="18" charset="0"/>
              </a:endParaRPr>
            </a:p>
            <a:p>
              <a:pPr eaLnBrk="0" hangingPunct="0"/>
              <a:r>
                <a:rPr lang="en-US" b="1">
                  <a:cs typeface="Times New Roman" pitchFamily="18" charset="0"/>
                </a:rPr>
                <a:t>Nucleases</a:t>
              </a:r>
              <a:endParaRPr lang="en-US">
                <a:cs typeface="Times New Roman" pitchFamily="18" charset="0"/>
              </a:endParaRPr>
            </a:p>
            <a:p>
              <a:pPr eaLnBrk="0" hangingPunct="0"/>
              <a:endParaRPr lang="en-US"/>
            </a:p>
          </p:txBody>
        </p:sp>
        <p:sp>
          <p:nvSpPr>
            <p:cNvPr id="25619" name="Rectangle 17"/>
            <p:cNvSpPr>
              <a:spLocks noChangeArrowheads="1"/>
            </p:cNvSpPr>
            <p:nvPr/>
          </p:nvSpPr>
          <p:spPr bwMode="auto">
            <a:xfrm>
              <a:off x="2710" y="633"/>
              <a:ext cx="1015" cy="1438"/>
            </a:xfrm>
            <a:prstGeom prst="rect">
              <a:avLst/>
            </a:prstGeom>
            <a:noFill/>
            <a:ln w="9525">
              <a:noFill/>
              <a:miter lim="800000"/>
              <a:headEnd/>
              <a:tailEnd/>
            </a:ln>
          </p:spPr>
          <p:txBody>
            <a:bodyPr/>
            <a:lstStyle/>
            <a:p>
              <a:pPr eaLnBrk="0" hangingPunct="0"/>
              <a:r>
                <a:rPr lang="en-US" b="1">
                  <a:cs typeface="Times New Roman" pitchFamily="18" charset="0"/>
                </a:rPr>
                <a:t>Estructuras y funcionamiento de membranas;</a:t>
              </a:r>
              <a:endParaRPr lang="en-US">
                <a:cs typeface="Times New Roman" pitchFamily="18" charset="0"/>
              </a:endParaRPr>
            </a:p>
            <a:p>
              <a:pPr eaLnBrk="0" hangingPunct="0"/>
              <a:r>
                <a:rPr lang="en-US" b="1">
                  <a:cs typeface="Times New Roman" pitchFamily="18" charset="0"/>
                </a:rPr>
                <a:t>Absorción iónica;</a:t>
              </a:r>
              <a:endParaRPr lang="en-US">
                <a:cs typeface="Times New Roman" pitchFamily="18" charset="0"/>
              </a:endParaRPr>
            </a:p>
            <a:p>
              <a:pPr eaLnBrk="0" hangingPunct="0"/>
              <a:r>
                <a:rPr lang="en-US" b="1">
                  <a:cs typeface="Times New Roman" pitchFamily="18" charset="0"/>
                </a:rPr>
                <a:t>Reaciones con hormônios vegetales y activación enzimática (via calmodulina);</a:t>
              </a:r>
              <a:endParaRPr lang="en-US">
                <a:cs typeface="Times New Roman" pitchFamily="18" charset="0"/>
              </a:endParaRPr>
            </a:p>
            <a:p>
              <a:pPr eaLnBrk="0" hangingPunct="0"/>
              <a:r>
                <a:rPr lang="en-US" b="1">
                  <a:cs typeface="Times New Roman" pitchFamily="18" charset="0"/>
                </a:rPr>
                <a:t>Mensageiro secundário</a:t>
              </a:r>
              <a:endParaRPr lang="en-US">
                <a:cs typeface="Times New Roman" pitchFamily="18" charset="0"/>
              </a:endParaRPr>
            </a:p>
            <a:p>
              <a:pPr eaLnBrk="0" hangingPunct="0"/>
              <a:endParaRPr lang="en-US"/>
            </a:p>
          </p:txBody>
        </p:sp>
      </p:grpSp>
      <p:sp>
        <p:nvSpPr>
          <p:cNvPr id="25610" name="Text Box 18"/>
          <p:cNvSpPr txBox="1">
            <a:spLocks noChangeArrowheads="1"/>
          </p:cNvSpPr>
          <p:nvPr/>
        </p:nvSpPr>
        <p:spPr bwMode="auto">
          <a:xfrm>
            <a:off x="571500" y="428625"/>
            <a:ext cx="6934200" cy="708025"/>
          </a:xfrm>
          <a:prstGeom prst="rect">
            <a:avLst/>
          </a:prstGeom>
          <a:noFill/>
          <a:ln w="9525">
            <a:noFill/>
            <a:miter lim="800000"/>
            <a:headEnd/>
            <a:tailEnd/>
          </a:ln>
        </p:spPr>
        <p:txBody>
          <a:bodyPr>
            <a:spAutoFit/>
          </a:bodyPr>
          <a:lstStyle/>
          <a:p>
            <a:pPr>
              <a:spcBef>
                <a:spcPct val="50000"/>
              </a:spcBef>
            </a:pPr>
            <a:r>
              <a:rPr lang="pt-BR" sz="4000" b="1">
                <a:solidFill>
                  <a:schemeClr val="folHlink"/>
                </a:solidFill>
                <a:latin typeface="Arial" charset="0"/>
              </a:rPr>
              <a:t>FUNCIONES DEL CÁLCIO</a:t>
            </a:r>
          </a:p>
        </p:txBody>
      </p:sp>
      <p:sp>
        <p:nvSpPr>
          <p:cNvPr id="290835" name="Rectangle 19"/>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m 7" descr="not_06-12-2007_11-23-07p05,_06_e_07_soja.jpg"/>
          <p:cNvPicPr>
            <a:picLocks noChangeAspect="1"/>
          </p:cNvPicPr>
          <p:nvPr/>
        </p:nvPicPr>
        <p:blipFill>
          <a:blip r:embed="rId2"/>
          <a:srcRect/>
          <a:stretch>
            <a:fillRect/>
          </a:stretch>
        </p:blipFill>
        <p:spPr bwMode="auto">
          <a:xfrm>
            <a:off x="-131763" y="0"/>
            <a:ext cx="9275763" cy="6786563"/>
          </a:xfrm>
          <a:prstGeom prst="rect">
            <a:avLst/>
          </a:prstGeom>
          <a:noFill/>
          <a:ln w="9525">
            <a:noFill/>
            <a:miter lim="800000"/>
            <a:headEnd/>
            <a:tailEnd/>
          </a:ln>
        </p:spPr>
      </p:pic>
      <p:sp>
        <p:nvSpPr>
          <p:cNvPr id="8195"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8196"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8197"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8198"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8199"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8200"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8201" name="Rectangle 8"/>
          <p:cNvSpPr>
            <a:spLocks noChangeArrowheads="1"/>
          </p:cNvSpPr>
          <p:nvPr/>
        </p:nvSpPr>
        <p:spPr bwMode="auto">
          <a:xfrm>
            <a:off x="0" y="914400"/>
            <a:ext cx="8915400" cy="5943600"/>
          </a:xfrm>
          <a:prstGeom prst="rect">
            <a:avLst/>
          </a:prstGeom>
          <a:solidFill>
            <a:srgbClr val="00B050">
              <a:alpha val="50195"/>
            </a:srgbClr>
          </a:solidFill>
          <a:ln w="9525">
            <a:noFill/>
            <a:miter lim="800000"/>
            <a:headEnd/>
            <a:tailEnd/>
          </a:ln>
        </p:spPr>
        <p:txBody>
          <a:bodyPr/>
          <a:lstStyle/>
          <a:p>
            <a:pPr marL="342900" indent="-342900">
              <a:lnSpc>
                <a:spcPct val="110000"/>
              </a:lnSpc>
              <a:spcBef>
                <a:spcPct val="20000"/>
              </a:spcBef>
              <a:buFontTx/>
              <a:buChar char="•"/>
            </a:pPr>
            <a:r>
              <a:rPr lang="pt-BR" sz="3600" b="1">
                <a:solidFill>
                  <a:srgbClr val="FF0000"/>
                </a:solidFill>
                <a:latin typeface="Arial" charset="0"/>
                <a:sym typeface="Symbol" pitchFamily="18" charset="2"/>
              </a:rPr>
              <a:t> Introducción</a:t>
            </a:r>
            <a:endParaRPr lang="pt-BR" sz="3200" b="1">
              <a:solidFill>
                <a:srgbClr val="FF0000"/>
              </a:solidFill>
              <a:latin typeface="Arial" charset="0"/>
            </a:endParaRPr>
          </a:p>
          <a:p>
            <a:pPr marL="342900" indent="-342900">
              <a:lnSpc>
                <a:spcPct val="110000"/>
              </a:lnSpc>
              <a:spcBef>
                <a:spcPct val="20000"/>
              </a:spcBef>
              <a:buFontTx/>
              <a:buChar char="•"/>
            </a:pPr>
            <a:r>
              <a:rPr lang="pt-BR" sz="3600" b="1">
                <a:solidFill>
                  <a:srgbClr val="FF0000"/>
                </a:solidFill>
                <a:latin typeface="Arial" charset="0"/>
                <a:sym typeface="Symbol" pitchFamily="18" charset="2"/>
              </a:rPr>
              <a:t></a:t>
            </a:r>
            <a:r>
              <a:rPr lang="pt-BR" sz="3200" b="1">
                <a:solidFill>
                  <a:srgbClr val="FF0000"/>
                </a:solidFill>
                <a:latin typeface="Arial" charset="0"/>
              </a:rPr>
              <a:t> </a:t>
            </a:r>
            <a:r>
              <a:rPr lang="pt-BR" sz="3600" b="1">
                <a:solidFill>
                  <a:srgbClr val="FF0000"/>
                </a:solidFill>
                <a:latin typeface="Arial" charset="0"/>
              </a:rPr>
              <a:t>Absorción, translocación y redistribuición</a:t>
            </a:r>
          </a:p>
          <a:p>
            <a:pPr marL="342900" indent="-342900">
              <a:lnSpc>
                <a:spcPct val="110000"/>
              </a:lnSpc>
              <a:spcBef>
                <a:spcPct val="20000"/>
              </a:spcBef>
              <a:buFontTx/>
              <a:buChar char="•"/>
            </a:pPr>
            <a:r>
              <a:rPr lang="pt-BR" sz="3600" b="1">
                <a:solidFill>
                  <a:srgbClr val="FF0000"/>
                </a:solidFill>
                <a:latin typeface="Arial" charset="0"/>
                <a:sym typeface="Symbol" pitchFamily="18" charset="2"/>
              </a:rPr>
              <a:t></a:t>
            </a:r>
            <a:r>
              <a:rPr lang="pt-BR" sz="3600" b="1">
                <a:solidFill>
                  <a:srgbClr val="FF0000"/>
                </a:solidFill>
                <a:latin typeface="Arial" charset="0"/>
              </a:rPr>
              <a:t> Participación en el metabolismo vegetal</a:t>
            </a:r>
          </a:p>
          <a:p>
            <a:pPr marL="342900" indent="-342900">
              <a:lnSpc>
                <a:spcPct val="110000"/>
              </a:lnSpc>
              <a:spcBef>
                <a:spcPct val="20000"/>
              </a:spcBef>
              <a:buFontTx/>
              <a:buChar char="•"/>
            </a:pPr>
            <a:r>
              <a:rPr lang="pt-BR" sz="3600" b="1">
                <a:solidFill>
                  <a:srgbClr val="FF0000"/>
                </a:solidFill>
                <a:latin typeface="Arial" charset="0"/>
                <a:sym typeface="Symbol" pitchFamily="18" charset="2"/>
              </a:rPr>
              <a:t></a:t>
            </a:r>
            <a:r>
              <a:rPr lang="pt-BR" sz="3600" b="1">
                <a:solidFill>
                  <a:srgbClr val="FF0000"/>
                </a:solidFill>
                <a:latin typeface="Arial" charset="0"/>
              </a:rPr>
              <a:t> Exigencias minerales de las principales culturas</a:t>
            </a:r>
          </a:p>
          <a:p>
            <a:pPr marL="342900" indent="-342900">
              <a:lnSpc>
                <a:spcPct val="110000"/>
              </a:lnSpc>
              <a:spcBef>
                <a:spcPct val="20000"/>
              </a:spcBef>
              <a:buFontTx/>
              <a:buChar char="•"/>
            </a:pPr>
            <a:r>
              <a:rPr lang="pt-BR" sz="3600" b="1">
                <a:solidFill>
                  <a:srgbClr val="FF0000"/>
                </a:solidFill>
                <a:latin typeface="Arial" charset="0"/>
                <a:sym typeface="Symbol" pitchFamily="18" charset="2"/>
              </a:rPr>
              <a:t></a:t>
            </a:r>
            <a:r>
              <a:rPr lang="pt-BR" sz="3600" b="1">
                <a:solidFill>
                  <a:srgbClr val="FF0000"/>
                </a:solidFill>
                <a:latin typeface="Arial" charset="0"/>
              </a:rPr>
              <a:t> Sintomatología de deficiencia y excesos nutricionales</a:t>
            </a:r>
          </a:p>
        </p:txBody>
      </p:sp>
      <p:sp>
        <p:nvSpPr>
          <p:cNvPr id="275465" name="Rectangle 9"/>
          <p:cNvSpPr>
            <a:spLocks noChangeArrowheads="1"/>
          </p:cNvSpPr>
          <p:nvPr/>
        </p:nvSpPr>
        <p:spPr bwMode="auto">
          <a:xfrm>
            <a:off x="0" y="0"/>
            <a:ext cx="228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Calcio</a:t>
            </a:r>
            <a:endParaRPr lang="pt-BR" sz="3200" b="1" dirty="0">
              <a:solidFill>
                <a:schemeClr val="tx2"/>
              </a:solidFill>
              <a:latin typeface="Monotype Corsiva" pitchFamily="66"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0" y="5486400"/>
            <a:ext cx="9372600" cy="1371600"/>
          </a:xfrm>
        </p:spPr>
        <p:txBody>
          <a:bodyPr/>
          <a:lstStyle/>
          <a:p>
            <a:pPr eaLnBrk="1" hangingPunct="1">
              <a:defRPr/>
            </a:pPr>
            <a:r>
              <a:rPr lang="pt-BR" sz="2400" b="1" dirty="0" err="1" smtClean="0">
                <a:cs typeface="Times New Roman" pitchFamily="18" charset="0"/>
              </a:rPr>
              <a:t>Relación</a:t>
            </a:r>
            <a:r>
              <a:rPr lang="pt-BR" sz="2400" b="1" dirty="0" smtClean="0">
                <a:cs typeface="Times New Roman" pitchFamily="18" charset="0"/>
              </a:rPr>
              <a:t> entre </a:t>
            </a:r>
            <a:r>
              <a:rPr lang="pt-BR" sz="2400" b="1" dirty="0" err="1" smtClean="0">
                <a:cs typeface="Times New Roman" pitchFamily="18" charset="0"/>
              </a:rPr>
              <a:t>el</a:t>
            </a:r>
            <a:r>
              <a:rPr lang="pt-BR" sz="2400" b="1" dirty="0" smtClean="0">
                <a:cs typeface="Times New Roman" pitchFamily="18" charset="0"/>
              </a:rPr>
              <a:t> teor de cálcio </a:t>
            </a:r>
            <a:r>
              <a:rPr lang="pt-BR" sz="2400" b="1" dirty="0" err="1" smtClean="0">
                <a:cs typeface="Times New Roman" pitchFamily="18" charset="0"/>
              </a:rPr>
              <a:t>en</a:t>
            </a:r>
            <a:r>
              <a:rPr lang="pt-BR" sz="2400" b="1" dirty="0" smtClean="0">
                <a:cs typeface="Times New Roman" pitchFamily="18" charset="0"/>
              </a:rPr>
              <a:t> </a:t>
            </a:r>
            <a:r>
              <a:rPr lang="pt-BR" sz="2400" b="1" dirty="0" err="1" smtClean="0">
                <a:cs typeface="Times New Roman" pitchFamily="18" charset="0"/>
              </a:rPr>
              <a:t>la</a:t>
            </a:r>
            <a:r>
              <a:rPr lang="pt-BR" sz="2400" b="1" dirty="0" smtClean="0">
                <a:cs typeface="Times New Roman" pitchFamily="18" charset="0"/>
              </a:rPr>
              <a:t> polpa </a:t>
            </a:r>
            <a:r>
              <a:rPr lang="pt-BR" sz="2400" b="1" dirty="0" err="1" smtClean="0">
                <a:cs typeface="Times New Roman" pitchFamily="18" charset="0"/>
              </a:rPr>
              <a:t>del</a:t>
            </a:r>
            <a:r>
              <a:rPr lang="pt-BR" sz="2400" b="1" dirty="0" smtClean="0">
                <a:cs typeface="Times New Roman" pitchFamily="18" charset="0"/>
              </a:rPr>
              <a:t> fruto, </a:t>
            </a:r>
            <a:r>
              <a:rPr lang="pt-BR" sz="2400" b="1" dirty="0" err="1" smtClean="0">
                <a:cs typeface="Times New Roman" pitchFamily="18" charset="0"/>
              </a:rPr>
              <a:t>la</a:t>
            </a:r>
            <a:r>
              <a:rPr lang="pt-BR" sz="2400" b="1" dirty="0" smtClean="0">
                <a:cs typeface="Times New Roman" pitchFamily="18" charset="0"/>
              </a:rPr>
              <a:t> perda de peso y </a:t>
            </a:r>
            <a:r>
              <a:rPr lang="pt-BR" sz="2400" b="1" dirty="0" err="1" smtClean="0">
                <a:cs typeface="Times New Roman" pitchFamily="18" charset="0"/>
              </a:rPr>
              <a:t>la</a:t>
            </a:r>
            <a:r>
              <a:rPr lang="pt-BR" sz="2400" b="1" dirty="0" smtClean="0">
                <a:cs typeface="Times New Roman" pitchFamily="18" charset="0"/>
              </a:rPr>
              <a:t> firmeza de goiabas, </a:t>
            </a:r>
            <a:r>
              <a:rPr lang="pt-BR" sz="2400" b="1" dirty="0" err="1" smtClean="0">
                <a:cs typeface="Times New Roman" pitchFamily="18" charset="0"/>
              </a:rPr>
              <a:t>después</a:t>
            </a:r>
            <a:r>
              <a:rPr lang="pt-BR" sz="2400" b="1" dirty="0" smtClean="0">
                <a:cs typeface="Times New Roman" pitchFamily="18" charset="0"/>
              </a:rPr>
              <a:t> de </a:t>
            </a:r>
            <a:r>
              <a:rPr lang="pt-BR" sz="2400" b="1" dirty="0" err="1" smtClean="0">
                <a:cs typeface="Times New Roman" pitchFamily="18" charset="0"/>
              </a:rPr>
              <a:t>ocho</a:t>
            </a:r>
            <a:r>
              <a:rPr lang="pt-BR" sz="2400" b="1" dirty="0" smtClean="0">
                <a:cs typeface="Times New Roman" pitchFamily="18" charset="0"/>
              </a:rPr>
              <a:t> </a:t>
            </a:r>
            <a:r>
              <a:rPr lang="pt-BR" sz="2400" b="1" dirty="0" err="1" smtClean="0">
                <a:cs typeface="Times New Roman" pitchFamily="18" charset="0"/>
              </a:rPr>
              <a:t>días</a:t>
            </a:r>
            <a:r>
              <a:rPr lang="pt-BR" sz="2400" b="1" dirty="0" smtClean="0">
                <a:cs typeface="Times New Roman" pitchFamily="18" charset="0"/>
              </a:rPr>
              <a:t> de </a:t>
            </a:r>
            <a:r>
              <a:rPr lang="pt-BR" sz="2400" b="1" dirty="0" err="1" smtClean="0">
                <a:cs typeface="Times New Roman" pitchFamily="18" charset="0"/>
              </a:rPr>
              <a:t>armazenamiento</a:t>
            </a:r>
            <a:r>
              <a:rPr lang="pt-BR" sz="2400" b="1" dirty="0" smtClean="0">
                <a:cs typeface="Times New Roman" pitchFamily="18" charset="0"/>
              </a:rPr>
              <a:t> </a:t>
            </a:r>
            <a:r>
              <a:rPr lang="pt-BR" sz="2400" b="1" dirty="0" err="1" smtClean="0">
                <a:cs typeface="Times New Roman" pitchFamily="18" charset="0"/>
              </a:rPr>
              <a:t>en</a:t>
            </a:r>
            <a:r>
              <a:rPr lang="pt-BR" sz="2400" b="1" dirty="0" smtClean="0">
                <a:cs typeface="Times New Roman" pitchFamily="18" charset="0"/>
              </a:rPr>
              <a:t> temperatura ambiente (Prado </a:t>
            </a:r>
            <a:r>
              <a:rPr lang="pt-BR" sz="2400" b="1" dirty="0" err="1" smtClean="0">
                <a:cs typeface="Times New Roman" pitchFamily="18" charset="0"/>
              </a:rPr>
              <a:t>et</a:t>
            </a:r>
            <a:r>
              <a:rPr lang="pt-BR" sz="2400" b="1" dirty="0" smtClean="0">
                <a:cs typeface="Times New Roman" pitchFamily="18" charset="0"/>
              </a:rPr>
              <a:t> al., 2002).</a:t>
            </a:r>
            <a:endParaRPr lang="pt-BR" b="1" dirty="0" smtClean="0">
              <a:cs typeface="Times New Roman" pitchFamily="18" charset="0"/>
            </a:endParaRPr>
          </a:p>
        </p:txBody>
      </p:sp>
      <p:pic>
        <p:nvPicPr>
          <p:cNvPr id="26627" name="Picture 3"/>
          <p:cNvPicPr>
            <a:picLocks noChangeAspect="1" noChangeArrowheads="1"/>
          </p:cNvPicPr>
          <p:nvPr/>
        </p:nvPicPr>
        <p:blipFill>
          <a:blip r:embed="rId2"/>
          <a:srcRect/>
          <a:stretch>
            <a:fillRect/>
          </a:stretch>
        </p:blipFill>
        <p:spPr bwMode="auto">
          <a:xfrm>
            <a:off x="1143000" y="533400"/>
            <a:ext cx="7086600" cy="4906963"/>
          </a:xfrm>
          <a:prstGeom prst="rect">
            <a:avLst/>
          </a:prstGeom>
          <a:solidFill>
            <a:srgbClr val="FFFFCC"/>
          </a:solidFill>
          <a:ln w="9525">
            <a:noFill/>
            <a:miter lim="800000"/>
            <a:headEnd/>
            <a:tailEnd/>
          </a:ln>
        </p:spPr>
      </p:pic>
      <p:sp>
        <p:nvSpPr>
          <p:cNvPr id="291844" name="Rectangle 4"/>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0" y="5486400"/>
            <a:ext cx="9144000" cy="1371600"/>
          </a:xfrm>
        </p:spPr>
        <p:txBody>
          <a:bodyPr/>
          <a:lstStyle/>
          <a:p>
            <a:pPr eaLnBrk="1" hangingPunct="1">
              <a:defRPr/>
            </a:pPr>
            <a:r>
              <a:rPr lang="pt-BR" sz="3200" b="1" dirty="0" err="1" smtClean="0">
                <a:cs typeface="Times New Roman" pitchFamily="18" charset="0"/>
              </a:rPr>
              <a:t>Efecto</a:t>
            </a:r>
            <a:r>
              <a:rPr lang="pt-BR" sz="3200" b="1" dirty="0" smtClean="0">
                <a:cs typeface="Times New Roman" pitchFamily="18" charset="0"/>
              </a:rPr>
              <a:t> do Ca </a:t>
            </a:r>
            <a:r>
              <a:rPr lang="pt-BR" sz="3200" b="1" dirty="0" err="1" smtClean="0">
                <a:cs typeface="Times New Roman" pitchFamily="18" charset="0"/>
              </a:rPr>
              <a:t>en</a:t>
            </a:r>
            <a:r>
              <a:rPr lang="pt-BR" sz="3200" b="1" dirty="0" smtClean="0">
                <a:cs typeface="Times New Roman" pitchFamily="18" charset="0"/>
              </a:rPr>
              <a:t> </a:t>
            </a:r>
            <a:r>
              <a:rPr lang="pt-BR" sz="3200" b="1" dirty="0" err="1" smtClean="0">
                <a:cs typeface="Times New Roman" pitchFamily="18" charset="0"/>
              </a:rPr>
              <a:t>el</a:t>
            </a:r>
            <a:r>
              <a:rPr lang="pt-BR" sz="3200" b="1" dirty="0" smtClean="0">
                <a:cs typeface="Times New Roman" pitchFamily="18" charset="0"/>
              </a:rPr>
              <a:t> </a:t>
            </a:r>
            <a:r>
              <a:rPr lang="pt-BR" sz="3200" b="1" dirty="0" err="1" smtClean="0">
                <a:cs typeface="Times New Roman" pitchFamily="18" charset="0"/>
              </a:rPr>
              <a:t>crecimiento</a:t>
            </a:r>
            <a:r>
              <a:rPr lang="pt-BR" sz="3200" b="1" dirty="0" smtClean="0">
                <a:cs typeface="Times New Roman" pitchFamily="18" charset="0"/>
              </a:rPr>
              <a:t> de </a:t>
            </a:r>
            <a:r>
              <a:rPr lang="pt-BR" sz="3200" b="1" dirty="0" err="1" smtClean="0">
                <a:cs typeface="Times New Roman" pitchFamily="18" charset="0"/>
              </a:rPr>
              <a:t>las</a:t>
            </a:r>
            <a:r>
              <a:rPr lang="pt-BR" sz="3200" b="1" dirty="0" smtClean="0">
                <a:cs typeface="Times New Roman" pitchFamily="18" charset="0"/>
              </a:rPr>
              <a:t> </a:t>
            </a:r>
            <a:r>
              <a:rPr lang="pt-BR" sz="3200" b="1" dirty="0" err="1" smtClean="0">
                <a:cs typeface="Times New Roman" pitchFamily="18" charset="0"/>
              </a:rPr>
              <a:t>raíces</a:t>
            </a:r>
            <a:r>
              <a:rPr lang="pt-BR" sz="3200" b="1" dirty="0" smtClean="0">
                <a:cs typeface="Times New Roman" pitchFamily="18" charset="0"/>
              </a:rPr>
              <a:t> primárias de </a:t>
            </a:r>
            <a:r>
              <a:rPr lang="pt-BR" sz="3200" b="1" dirty="0" err="1" smtClean="0">
                <a:cs typeface="Times New Roman" pitchFamily="18" charset="0"/>
              </a:rPr>
              <a:t>la</a:t>
            </a:r>
            <a:r>
              <a:rPr lang="pt-BR" sz="3200" b="1" dirty="0" smtClean="0">
                <a:cs typeface="Times New Roman" pitchFamily="18" charset="0"/>
              </a:rPr>
              <a:t> planta de </a:t>
            </a:r>
            <a:r>
              <a:rPr lang="pt-BR" sz="3200" b="1" dirty="0" err="1" smtClean="0">
                <a:cs typeface="Times New Roman" pitchFamily="18" charset="0"/>
              </a:rPr>
              <a:t>frijol</a:t>
            </a:r>
            <a:r>
              <a:rPr lang="pt-BR" sz="3200" b="1" dirty="0" smtClean="0">
                <a:cs typeface="Times New Roman" pitchFamily="18" charset="0"/>
              </a:rPr>
              <a:t> </a:t>
            </a:r>
            <a:r>
              <a:rPr lang="pt-BR" sz="2000" b="1" dirty="0" smtClean="0">
                <a:cs typeface="Times New Roman" pitchFamily="18" charset="0"/>
              </a:rPr>
              <a:t>(Ca</a:t>
            </a:r>
            <a:r>
              <a:rPr lang="pt-BR" sz="2000" b="1" baseline="30000" dirty="0" smtClean="0">
                <a:cs typeface="Times New Roman" pitchFamily="18" charset="0"/>
              </a:rPr>
              <a:t>2+</a:t>
            </a:r>
            <a:r>
              <a:rPr lang="pt-BR" sz="2000" b="1" dirty="0" smtClean="0">
                <a:cs typeface="Times New Roman" pitchFamily="18" charset="0"/>
              </a:rPr>
              <a:t> na solução =+/- 2mM).</a:t>
            </a:r>
            <a:endParaRPr lang="pt-BR" sz="2000" b="1" dirty="0" smtClean="0">
              <a:ea typeface="Arial Unicode MS" pitchFamily="34" charset="-128"/>
              <a:cs typeface="Arial Unicode MS" pitchFamily="34" charset="-128"/>
            </a:endParaRPr>
          </a:p>
        </p:txBody>
      </p:sp>
      <p:pic>
        <p:nvPicPr>
          <p:cNvPr id="27651" name="Picture 3"/>
          <p:cNvPicPr>
            <a:picLocks noChangeAspect="1" noChangeArrowheads="1"/>
          </p:cNvPicPr>
          <p:nvPr/>
        </p:nvPicPr>
        <p:blipFill>
          <a:blip r:embed="rId2"/>
          <a:srcRect/>
          <a:stretch>
            <a:fillRect/>
          </a:stretch>
        </p:blipFill>
        <p:spPr bwMode="auto">
          <a:xfrm>
            <a:off x="1143000" y="685800"/>
            <a:ext cx="7086600" cy="4762500"/>
          </a:xfrm>
          <a:prstGeom prst="rect">
            <a:avLst/>
          </a:prstGeom>
          <a:noFill/>
          <a:ln w="9525">
            <a:noFill/>
            <a:miter lim="800000"/>
            <a:headEnd/>
            <a:tailEnd/>
          </a:ln>
        </p:spPr>
      </p:pic>
      <p:sp>
        <p:nvSpPr>
          <p:cNvPr id="292868" name="Rectangle 4"/>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0" y="5486400"/>
            <a:ext cx="9144000" cy="1371600"/>
          </a:xfrm>
        </p:spPr>
        <p:txBody>
          <a:bodyPr/>
          <a:lstStyle/>
          <a:p>
            <a:pPr eaLnBrk="1" hangingPunct="1">
              <a:defRPr/>
            </a:pPr>
            <a:r>
              <a:rPr lang="pt-BR" sz="2800" b="1" dirty="0" err="1" smtClean="0">
                <a:cs typeface="Times New Roman" pitchFamily="18" charset="0"/>
              </a:rPr>
              <a:t>Efecto</a:t>
            </a:r>
            <a:r>
              <a:rPr lang="pt-BR" sz="2800" b="1" dirty="0" smtClean="0">
                <a:cs typeface="Times New Roman" pitchFamily="18" charset="0"/>
              </a:rPr>
              <a:t> de </a:t>
            </a:r>
            <a:r>
              <a:rPr lang="pt-BR" sz="2800" b="1" dirty="0" err="1" smtClean="0">
                <a:cs typeface="Times New Roman" pitchFamily="18" charset="0"/>
              </a:rPr>
              <a:t>la</a:t>
            </a:r>
            <a:r>
              <a:rPr lang="pt-BR" sz="2800" b="1" dirty="0" smtClean="0">
                <a:cs typeface="Times New Roman" pitchFamily="18" charset="0"/>
              </a:rPr>
              <a:t> </a:t>
            </a:r>
            <a:r>
              <a:rPr lang="pt-BR" sz="2800" b="1" dirty="0" err="1" smtClean="0">
                <a:cs typeface="Times New Roman" pitchFamily="18" charset="0"/>
              </a:rPr>
              <a:t>saturación</a:t>
            </a:r>
            <a:r>
              <a:rPr lang="pt-BR" sz="2800" b="1" dirty="0" smtClean="0">
                <a:cs typeface="Times New Roman" pitchFamily="18" charset="0"/>
              </a:rPr>
              <a:t> por bases </a:t>
            </a:r>
            <a:r>
              <a:rPr lang="pt-BR" sz="2800" b="1" dirty="0" err="1" smtClean="0">
                <a:cs typeface="Times New Roman" pitchFamily="18" charset="0"/>
              </a:rPr>
              <a:t>del</a:t>
            </a:r>
            <a:r>
              <a:rPr lang="pt-BR" sz="2800" b="1" dirty="0" smtClean="0">
                <a:cs typeface="Times New Roman" pitchFamily="18" charset="0"/>
              </a:rPr>
              <a:t> </a:t>
            </a:r>
            <a:r>
              <a:rPr lang="pt-BR" sz="2800" b="1" dirty="0" err="1" smtClean="0">
                <a:cs typeface="Times New Roman" pitchFamily="18" charset="0"/>
              </a:rPr>
              <a:t>suelo</a:t>
            </a:r>
            <a:r>
              <a:rPr lang="pt-BR" sz="2800" b="1" dirty="0" smtClean="0">
                <a:cs typeface="Times New Roman" pitchFamily="18" charset="0"/>
              </a:rPr>
              <a:t> sobre </a:t>
            </a:r>
            <a:r>
              <a:rPr lang="pt-BR" sz="2800" b="1" dirty="0" err="1" smtClean="0">
                <a:cs typeface="Times New Roman" pitchFamily="18" charset="0"/>
              </a:rPr>
              <a:t>la</a:t>
            </a:r>
            <a:r>
              <a:rPr lang="pt-BR" sz="2800" b="1" dirty="0" smtClean="0">
                <a:cs typeface="Times New Roman" pitchFamily="18" charset="0"/>
              </a:rPr>
              <a:t> matéria seca total de </a:t>
            </a:r>
            <a:r>
              <a:rPr lang="pt-BR" sz="2800" b="1" dirty="0" err="1" smtClean="0">
                <a:cs typeface="Times New Roman" pitchFamily="18" charset="0"/>
              </a:rPr>
              <a:t>raíz</a:t>
            </a:r>
            <a:r>
              <a:rPr lang="pt-BR" sz="2800" b="1" dirty="0" smtClean="0">
                <a:cs typeface="Times New Roman" pitchFamily="18" charset="0"/>
              </a:rPr>
              <a:t> de 3 </a:t>
            </a:r>
            <a:r>
              <a:rPr lang="pt-BR" sz="2800" b="1" dirty="0" err="1" smtClean="0">
                <a:cs typeface="Times New Roman" pitchFamily="18" charset="0"/>
              </a:rPr>
              <a:t>cvs</a:t>
            </a:r>
            <a:r>
              <a:rPr lang="pt-BR" sz="2800" b="1" dirty="0" smtClean="0">
                <a:cs typeface="Times New Roman" pitchFamily="18" charset="0"/>
              </a:rPr>
              <a:t>. de algodoeiro cultivado </a:t>
            </a:r>
            <a:r>
              <a:rPr lang="pt-BR" sz="2800" b="1" dirty="0" err="1" smtClean="0">
                <a:cs typeface="Times New Roman" pitchFamily="18" charset="0"/>
              </a:rPr>
              <a:t>en</a:t>
            </a:r>
            <a:r>
              <a:rPr lang="pt-BR" sz="2800" b="1" dirty="0" smtClean="0">
                <a:cs typeface="Times New Roman" pitchFamily="18" charset="0"/>
              </a:rPr>
              <a:t> vasos </a:t>
            </a:r>
            <a:r>
              <a:rPr lang="pt-BR" sz="2000" b="1" dirty="0" smtClean="0">
                <a:cs typeface="Times New Roman" pitchFamily="18" charset="0"/>
              </a:rPr>
              <a:t>(4 L de um LE) (</a:t>
            </a:r>
            <a:r>
              <a:rPr lang="pt-BR" sz="2000" b="1" dirty="0" err="1" smtClean="0">
                <a:cs typeface="Times New Roman" pitchFamily="18" charset="0"/>
              </a:rPr>
              <a:t>Rosolem</a:t>
            </a:r>
            <a:r>
              <a:rPr lang="pt-BR" sz="2000" b="1" dirty="0" smtClean="0">
                <a:cs typeface="Times New Roman" pitchFamily="18" charset="0"/>
              </a:rPr>
              <a:t> </a:t>
            </a:r>
            <a:r>
              <a:rPr lang="pt-BR" sz="2000" b="1" dirty="0" err="1" smtClean="0">
                <a:cs typeface="Times New Roman" pitchFamily="18" charset="0"/>
              </a:rPr>
              <a:t>et</a:t>
            </a:r>
            <a:r>
              <a:rPr lang="pt-BR" sz="2000" b="1" dirty="0" smtClean="0">
                <a:cs typeface="Times New Roman" pitchFamily="18" charset="0"/>
              </a:rPr>
              <a:t> al., 2000).</a:t>
            </a:r>
            <a:endParaRPr lang="pt-BR" sz="2000" b="1" dirty="0" smtClean="0">
              <a:ea typeface="Arial Unicode MS" pitchFamily="34" charset="-128"/>
              <a:cs typeface="Arial Unicode MS" pitchFamily="34" charset="-128"/>
            </a:endParaRPr>
          </a:p>
        </p:txBody>
      </p:sp>
      <p:pic>
        <p:nvPicPr>
          <p:cNvPr id="28675" name="Picture 3"/>
          <p:cNvPicPr>
            <a:picLocks noChangeAspect="1" noChangeArrowheads="1"/>
          </p:cNvPicPr>
          <p:nvPr/>
        </p:nvPicPr>
        <p:blipFill>
          <a:blip r:embed="rId2"/>
          <a:srcRect/>
          <a:stretch>
            <a:fillRect/>
          </a:stretch>
        </p:blipFill>
        <p:spPr bwMode="auto">
          <a:xfrm>
            <a:off x="2514600" y="123825"/>
            <a:ext cx="4000500" cy="5438775"/>
          </a:xfrm>
          <a:prstGeom prst="rect">
            <a:avLst/>
          </a:prstGeom>
          <a:noFill/>
          <a:ln w="9525">
            <a:noFill/>
            <a:miter lim="800000"/>
            <a:headEnd/>
            <a:tailEnd/>
          </a:ln>
        </p:spPr>
      </p:pic>
      <p:sp>
        <p:nvSpPr>
          <p:cNvPr id="293892" name="Rectangle 4"/>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500063" y="5715000"/>
            <a:ext cx="4643437" cy="1371600"/>
          </a:xfrm>
        </p:spPr>
        <p:txBody>
          <a:bodyPr/>
          <a:lstStyle/>
          <a:p>
            <a:pPr eaLnBrk="1" hangingPunct="1">
              <a:defRPr/>
            </a:pPr>
            <a:r>
              <a:rPr lang="pt-BR" sz="2800" b="1" dirty="0" err="1" smtClean="0">
                <a:cs typeface="Times New Roman" pitchFamily="18" charset="0"/>
              </a:rPr>
              <a:t>Liming</a:t>
            </a:r>
            <a:r>
              <a:rPr lang="pt-BR" sz="2800" b="1" dirty="0" smtClean="0">
                <a:cs typeface="Times New Roman" pitchFamily="18" charset="0"/>
              </a:rPr>
              <a:t> </a:t>
            </a:r>
            <a:r>
              <a:rPr lang="pt-BR" sz="2800" b="1" dirty="0" err="1" smtClean="0">
                <a:cs typeface="Times New Roman" pitchFamily="18" charset="0"/>
              </a:rPr>
              <a:t>en</a:t>
            </a:r>
            <a:r>
              <a:rPr lang="pt-BR" sz="2800" b="1" dirty="0" smtClean="0">
                <a:cs typeface="Times New Roman" pitchFamily="18" charset="0"/>
              </a:rPr>
              <a:t> </a:t>
            </a:r>
            <a:r>
              <a:rPr lang="pt-BR" sz="2800" b="1" dirty="0" err="1" smtClean="0">
                <a:cs typeface="Times New Roman" pitchFamily="18" charset="0"/>
              </a:rPr>
              <a:t>maíz</a:t>
            </a:r>
            <a:r>
              <a:rPr lang="pt-BR" sz="2000" b="1" dirty="0" smtClean="0">
                <a:cs typeface="Times New Roman" pitchFamily="18" charset="0"/>
              </a:rPr>
              <a:t> (</a:t>
            </a:r>
            <a:r>
              <a:rPr lang="pt-BR" sz="2000" b="1" dirty="0" err="1" smtClean="0">
                <a:cs typeface="Times New Roman" pitchFamily="18" charset="0"/>
              </a:rPr>
              <a:t>Raij</a:t>
            </a:r>
            <a:r>
              <a:rPr lang="pt-BR" sz="2000" b="1" dirty="0" smtClean="0">
                <a:cs typeface="Times New Roman" pitchFamily="18" charset="0"/>
              </a:rPr>
              <a:t>).</a:t>
            </a:r>
            <a:endParaRPr lang="pt-BR" sz="2000" b="1" dirty="0" smtClean="0">
              <a:ea typeface="Arial Unicode MS" pitchFamily="34" charset="-128"/>
              <a:cs typeface="Arial Unicode MS" pitchFamily="34" charset="-128"/>
            </a:endParaRPr>
          </a:p>
        </p:txBody>
      </p:sp>
      <p:sp>
        <p:nvSpPr>
          <p:cNvPr id="293892" name="Rectangle 4"/>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pic>
        <p:nvPicPr>
          <p:cNvPr id="29700" name="Picture 4" descr="Novo-7"/>
          <p:cNvPicPr>
            <a:picLocks noChangeAspect="1" noChangeArrowheads="1"/>
          </p:cNvPicPr>
          <p:nvPr/>
        </p:nvPicPr>
        <p:blipFill>
          <a:blip r:embed="rId2"/>
          <a:srcRect/>
          <a:stretch>
            <a:fillRect/>
          </a:stretch>
        </p:blipFill>
        <p:spPr bwMode="auto">
          <a:xfrm>
            <a:off x="1000125" y="500063"/>
            <a:ext cx="6657975" cy="55721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500063" y="5715000"/>
            <a:ext cx="4643437" cy="1371600"/>
          </a:xfrm>
        </p:spPr>
        <p:txBody>
          <a:bodyPr/>
          <a:lstStyle/>
          <a:p>
            <a:pPr eaLnBrk="1" hangingPunct="1">
              <a:defRPr/>
            </a:pPr>
            <a:r>
              <a:rPr lang="pt-BR" sz="2800" b="1" dirty="0" err="1" smtClean="0">
                <a:cs typeface="Times New Roman" pitchFamily="18" charset="0"/>
              </a:rPr>
              <a:t>Liming</a:t>
            </a:r>
            <a:r>
              <a:rPr lang="pt-BR" sz="2800" b="1" dirty="0" smtClean="0">
                <a:cs typeface="Times New Roman" pitchFamily="18" charset="0"/>
              </a:rPr>
              <a:t> </a:t>
            </a:r>
            <a:r>
              <a:rPr lang="pt-BR" sz="2800" b="1" dirty="0" err="1" smtClean="0">
                <a:cs typeface="Times New Roman" pitchFamily="18" charset="0"/>
              </a:rPr>
              <a:t>en</a:t>
            </a:r>
            <a:r>
              <a:rPr lang="pt-BR" sz="2800" b="1" dirty="0" smtClean="0">
                <a:cs typeface="Times New Roman" pitchFamily="18" charset="0"/>
              </a:rPr>
              <a:t> </a:t>
            </a:r>
            <a:r>
              <a:rPr lang="pt-BR" sz="2800" b="1" dirty="0" err="1" smtClean="0">
                <a:cs typeface="Times New Roman" pitchFamily="18" charset="0"/>
              </a:rPr>
              <a:t>girasol</a:t>
            </a:r>
            <a:r>
              <a:rPr lang="pt-BR" sz="2000" b="1" dirty="0" smtClean="0">
                <a:cs typeface="Times New Roman" pitchFamily="18" charset="0"/>
              </a:rPr>
              <a:t> (</a:t>
            </a:r>
            <a:r>
              <a:rPr lang="pt-BR" sz="2000" b="1" dirty="0" err="1" smtClean="0">
                <a:cs typeface="Times New Roman" pitchFamily="18" charset="0"/>
              </a:rPr>
              <a:t>Raij</a:t>
            </a:r>
            <a:r>
              <a:rPr lang="pt-BR" sz="2000" b="1" dirty="0" smtClean="0">
                <a:cs typeface="Times New Roman" pitchFamily="18" charset="0"/>
              </a:rPr>
              <a:t>).</a:t>
            </a:r>
            <a:endParaRPr lang="pt-BR" sz="2000" b="1" dirty="0" smtClean="0">
              <a:ea typeface="Arial Unicode MS" pitchFamily="34" charset="-128"/>
              <a:cs typeface="Arial Unicode MS" pitchFamily="34" charset="-128"/>
            </a:endParaRPr>
          </a:p>
        </p:txBody>
      </p:sp>
      <p:sp>
        <p:nvSpPr>
          <p:cNvPr id="293892" name="Rectangle 4"/>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pic>
        <p:nvPicPr>
          <p:cNvPr id="30724" name="Picture 3" descr="Novo-24"/>
          <p:cNvPicPr>
            <a:picLocks noChangeAspect="1" noChangeArrowheads="1"/>
          </p:cNvPicPr>
          <p:nvPr/>
        </p:nvPicPr>
        <p:blipFill>
          <a:blip r:embed="rId2"/>
          <a:srcRect/>
          <a:stretch>
            <a:fillRect/>
          </a:stretch>
        </p:blipFill>
        <p:spPr bwMode="auto">
          <a:xfrm>
            <a:off x="428625" y="500063"/>
            <a:ext cx="8302625" cy="564991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285750" y="5486400"/>
            <a:ext cx="9572625" cy="1371600"/>
          </a:xfrm>
        </p:spPr>
        <p:txBody>
          <a:bodyPr/>
          <a:lstStyle/>
          <a:p>
            <a:pPr eaLnBrk="1" hangingPunct="1">
              <a:defRPr/>
            </a:pPr>
            <a:r>
              <a:rPr lang="pt-BR" sz="2800" b="1" dirty="0" smtClean="0">
                <a:cs typeface="Times New Roman" pitchFamily="18" charset="0"/>
              </a:rPr>
              <a:t>Esquema que ilustra </a:t>
            </a:r>
            <a:r>
              <a:rPr lang="pt-BR" sz="2800" b="1" dirty="0" err="1" smtClean="0">
                <a:cs typeface="Times New Roman" pitchFamily="18" charset="0"/>
              </a:rPr>
              <a:t>el</a:t>
            </a:r>
            <a:r>
              <a:rPr lang="pt-BR" sz="2800" b="1" dirty="0" smtClean="0">
                <a:cs typeface="Times New Roman" pitchFamily="18" charset="0"/>
              </a:rPr>
              <a:t> Ca </a:t>
            </a:r>
            <a:r>
              <a:rPr lang="pt-BR" sz="2800" b="1" dirty="0" err="1" smtClean="0">
                <a:cs typeface="Times New Roman" pitchFamily="18" charset="0"/>
              </a:rPr>
              <a:t>en</a:t>
            </a:r>
            <a:r>
              <a:rPr lang="pt-BR" sz="2800" b="1" dirty="0" smtClean="0">
                <a:cs typeface="Times New Roman" pitchFamily="18" charset="0"/>
              </a:rPr>
              <a:t> </a:t>
            </a:r>
            <a:r>
              <a:rPr lang="pt-BR" sz="2800" b="1" dirty="0" err="1" smtClean="0">
                <a:cs typeface="Times New Roman" pitchFamily="18" charset="0"/>
              </a:rPr>
              <a:t>profundidad</a:t>
            </a:r>
            <a:r>
              <a:rPr lang="pt-BR" sz="2800" b="1" dirty="0" smtClean="0">
                <a:cs typeface="Times New Roman" pitchFamily="18" charset="0"/>
              </a:rPr>
              <a:t> y </a:t>
            </a:r>
            <a:r>
              <a:rPr lang="pt-BR" sz="2800" b="1" dirty="0" err="1" smtClean="0">
                <a:cs typeface="Times New Roman" pitchFamily="18" charset="0"/>
              </a:rPr>
              <a:t>desarollo</a:t>
            </a:r>
            <a:r>
              <a:rPr lang="pt-BR" sz="2800" b="1" dirty="0" smtClean="0">
                <a:cs typeface="Times New Roman" pitchFamily="18" charset="0"/>
              </a:rPr>
              <a:t> de </a:t>
            </a:r>
            <a:r>
              <a:rPr lang="pt-BR" sz="2800" b="1" dirty="0" err="1" smtClean="0">
                <a:cs typeface="Times New Roman" pitchFamily="18" charset="0"/>
              </a:rPr>
              <a:t>raíz</a:t>
            </a:r>
            <a:r>
              <a:rPr lang="pt-BR" sz="2800" b="1" dirty="0" smtClean="0">
                <a:cs typeface="Times New Roman" pitchFamily="18" charset="0"/>
              </a:rPr>
              <a:t> y </a:t>
            </a:r>
            <a:r>
              <a:rPr lang="pt-BR" sz="2800" b="1" dirty="0" err="1" smtClean="0">
                <a:cs typeface="Times New Roman" pitchFamily="18" charset="0"/>
              </a:rPr>
              <a:t>absorción</a:t>
            </a:r>
            <a:r>
              <a:rPr lang="pt-BR" sz="2800" b="1" dirty="0" smtClean="0">
                <a:cs typeface="Times New Roman" pitchFamily="18" charset="0"/>
              </a:rPr>
              <a:t> de </a:t>
            </a:r>
            <a:r>
              <a:rPr lang="pt-BR" sz="2800" b="1" dirty="0" err="1" smtClean="0">
                <a:cs typeface="Times New Roman" pitchFamily="18" charset="0"/>
              </a:rPr>
              <a:t>agua</a:t>
            </a:r>
            <a:r>
              <a:rPr lang="pt-BR" sz="2800" b="1" dirty="0" smtClean="0">
                <a:cs typeface="Times New Roman" pitchFamily="18" charset="0"/>
              </a:rPr>
              <a:t> y nutrientes</a:t>
            </a:r>
            <a:endParaRPr lang="pt-BR" sz="2000" b="1" dirty="0" smtClean="0">
              <a:ea typeface="Arial Unicode MS" pitchFamily="34" charset="-128"/>
              <a:cs typeface="Arial Unicode MS" pitchFamily="34" charset="-128"/>
            </a:endParaRPr>
          </a:p>
        </p:txBody>
      </p:sp>
      <p:sp>
        <p:nvSpPr>
          <p:cNvPr id="358404" name="Rectangle 4"/>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pic>
        <p:nvPicPr>
          <p:cNvPr id="31748" name="Picture 6"/>
          <p:cNvPicPr>
            <a:picLocks noChangeAspect="1" noChangeArrowheads="1"/>
          </p:cNvPicPr>
          <p:nvPr/>
        </p:nvPicPr>
        <p:blipFill>
          <a:blip r:embed="rId2"/>
          <a:srcRect/>
          <a:stretch>
            <a:fillRect/>
          </a:stretch>
        </p:blipFill>
        <p:spPr bwMode="auto">
          <a:xfrm>
            <a:off x="1900238" y="571500"/>
            <a:ext cx="5600700" cy="496728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001125" cy="950913"/>
          </a:xfrm>
        </p:spPr>
        <p:txBody>
          <a:bodyPr/>
          <a:lstStyle/>
          <a:p>
            <a:pPr eaLnBrk="1" hangingPunct="1">
              <a:defRPr/>
            </a:pPr>
            <a:r>
              <a:rPr lang="pt-BR" sz="2200" dirty="0" err="1" smtClean="0">
                <a:cs typeface="Arial" pitchFamily="34" charset="0"/>
              </a:rPr>
              <a:t>Liming</a:t>
            </a:r>
            <a:r>
              <a:rPr lang="pt-BR" sz="2200" dirty="0" smtClean="0">
                <a:cs typeface="Arial" pitchFamily="34" charset="0"/>
              </a:rPr>
              <a:t> para sorgo em Mococa, </a:t>
            </a:r>
            <a:r>
              <a:rPr lang="pt-BR" sz="2200" dirty="0" err="1" smtClean="0">
                <a:cs typeface="Arial" pitchFamily="34" charset="0"/>
              </a:rPr>
              <a:t>en</a:t>
            </a:r>
            <a:r>
              <a:rPr lang="pt-BR" sz="2200" dirty="0" smtClean="0">
                <a:cs typeface="Arial" pitchFamily="34" charset="0"/>
              </a:rPr>
              <a:t> </a:t>
            </a:r>
            <a:r>
              <a:rPr lang="pt-BR" sz="2200" dirty="0" err="1" smtClean="0">
                <a:cs typeface="Arial" pitchFamily="34" charset="0"/>
              </a:rPr>
              <a:t>la</a:t>
            </a:r>
            <a:r>
              <a:rPr lang="pt-BR" sz="2200" dirty="0" smtClean="0">
                <a:cs typeface="Arial" pitchFamily="34" charset="0"/>
              </a:rPr>
              <a:t> </a:t>
            </a:r>
            <a:r>
              <a:rPr lang="pt-BR" sz="2200" dirty="0" err="1" smtClean="0">
                <a:cs typeface="Arial" pitchFamily="34" charset="0"/>
              </a:rPr>
              <a:t>resistencia</a:t>
            </a:r>
            <a:r>
              <a:rPr lang="pt-BR" sz="2200" dirty="0" smtClean="0">
                <a:cs typeface="Arial" pitchFamily="34" charset="0"/>
              </a:rPr>
              <a:t> a </a:t>
            </a:r>
            <a:r>
              <a:rPr lang="pt-BR" sz="2200" dirty="0" err="1" smtClean="0">
                <a:cs typeface="Arial" pitchFamily="34" charset="0"/>
              </a:rPr>
              <a:t>la</a:t>
            </a:r>
            <a:r>
              <a:rPr lang="pt-BR" sz="2200" dirty="0" smtClean="0">
                <a:cs typeface="Arial" pitchFamily="34" charset="0"/>
              </a:rPr>
              <a:t> seca (</a:t>
            </a:r>
            <a:r>
              <a:rPr lang="pt-BR" sz="2200" dirty="0" err="1" smtClean="0">
                <a:cs typeface="Arial" pitchFamily="34" charset="0"/>
              </a:rPr>
              <a:t>Raij</a:t>
            </a:r>
            <a:r>
              <a:rPr lang="pt-BR" sz="2200" dirty="0" smtClean="0">
                <a:cs typeface="Arial" pitchFamily="34" charset="0"/>
              </a:rPr>
              <a:t>)</a:t>
            </a:r>
          </a:p>
        </p:txBody>
      </p:sp>
      <p:pic>
        <p:nvPicPr>
          <p:cNvPr id="32771" name="Picture 4" descr="Diversos-Calagem 004"/>
          <p:cNvPicPr>
            <a:picLocks noGrp="1" noChangeAspect="1" noChangeArrowheads="1"/>
          </p:cNvPicPr>
          <p:nvPr>
            <p:ph sz="quarter" idx="2"/>
          </p:nvPr>
        </p:nvPicPr>
        <p:blipFill>
          <a:blip r:embed="rId2"/>
          <a:srcRect/>
          <a:stretch>
            <a:fillRect/>
          </a:stretch>
        </p:blipFill>
        <p:spPr>
          <a:xfrm>
            <a:off x="0" y="1214438"/>
            <a:ext cx="4719638" cy="3857625"/>
          </a:xfrm>
        </p:spPr>
      </p:pic>
      <p:sp>
        <p:nvSpPr>
          <p:cNvPr id="32772" name="Rectangle 5"/>
          <p:cNvSpPr>
            <a:spLocks noGrp="1" noChangeArrowheads="1"/>
          </p:cNvSpPr>
          <p:nvPr>
            <p:ph type="body" sz="half" idx="4294967295"/>
          </p:nvPr>
        </p:nvSpPr>
        <p:spPr>
          <a:xfrm>
            <a:off x="5105400" y="1719263"/>
            <a:ext cx="4038600" cy="4411662"/>
          </a:xfrm>
        </p:spPr>
        <p:txBody>
          <a:bodyPr/>
          <a:lstStyle/>
          <a:p>
            <a:pPr eaLnBrk="1" hangingPunct="1">
              <a:buFont typeface="Wingdings" pitchFamily="2" charset="2"/>
              <a:buNone/>
            </a:pPr>
            <a:r>
              <a:rPr lang="pt-BR" sz="2700" smtClean="0"/>
              <a:t>.</a:t>
            </a:r>
          </a:p>
        </p:txBody>
      </p:sp>
      <p:sp>
        <p:nvSpPr>
          <p:cNvPr id="32773" name="Text Box 6"/>
          <p:cNvSpPr txBox="1">
            <a:spLocks noChangeArrowheads="1"/>
          </p:cNvSpPr>
          <p:nvPr/>
        </p:nvSpPr>
        <p:spPr bwMode="auto">
          <a:xfrm>
            <a:off x="376238" y="6400800"/>
            <a:ext cx="184150" cy="366713"/>
          </a:xfrm>
          <a:prstGeom prst="rect">
            <a:avLst/>
          </a:prstGeom>
          <a:noFill/>
          <a:ln w="9525">
            <a:noFill/>
            <a:miter lim="800000"/>
            <a:headEnd/>
            <a:tailEnd/>
          </a:ln>
        </p:spPr>
        <p:txBody>
          <a:bodyPr wrap="none">
            <a:spAutoFit/>
          </a:bodyPr>
          <a:lstStyle/>
          <a:p>
            <a:endParaRPr lang="pt-BR" sz="1800"/>
          </a:p>
        </p:txBody>
      </p:sp>
      <p:sp>
        <p:nvSpPr>
          <p:cNvPr id="32774" name="Text Box 7"/>
          <p:cNvSpPr txBox="1">
            <a:spLocks noChangeArrowheads="1"/>
          </p:cNvSpPr>
          <p:nvPr/>
        </p:nvSpPr>
        <p:spPr bwMode="auto">
          <a:xfrm>
            <a:off x="8512175" y="6256338"/>
            <a:ext cx="184150" cy="366712"/>
          </a:xfrm>
          <a:prstGeom prst="rect">
            <a:avLst/>
          </a:prstGeom>
          <a:noFill/>
          <a:ln w="9525">
            <a:noFill/>
            <a:miter lim="800000"/>
            <a:headEnd/>
            <a:tailEnd/>
          </a:ln>
        </p:spPr>
        <p:txBody>
          <a:bodyPr wrap="none">
            <a:spAutoFit/>
          </a:bodyPr>
          <a:lstStyle/>
          <a:p>
            <a:endParaRPr lang="pt-BR" sz="1800"/>
          </a:p>
        </p:txBody>
      </p:sp>
      <p:sp>
        <p:nvSpPr>
          <p:cNvPr id="32775" name="Text Box 8"/>
          <p:cNvSpPr txBox="1">
            <a:spLocks noChangeArrowheads="1"/>
          </p:cNvSpPr>
          <p:nvPr/>
        </p:nvSpPr>
        <p:spPr bwMode="auto">
          <a:xfrm>
            <a:off x="158750" y="207963"/>
            <a:ext cx="184150" cy="366712"/>
          </a:xfrm>
          <a:prstGeom prst="rect">
            <a:avLst/>
          </a:prstGeom>
          <a:noFill/>
          <a:ln w="9525">
            <a:noFill/>
            <a:miter lim="800000"/>
            <a:headEnd/>
            <a:tailEnd/>
          </a:ln>
        </p:spPr>
        <p:txBody>
          <a:bodyPr wrap="none">
            <a:spAutoFit/>
          </a:bodyPr>
          <a:lstStyle/>
          <a:p>
            <a:endParaRPr lang="pt-BR" sz="1800"/>
          </a:p>
        </p:txBody>
      </p:sp>
      <p:sp>
        <p:nvSpPr>
          <p:cNvPr id="32776" name="Text Box 9"/>
          <p:cNvSpPr txBox="1">
            <a:spLocks noChangeArrowheads="1"/>
          </p:cNvSpPr>
          <p:nvPr/>
        </p:nvSpPr>
        <p:spPr bwMode="auto">
          <a:xfrm>
            <a:off x="1527175" y="2584450"/>
            <a:ext cx="184150" cy="366713"/>
          </a:xfrm>
          <a:prstGeom prst="rect">
            <a:avLst/>
          </a:prstGeom>
          <a:noFill/>
          <a:ln w="9525">
            <a:noFill/>
            <a:miter lim="800000"/>
            <a:headEnd/>
            <a:tailEnd/>
          </a:ln>
        </p:spPr>
        <p:txBody>
          <a:bodyPr wrap="none">
            <a:spAutoFit/>
          </a:bodyPr>
          <a:lstStyle/>
          <a:p>
            <a:endParaRPr lang="pt-BR" sz="1800"/>
          </a:p>
        </p:txBody>
      </p:sp>
      <p:sp>
        <p:nvSpPr>
          <p:cNvPr id="32777" name="Text Box 10"/>
          <p:cNvSpPr txBox="1">
            <a:spLocks noChangeArrowheads="1"/>
          </p:cNvSpPr>
          <p:nvPr/>
        </p:nvSpPr>
        <p:spPr bwMode="auto">
          <a:xfrm>
            <a:off x="1311275" y="3160713"/>
            <a:ext cx="184150" cy="366712"/>
          </a:xfrm>
          <a:prstGeom prst="rect">
            <a:avLst/>
          </a:prstGeom>
          <a:noFill/>
          <a:ln w="9525">
            <a:noFill/>
            <a:miter lim="800000"/>
            <a:headEnd/>
            <a:tailEnd/>
          </a:ln>
        </p:spPr>
        <p:txBody>
          <a:bodyPr wrap="none">
            <a:spAutoFit/>
          </a:bodyPr>
          <a:lstStyle/>
          <a:p>
            <a:endParaRPr lang="pt-BR" sz="1800"/>
          </a:p>
        </p:txBody>
      </p:sp>
      <p:sp>
        <p:nvSpPr>
          <p:cNvPr id="32778" name="Text Box 11"/>
          <p:cNvSpPr txBox="1">
            <a:spLocks noChangeArrowheads="1"/>
          </p:cNvSpPr>
          <p:nvPr/>
        </p:nvSpPr>
        <p:spPr bwMode="auto">
          <a:xfrm>
            <a:off x="4119563" y="2873375"/>
            <a:ext cx="184150" cy="366713"/>
          </a:xfrm>
          <a:prstGeom prst="rect">
            <a:avLst/>
          </a:prstGeom>
          <a:noFill/>
          <a:ln w="9525">
            <a:noFill/>
            <a:miter lim="800000"/>
            <a:headEnd/>
            <a:tailEnd/>
          </a:ln>
        </p:spPr>
        <p:txBody>
          <a:bodyPr wrap="none">
            <a:spAutoFit/>
          </a:bodyPr>
          <a:lstStyle/>
          <a:p>
            <a:endParaRPr lang="pt-BR" sz="1800"/>
          </a:p>
        </p:txBody>
      </p:sp>
      <p:pic>
        <p:nvPicPr>
          <p:cNvPr id="32779" name="Picture 12" descr="Diversos-Calagem 003"/>
          <p:cNvPicPr>
            <a:picLocks noGrp="1" noChangeAspect="1" noChangeArrowheads="1"/>
          </p:cNvPicPr>
          <p:nvPr>
            <p:ph sz="quarter" idx="3"/>
          </p:nvPr>
        </p:nvPicPr>
        <p:blipFill>
          <a:blip r:embed="rId3"/>
          <a:srcRect/>
          <a:stretch>
            <a:fillRect/>
          </a:stretch>
        </p:blipFill>
        <p:spPr>
          <a:xfrm>
            <a:off x="4714875" y="2114550"/>
            <a:ext cx="4357688" cy="4679950"/>
          </a:xfrm>
        </p:spPr>
      </p:pic>
      <p:sp>
        <p:nvSpPr>
          <p:cNvPr id="32780" name="Text Box 13"/>
          <p:cNvSpPr txBox="1">
            <a:spLocks noChangeArrowheads="1"/>
          </p:cNvSpPr>
          <p:nvPr/>
        </p:nvSpPr>
        <p:spPr bwMode="auto">
          <a:xfrm rot="10800000" flipV="1">
            <a:off x="214313" y="5494248"/>
            <a:ext cx="4465637" cy="1200329"/>
          </a:xfrm>
          <a:prstGeom prst="rect">
            <a:avLst/>
          </a:prstGeom>
          <a:noFill/>
          <a:ln w="9525">
            <a:noFill/>
            <a:miter lim="800000"/>
            <a:headEnd/>
            <a:tailEnd/>
          </a:ln>
        </p:spPr>
        <p:txBody>
          <a:bodyPr>
            <a:spAutoFit/>
          </a:bodyPr>
          <a:lstStyle/>
          <a:p>
            <a:r>
              <a:rPr lang="pt-BR" dirty="0" err="1">
                <a:latin typeface="Arial" charset="0"/>
                <a:cs typeface="Arial" charset="0"/>
              </a:rPr>
              <a:t>Con</a:t>
            </a:r>
            <a:r>
              <a:rPr lang="pt-BR" dirty="0">
                <a:latin typeface="Arial" charset="0"/>
                <a:cs typeface="Arial" charset="0"/>
              </a:rPr>
              <a:t> más calcário </a:t>
            </a:r>
            <a:r>
              <a:rPr lang="pt-BR" dirty="0" err="1">
                <a:latin typeface="Arial" charset="0"/>
                <a:cs typeface="Arial" charset="0"/>
              </a:rPr>
              <a:t>las</a:t>
            </a:r>
            <a:r>
              <a:rPr lang="pt-BR" dirty="0">
                <a:latin typeface="Arial" charset="0"/>
                <a:cs typeface="Arial" charset="0"/>
              </a:rPr>
              <a:t> plantas no </a:t>
            </a:r>
            <a:r>
              <a:rPr lang="pt-BR" dirty="0" err="1">
                <a:latin typeface="Arial" charset="0"/>
                <a:cs typeface="Arial" charset="0"/>
              </a:rPr>
              <a:t>murchitan</a:t>
            </a:r>
            <a:r>
              <a:rPr lang="pt-BR" dirty="0">
                <a:latin typeface="Arial" charset="0"/>
                <a:cs typeface="Arial" charset="0"/>
              </a:rPr>
              <a:t> </a:t>
            </a:r>
            <a:r>
              <a:rPr lang="pt-BR" dirty="0" err="1">
                <a:latin typeface="Arial" charset="0"/>
                <a:cs typeface="Arial" charset="0"/>
              </a:rPr>
              <a:t>en</a:t>
            </a:r>
            <a:r>
              <a:rPr lang="pt-BR" dirty="0">
                <a:latin typeface="Arial" charset="0"/>
                <a:cs typeface="Arial" charset="0"/>
              </a:rPr>
              <a:t> </a:t>
            </a:r>
            <a:r>
              <a:rPr lang="pt-BR" dirty="0" err="1">
                <a:latin typeface="Arial" charset="0"/>
                <a:cs typeface="Arial" charset="0"/>
              </a:rPr>
              <a:t>la</a:t>
            </a:r>
            <a:r>
              <a:rPr lang="pt-BR" dirty="0">
                <a:latin typeface="Arial" charset="0"/>
                <a:cs typeface="Arial" charset="0"/>
              </a:rPr>
              <a:t> seca </a:t>
            </a:r>
            <a:r>
              <a:rPr lang="pt-BR" dirty="0" smtClean="0">
                <a:latin typeface="Arial" charset="0"/>
                <a:cs typeface="Arial" charset="0"/>
              </a:rPr>
              <a:t>por </a:t>
            </a:r>
            <a:r>
              <a:rPr lang="pt-BR" dirty="0" err="1">
                <a:latin typeface="Arial" charset="0"/>
                <a:cs typeface="Arial" charset="0"/>
              </a:rPr>
              <a:t>las</a:t>
            </a:r>
            <a:r>
              <a:rPr lang="pt-BR" dirty="0">
                <a:latin typeface="Arial" charset="0"/>
                <a:cs typeface="Arial" charset="0"/>
              </a:rPr>
              <a:t> </a:t>
            </a:r>
            <a:r>
              <a:rPr lang="pt-BR" dirty="0" err="1">
                <a:latin typeface="Arial" charset="0"/>
                <a:cs typeface="Arial" charset="0"/>
              </a:rPr>
              <a:t>raíces</a:t>
            </a:r>
            <a:r>
              <a:rPr lang="pt-BR" dirty="0">
                <a:latin typeface="Arial" charset="0"/>
                <a:cs typeface="Arial" charset="0"/>
              </a:rPr>
              <a:t> </a:t>
            </a:r>
            <a:r>
              <a:rPr lang="pt-BR" dirty="0" err="1" smtClean="0">
                <a:latin typeface="Arial" charset="0"/>
                <a:cs typeface="Arial" charset="0"/>
              </a:rPr>
              <a:t>estaren</a:t>
            </a:r>
            <a:r>
              <a:rPr lang="pt-BR" dirty="0" smtClean="0">
                <a:latin typeface="Arial" charset="0"/>
                <a:cs typeface="Arial" charset="0"/>
              </a:rPr>
              <a:t> </a:t>
            </a:r>
            <a:r>
              <a:rPr lang="pt-BR" dirty="0">
                <a:latin typeface="Arial" charset="0"/>
                <a:cs typeface="Arial" charset="0"/>
              </a:rPr>
              <a:t>más profundas</a:t>
            </a:r>
            <a:r>
              <a:rPr lang="pt-BR" sz="1800" dirty="0">
                <a:latin typeface="Arial" charset="0"/>
                <a:cs typeface="Arial" charset="0"/>
              </a:rPr>
              <a:t>.</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0" y="5214938"/>
            <a:ext cx="9144000" cy="1643062"/>
          </a:xfrm>
        </p:spPr>
        <p:txBody>
          <a:bodyPr/>
          <a:lstStyle/>
          <a:p>
            <a:pPr algn="just">
              <a:defRPr/>
            </a:pPr>
            <a:r>
              <a:rPr lang="pt-BR" sz="2400" dirty="0" err="1" smtClean="0">
                <a:solidFill>
                  <a:schemeClr val="tx1"/>
                </a:solidFill>
              </a:rPr>
              <a:t>Utilización</a:t>
            </a:r>
            <a:r>
              <a:rPr lang="pt-BR" sz="2400" dirty="0" smtClean="0">
                <a:solidFill>
                  <a:schemeClr val="tx1"/>
                </a:solidFill>
              </a:rPr>
              <a:t> </a:t>
            </a:r>
            <a:r>
              <a:rPr lang="pt-BR" sz="2400" dirty="0" smtClean="0">
                <a:solidFill>
                  <a:schemeClr val="tx1"/>
                </a:solidFill>
              </a:rPr>
              <a:t>relativa </a:t>
            </a:r>
            <a:r>
              <a:rPr lang="pt-BR" sz="2400" dirty="0" smtClean="0">
                <a:solidFill>
                  <a:schemeClr val="tx1"/>
                </a:solidFill>
              </a:rPr>
              <a:t>de lamina </a:t>
            </a:r>
            <a:r>
              <a:rPr lang="pt-BR" sz="2400" dirty="0" smtClean="0">
                <a:solidFill>
                  <a:schemeClr val="tx1"/>
                </a:solidFill>
              </a:rPr>
              <a:t>de </a:t>
            </a:r>
            <a:r>
              <a:rPr lang="pt-BR" sz="2400" dirty="0" err="1" smtClean="0">
                <a:solidFill>
                  <a:schemeClr val="tx1"/>
                </a:solidFill>
              </a:rPr>
              <a:t>agua</a:t>
            </a:r>
            <a:r>
              <a:rPr lang="pt-BR" sz="2400" dirty="0" smtClean="0">
                <a:solidFill>
                  <a:schemeClr val="tx1"/>
                </a:solidFill>
              </a:rPr>
              <a:t> </a:t>
            </a:r>
            <a:r>
              <a:rPr lang="pt-BR" sz="2400" dirty="0" err="1" smtClean="0">
                <a:solidFill>
                  <a:schemeClr val="tx1"/>
                </a:solidFill>
              </a:rPr>
              <a:t>disponible</a:t>
            </a:r>
            <a:r>
              <a:rPr lang="pt-BR" sz="2400" dirty="0" smtClean="0">
                <a:solidFill>
                  <a:schemeClr val="tx1"/>
                </a:solidFill>
              </a:rPr>
              <a:t> </a:t>
            </a:r>
            <a:r>
              <a:rPr lang="pt-BR" sz="2400" dirty="0" err="1" smtClean="0">
                <a:solidFill>
                  <a:schemeClr val="tx1"/>
                </a:solidFill>
              </a:rPr>
              <a:t>en</a:t>
            </a:r>
            <a:r>
              <a:rPr lang="pt-BR" sz="2400" dirty="0" smtClean="0">
                <a:solidFill>
                  <a:schemeClr val="tx1"/>
                </a:solidFill>
              </a:rPr>
              <a:t> </a:t>
            </a:r>
            <a:r>
              <a:rPr lang="pt-BR" sz="2400" dirty="0" err="1" smtClean="0">
                <a:solidFill>
                  <a:schemeClr val="tx1"/>
                </a:solidFill>
              </a:rPr>
              <a:t>el</a:t>
            </a:r>
            <a:r>
              <a:rPr lang="pt-BR" sz="2400" dirty="0" smtClean="0">
                <a:solidFill>
                  <a:schemeClr val="tx1"/>
                </a:solidFill>
              </a:rPr>
              <a:t> </a:t>
            </a:r>
            <a:r>
              <a:rPr lang="pt-BR" sz="2400" dirty="0" smtClean="0">
                <a:solidFill>
                  <a:schemeClr val="tx1"/>
                </a:solidFill>
              </a:rPr>
              <a:t>perfil de </a:t>
            </a:r>
            <a:r>
              <a:rPr lang="pt-BR" sz="2400" dirty="0" err="1" smtClean="0">
                <a:solidFill>
                  <a:schemeClr val="tx1"/>
                </a:solidFill>
              </a:rPr>
              <a:t>un</a:t>
            </a:r>
            <a:r>
              <a:rPr lang="pt-BR" sz="2400" dirty="0" smtClean="0">
                <a:solidFill>
                  <a:schemeClr val="tx1"/>
                </a:solidFill>
              </a:rPr>
              <a:t> </a:t>
            </a:r>
            <a:r>
              <a:rPr lang="pt-BR" sz="2400" dirty="0" err="1" smtClean="0">
                <a:solidFill>
                  <a:schemeClr val="tx1"/>
                </a:solidFill>
              </a:rPr>
              <a:t>latosolo</a:t>
            </a:r>
            <a:r>
              <a:rPr lang="pt-BR" sz="2400" dirty="0" smtClean="0">
                <a:solidFill>
                  <a:schemeClr val="tx1"/>
                </a:solidFill>
              </a:rPr>
              <a:t> </a:t>
            </a:r>
            <a:r>
              <a:rPr lang="pt-BR" sz="2400" dirty="0" err="1" smtClean="0">
                <a:solidFill>
                  <a:schemeClr val="tx1"/>
                </a:solidFill>
              </a:rPr>
              <a:t>arcilloso</a:t>
            </a:r>
            <a:r>
              <a:rPr lang="pt-BR" sz="2400" dirty="0" smtClean="0">
                <a:solidFill>
                  <a:schemeClr val="tx1"/>
                </a:solidFill>
              </a:rPr>
              <a:t>, </a:t>
            </a:r>
            <a:r>
              <a:rPr lang="pt-BR" sz="2400" dirty="0" smtClean="0">
                <a:solidFill>
                  <a:schemeClr val="tx1"/>
                </a:solidFill>
              </a:rPr>
              <a:t>por </a:t>
            </a:r>
            <a:r>
              <a:rPr lang="pt-BR" sz="2400" dirty="0" err="1" smtClean="0">
                <a:solidFill>
                  <a:schemeClr val="tx1"/>
                </a:solidFill>
              </a:rPr>
              <a:t>la</a:t>
            </a:r>
            <a:r>
              <a:rPr lang="pt-BR" sz="2400" dirty="0" smtClean="0">
                <a:solidFill>
                  <a:schemeClr val="tx1"/>
                </a:solidFill>
              </a:rPr>
              <a:t> </a:t>
            </a:r>
            <a:r>
              <a:rPr lang="pt-BR" sz="2400" dirty="0" smtClean="0">
                <a:solidFill>
                  <a:schemeClr val="tx1"/>
                </a:solidFill>
              </a:rPr>
              <a:t>cultura </a:t>
            </a:r>
            <a:r>
              <a:rPr lang="pt-BR" sz="2400" dirty="0" err="1" smtClean="0">
                <a:solidFill>
                  <a:schemeClr val="tx1"/>
                </a:solidFill>
              </a:rPr>
              <a:t>del</a:t>
            </a:r>
            <a:r>
              <a:rPr lang="pt-BR" sz="2400" dirty="0" smtClean="0">
                <a:solidFill>
                  <a:schemeClr val="tx1"/>
                </a:solidFill>
              </a:rPr>
              <a:t> </a:t>
            </a:r>
            <a:r>
              <a:rPr lang="pt-BR" sz="2400" dirty="0" err="1" smtClean="0">
                <a:solidFill>
                  <a:schemeClr val="tx1"/>
                </a:solidFill>
              </a:rPr>
              <a:t>maíz</a:t>
            </a:r>
            <a:r>
              <a:rPr lang="pt-BR" sz="2400" dirty="0" smtClean="0">
                <a:solidFill>
                  <a:schemeClr val="tx1"/>
                </a:solidFill>
              </a:rPr>
              <a:t>, </a:t>
            </a:r>
            <a:r>
              <a:rPr lang="pt-BR" sz="2400" dirty="0" err="1" smtClean="0">
                <a:solidFill>
                  <a:schemeClr val="tx1"/>
                </a:solidFill>
              </a:rPr>
              <a:t>después</a:t>
            </a:r>
            <a:r>
              <a:rPr lang="pt-BR" sz="2400" dirty="0" smtClean="0">
                <a:solidFill>
                  <a:schemeClr val="tx1"/>
                </a:solidFill>
              </a:rPr>
              <a:t> de </a:t>
            </a:r>
            <a:r>
              <a:rPr lang="pt-BR" sz="2400" dirty="0" err="1" smtClean="0">
                <a:solidFill>
                  <a:schemeClr val="tx1"/>
                </a:solidFill>
              </a:rPr>
              <a:t>un</a:t>
            </a:r>
            <a:r>
              <a:rPr lang="pt-BR" sz="2400" dirty="0" smtClean="0">
                <a:solidFill>
                  <a:schemeClr val="tx1"/>
                </a:solidFill>
              </a:rPr>
              <a:t> </a:t>
            </a:r>
            <a:r>
              <a:rPr lang="pt-BR" sz="2400" dirty="0" smtClean="0">
                <a:solidFill>
                  <a:schemeClr val="tx1"/>
                </a:solidFill>
              </a:rPr>
              <a:t>veranico de 25 </a:t>
            </a:r>
            <a:r>
              <a:rPr lang="pt-BR" sz="2400" dirty="0" err="1" smtClean="0">
                <a:solidFill>
                  <a:schemeClr val="tx1"/>
                </a:solidFill>
              </a:rPr>
              <a:t>días</a:t>
            </a:r>
            <a:r>
              <a:rPr lang="pt-BR" sz="2400" dirty="0" smtClean="0">
                <a:solidFill>
                  <a:schemeClr val="tx1"/>
                </a:solidFill>
              </a:rPr>
              <a:t>, por </a:t>
            </a:r>
            <a:r>
              <a:rPr lang="pt-BR" sz="2400" dirty="0" err="1" smtClean="0">
                <a:solidFill>
                  <a:schemeClr val="tx1"/>
                </a:solidFill>
              </a:rPr>
              <a:t>ocasión</a:t>
            </a:r>
            <a:r>
              <a:rPr lang="pt-BR" sz="2400" dirty="0" smtClean="0">
                <a:solidFill>
                  <a:schemeClr val="tx1"/>
                </a:solidFill>
              </a:rPr>
              <a:t> </a:t>
            </a:r>
            <a:r>
              <a:rPr lang="pt-BR" sz="2400" dirty="0" err="1" smtClean="0">
                <a:solidFill>
                  <a:schemeClr val="tx1"/>
                </a:solidFill>
              </a:rPr>
              <a:t>del</a:t>
            </a:r>
            <a:r>
              <a:rPr lang="pt-BR" sz="2400" dirty="0" smtClean="0">
                <a:solidFill>
                  <a:schemeClr val="tx1"/>
                </a:solidFill>
              </a:rPr>
              <a:t> </a:t>
            </a:r>
            <a:r>
              <a:rPr lang="pt-BR" sz="2400" dirty="0" err="1" smtClean="0">
                <a:solidFill>
                  <a:schemeClr val="tx1"/>
                </a:solidFill>
              </a:rPr>
              <a:t>lanzamiento</a:t>
            </a:r>
            <a:r>
              <a:rPr lang="pt-BR" sz="2400" dirty="0" smtClean="0">
                <a:solidFill>
                  <a:schemeClr val="tx1"/>
                </a:solidFill>
              </a:rPr>
              <a:t> </a:t>
            </a:r>
            <a:r>
              <a:rPr lang="pt-BR" sz="2400" dirty="0" smtClean="0">
                <a:solidFill>
                  <a:schemeClr val="tx1"/>
                </a:solidFill>
              </a:rPr>
              <a:t>de espigas, para </a:t>
            </a:r>
            <a:r>
              <a:rPr lang="pt-BR" sz="2400" dirty="0" err="1" smtClean="0">
                <a:solidFill>
                  <a:schemeClr val="tx1"/>
                </a:solidFill>
              </a:rPr>
              <a:t>tratamientos</a:t>
            </a:r>
            <a:r>
              <a:rPr lang="pt-BR" sz="2400" dirty="0" smtClean="0">
                <a:solidFill>
                  <a:schemeClr val="tx1"/>
                </a:solidFill>
              </a:rPr>
              <a:t> </a:t>
            </a:r>
            <a:r>
              <a:rPr lang="pt-BR" sz="2400" dirty="0" err="1" smtClean="0">
                <a:solidFill>
                  <a:schemeClr val="tx1"/>
                </a:solidFill>
              </a:rPr>
              <a:t>sin</a:t>
            </a:r>
            <a:r>
              <a:rPr lang="pt-BR" sz="2400" dirty="0" smtClean="0">
                <a:solidFill>
                  <a:schemeClr val="tx1"/>
                </a:solidFill>
              </a:rPr>
              <a:t> y </a:t>
            </a:r>
            <a:r>
              <a:rPr lang="pt-BR" sz="2400" dirty="0" err="1" smtClean="0">
                <a:solidFill>
                  <a:schemeClr val="tx1"/>
                </a:solidFill>
              </a:rPr>
              <a:t>con</a:t>
            </a:r>
            <a:r>
              <a:rPr lang="pt-BR" sz="2400" dirty="0" smtClean="0">
                <a:solidFill>
                  <a:schemeClr val="tx1"/>
                </a:solidFill>
              </a:rPr>
              <a:t> </a:t>
            </a:r>
            <a:r>
              <a:rPr lang="pt-BR" sz="2400" dirty="0" err="1" smtClean="0">
                <a:solidFill>
                  <a:schemeClr val="tx1"/>
                </a:solidFill>
              </a:rPr>
              <a:t>aplicación</a:t>
            </a:r>
            <a:r>
              <a:rPr lang="pt-BR" sz="2400" dirty="0" smtClean="0">
                <a:solidFill>
                  <a:schemeClr val="tx1"/>
                </a:solidFill>
              </a:rPr>
              <a:t> </a:t>
            </a:r>
            <a:r>
              <a:rPr lang="pt-BR" sz="2400" dirty="0" smtClean="0">
                <a:solidFill>
                  <a:schemeClr val="tx1"/>
                </a:solidFill>
              </a:rPr>
              <a:t>de </a:t>
            </a:r>
            <a:r>
              <a:rPr lang="pt-BR" sz="2400" dirty="0" err="1" smtClean="0">
                <a:solidFill>
                  <a:schemeClr val="tx1"/>
                </a:solidFill>
              </a:rPr>
              <a:t>geso</a:t>
            </a:r>
            <a:r>
              <a:rPr lang="pt-BR" sz="2400" dirty="0" smtClean="0">
                <a:solidFill>
                  <a:schemeClr val="tx1"/>
                </a:solidFill>
              </a:rPr>
              <a:t> </a:t>
            </a:r>
            <a:r>
              <a:rPr lang="pt-BR" sz="2400" dirty="0" smtClean="0">
                <a:solidFill>
                  <a:schemeClr val="tx1"/>
                </a:solidFill>
              </a:rPr>
              <a:t>(Souza &amp; </a:t>
            </a:r>
            <a:r>
              <a:rPr lang="pt-BR" sz="2400" dirty="0" err="1" smtClean="0">
                <a:solidFill>
                  <a:schemeClr val="tx1"/>
                </a:solidFill>
              </a:rPr>
              <a:t>Ritchey</a:t>
            </a:r>
            <a:r>
              <a:rPr lang="pt-BR" sz="2400" dirty="0" smtClean="0">
                <a:solidFill>
                  <a:schemeClr val="tx1"/>
                </a:solidFill>
              </a:rPr>
              <a:t>, 1986).</a:t>
            </a:r>
            <a:endParaRPr lang="pt-BR" sz="2400" dirty="0">
              <a:solidFill>
                <a:schemeClr val="tx1"/>
              </a:solidFill>
            </a:endParaRPr>
          </a:p>
        </p:txBody>
      </p:sp>
      <p:sp>
        <p:nvSpPr>
          <p:cNvPr id="358404" name="Rectangle 4"/>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pic>
        <p:nvPicPr>
          <p:cNvPr id="33796" name="Picture 5"/>
          <p:cNvPicPr>
            <a:picLocks noChangeAspect="1" noChangeArrowheads="1"/>
          </p:cNvPicPr>
          <p:nvPr/>
        </p:nvPicPr>
        <p:blipFill>
          <a:blip r:embed="rId2"/>
          <a:srcRect/>
          <a:stretch>
            <a:fillRect/>
          </a:stretch>
        </p:blipFill>
        <p:spPr bwMode="auto">
          <a:xfrm>
            <a:off x="928662" y="0"/>
            <a:ext cx="5534048" cy="497111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0" y="914400"/>
            <a:ext cx="9144000" cy="1371600"/>
          </a:xfrm>
        </p:spPr>
        <p:txBody>
          <a:bodyPr/>
          <a:lstStyle/>
          <a:p>
            <a:pPr algn="l" eaLnBrk="1" hangingPunct="1">
              <a:defRPr/>
            </a:pPr>
            <a:r>
              <a:rPr lang="pt-BR" sz="3200" b="1" dirty="0" err="1" smtClean="0">
                <a:cs typeface="Times New Roman" pitchFamily="18" charset="0"/>
              </a:rPr>
              <a:t>Efecto</a:t>
            </a:r>
            <a:r>
              <a:rPr lang="pt-BR" sz="3200" b="1" dirty="0" smtClean="0">
                <a:cs typeface="Times New Roman" pitchFamily="18" charset="0"/>
              </a:rPr>
              <a:t> </a:t>
            </a:r>
            <a:r>
              <a:rPr lang="pt-BR" sz="3200" b="1" dirty="0" err="1" smtClean="0">
                <a:cs typeface="Times New Roman" pitchFamily="18" charset="0"/>
              </a:rPr>
              <a:t>del</a:t>
            </a:r>
            <a:r>
              <a:rPr lang="pt-BR" sz="3200" b="1" dirty="0" smtClean="0">
                <a:cs typeface="Times New Roman" pitchFamily="18" charset="0"/>
              </a:rPr>
              <a:t> </a:t>
            </a:r>
            <a:r>
              <a:rPr lang="pt-BR" sz="3200" b="1" dirty="0" smtClean="0">
                <a:cs typeface="Times New Roman" pitchFamily="18" charset="0"/>
              </a:rPr>
              <a:t>Ca </a:t>
            </a:r>
            <a:r>
              <a:rPr lang="pt-BR" sz="3200" b="1" dirty="0" err="1" smtClean="0">
                <a:cs typeface="Times New Roman" pitchFamily="18" charset="0"/>
              </a:rPr>
              <a:t>en</a:t>
            </a:r>
            <a:r>
              <a:rPr lang="pt-BR" sz="3200" b="1" dirty="0" smtClean="0">
                <a:cs typeface="Times New Roman" pitchFamily="18" charset="0"/>
              </a:rPr>
              <a:t> </a:t>
            </a:r>
            <a:r>
              <a:rPr lang="pt-BR" sz="3200" b="1" dirty="0" err="1" smtClean="0">
                <a:cs typeface="Times New Roman" pitchFamily="18" charset="0"/>
              </a:rPr>
              <a:t>la</a:t>
            </a:r>
            <a:r>
              <a:rPr lang="pt-BR" sz="3200" b="1" dirty="0" smtClean="0">
                <a:cs typeface="Times New Roman" pitchFamily="18" charset="0"/>
              </a:rPr>
              <a:t> hidrolise </a:t>
            </a:r>
            <a:r>
              <a:rPr lang="pt-BR" sz="3200" b="1" dirty="0" smtClean="0">
                <a:cs typeface="Times New Roman" pitchFamily="18" charset="0"/>
              </a:rPr>
              <a:t>de </a:t>
            </a:r>
            <a:r>
              <a:rPr lang="pt-BR" sz="3200" b="1" dirty="0" err="1" smtClean="0">
                <a:cs typeface="Times New Roman" pitchFamily="18" charset="0"/>
              </a:rPr>
              <a:t>un</a:t>
            </a:r>
            <a:r>
              <a:rPr lang="pt-BR" sz="3200" b="1" dirty="0" smtClean="0">
                <a:cs typeface="Times New Roman" pitchFamily="18" charset="0"/>
              </a:rPr>
              <a:t> </a:t>
            </a:r>
            <a:r>
              <a:rPr lang="pt-BR" sz="3200" b="1" dirty="0" err="1" smtClean="0">
                <a:cs typeface="Times New Roman" pitchFamily="18" charset="0"/>
              </a:rPr>
              <a:t>pectato</a:t>
            </a:r>
            <a:r>
              <a:rPr lang="pt-BR" sz="3200" b="1" dirty="0" smtClean="0">
                <a:cs typeface="Times New Roman" pitchFamily="18" charset="0"/>
              </a:rPr>
              <a:t> </a:t>
            </a:r>
            <a:r>
              <a:rPr lang="pt-BR" sz="3200" b="1" dirty="0" smtClean="0">
                <a:cs typeface="Times New Roman" pitchFamily="18" charset="0"/>
              </a:rPr>
              <a:t>por </a:t>
            </a:r>
            <a:r>
              <a:rPr lang="pt-BR" sz="3200" b="1" dirty="0" err="1" smtClean="0">
                <a:cs typeface="Times New Roman" pitchFamily="18" charset="0"/>
              </a:rPr>
              <a:t>la</a:t>
            </a:r>
            <a:r>
              <a:rPr lang="pt-BR" sz="3200" b="1" dirty="0" smtClean="0">
                <a:cs typeface="Times New Roman" pitchFamily="18" charset="0"/>
              </a:rPr>
              <a:t> </a:t>
            </a:r>
            <a:r>
              <a:rPr lang="pt-BR" sz="3200" b="1" dirty="0" smtClean="0">
                <a:cs typeface="Times New Roman" pitchFamily="18" charset="0"/>
              </a:rPr>
              <a:t>enzima </a:t>
            </a:r>
            <a:r>
              <a:rPr lang="pt-BR" sz="3200" b="1" dirty="0" err="1" smtClean="0">
                <a:cs typeface="Times New Roman" pitchFamily="18" charset="0"/>
              </a:rPr>
              <a:t>poligalacturonase</a:t>
            </a:r>
            <a:endParaRPr lang="pt-BR" sz="3200" b="1" dirty="0" smtClean="0">
              <a:ea typeface="Arial Unicode MS" pitchFamily="34" charset="-128"/>
              <a:cs typeface="Arial Unicode MS" pitchFamily="34" charset="-128"/>
            </a:endParaRPr>
          </a:p>
        </p:txBody>
      </p:sp>
      <p:pic>
        <p:nvPicPr>
          <p:cNvPr id="34819" name="Picture 3"/>
          <p:cNvPicPr>
            <a:picLocks noChangeAspect="1" noChangeArrowheads="1"/>
          </p:cNvPicPr>
          <p:nvPr/>
        </p:nvPicPr>
        <p:blipFill>
          <a:blip r:embed="rId2"/>
          <a:srcRect/>
          <a:stretch>
            <a:fillRect/>
          </a:stretch>
        </p:blipFill>
        <p:spPr bwMode="auto">
          <a:xfrm>
            <a:off x="0" y="2895600"/>
            <a:ext cx="9144000" cy="2063750"/>
          </a:xfrm>
          <a:prstGeom prst="rect">
            <a:avLst/>
          </a:prstGeom>
          <a:solidFill>
            <a:srgbClr val="FFFFCC"/>
          </a:solidFill>
          <a:ln w="9525">
            <a:noFill/>
            <a:miter lim="800000"/>
            <a:headEnd/>
            <a:tailEnd/>
          </a:ln>
        </p:spPr>
      </p:pic>
      <p:sp>
        <p:nvSpPr>
          <p:cNvPr id="294916" name="Rectangle 4"/>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0" y="1143000"/>
            <a:ext cx="9144000" cy="1600200"/>
          </a:xfrm>
        </p:spPr>
        <p:txBody>
          <a:bodyPr/>
          <a:lstStyle/>
          <a:p>
            <a:pPr algn="l" eaLnBrk="1" hangingPunct="1">
              <a:defRPr/>
            </a:pPr>
            <a:r>
              <a:rPr lang="pt-BR" sz="3200" b="1" dirty="0" err="1" smtClean="0">
                <a:cs typeface="Times New Roman" pitchFamily="18" charset="0"/>
              </a:rPr>
              <a:t>Efecto</a:t>
            </a:r>
            <a:r>
              <a:rPr lang="pt-BR" sz="3200" b="1" dirty="0" smtClean="0">
                <a:cs typeface="Times New Roman" pitchFamily="18" charset="0"/>
              </a:rPr>
              <a:t> </a:t>
            </a:r>
            <a:r>
              <a:rPr lang="pt-BR" sz="3200" b="1" dirty="0" err="1" smtClean="0">
                <a:cs typeface="Times New Roman" pitchFamily="18" charset="0"/>
              </a:rPr>
              <a:t>del</a:t>
            </a:r>
            <a:r>
              <a:rPr lang="pt-BR" sz="3200" b="1" dirty="0" smtClean="0">
                <a:cs typeface="Times New Roman" pitchFamily="18" charset="0"/>
              </a:rPr>
              <a:t> </a:t>
            </a:r>
            <a:r>
              <a:rPr lang="pt-BR" sz="3200" b="1" dirty="0" smtClean="0">
                <a:cs typeface="Times New Roman" pitchFamily="18" charset="0"/>
              </a:rPr>
              <a:t>Ca </a:t>
            </a:r>
            <a:r>
              <a:rPr lang="pt-BR" sz="3200" b="1" dirty="0" err="1" smtClean="0">
                <a:cs typeface="Times New Roman" pitchFamily="18" charset="0"/>
              </a:rPr>
              <a:t>en</a:t>
            </a:r>
            <a:r>
              <a:rPr lang="pt-BR" sz="3200" b="1" dirty="0" smtClean="0">
                <a:cs typeface="Times New Roman" pitchFamily="18" charset="0"/>
              </a:rPr>
              <a:t> </a:t>
            </a:r>
            <a:r>
              <a:rPr lang="pt-BR" sz="3200" b="1" dirty="0" err="1" smtClean="0">
                <a:cs typeface="Times New Roman" pitchFamily="18" charset="0"/>
              </a:rPr>
              <a:t>la</a:t>
            </a:r>
            <a:r>
              <a:rPr lang="pt-BR" sz="3200" b="1" dirty="0" smtClean="0">
                <a:cs typeface="Times New Roman" pitchFamily="18" charset="0"/>
              </a:rPr>
              <a:t> </a:t>
            </a:r>
            <a:r>
              <a:rPr lang="pt-BR" sz="3200" b="1" dirty="0" err="1" smtClean="0">
                <a:cs typeface="Times New Roman" pitchFamily="18" charset="0"/>
              </a:rPr>
              <a:t>severidad</a:t>
            </a:r>
            <a:r>
              <a:rPr lang="pt-BR" sz="3200" b="1" dirty="0" smtClean="0">
                <a:cs typeface="Times New Roman" pitchFamily="18" charset="0"/>
              </a:rPr>
              <a:t> </a:t>
            </a:r>
            <a:r>
              <a:rPr lang="pt-BR" sz="3200" b="1" dirty="0" smtClean="0">
                <a:cs typeface="Times New Roman" pitchFamily="18" charset="0"/>
              </a:rPr>
              <a:t>de </a:t>
            </a:r>
            <a:r>
              <a:rPr lang="pt-BR" sz="3200" b="1" dirty="0" smtClean="0">
                <a:cs typeface="Times New Roman" pitchFamily="18" charset="0"/>
              </a:rPr>
              <a:t>murcha </a:t>
            </a:r>
            <a:r>
              <a:rPr lang="pt-BR" sz="3200" b="1" dirty="0" smtClean="0">
                <a:cs typeface="Times New Roman" pitchFamily="18" charset="0"/>
              </a:rPr>
              <a:t>de </a:t>
            </a:r>
            <a:r>
              <a:rPr lang="pt-BR" sz="3200" b="1" dirty="0" err="1" smtClean="0">
                <a:cs typeface="Times New Roman" pitchFamily="18" charset="0"/>
              </a:rPr>
              <a:t>Fusarium</a:t>
            </a:r>
            <a:r>
              <a:rPr lang="pt-BR" sz="3200" b="1" dirty="0" smtClean="0">
                <a:cs typeface="Times New Roman" pitchFamily="18" charset="0"/>
              </a:rPr>
              <a:t> </a:t>
            </a:r>
            <a:r>
              <a:rPr lang="pt-BR" sz="3200" b="1" dirty="0" err="1" smtClean="0">
                <a:cs typeface="Times New Roman" pitchFamily="18" charset="0"/>
              </a:rPr>
              <a:t>en</a:t>
            </a:r>
            <a:r>
              <a:rPr lang="pt-BR" sz="3200" b="1" dirty="0" smtClean="0">
                <a:cs typeface="Times New Roman" pitchFamily="18" charset="0"/>
              </a:rPr>
              <a:t> </a:t>
            </a:r>
            <a:r>
              <a:rPr lang="pt-BR" sz="3200" b="1" dirty="0" smtClean="0">
                <a:cs typeface="Times New Roman" pitchFamily="18" charset="0"/>
              </a:rPr>
              <a:t>tomateiro</a:t>
            </a:r>
            <a:r>
              <a:rPr lang="pt-BR" sz="3200" b="1" dirty="0" smtClean="0">
                <a:cs typeface="Times New Roman" pitchFamily="18" charset="0"/>
              </a:rPr>
              <a:t>, </a:t>
            </a:r>
            <a:r>
              <a:rPr lang="pt-BR" sz="3200" b="1" dirty="0" err="1" smtClean="0">
                <a:cs typeface="Times New Roman" pitchFamily="18" charset="0"/>
              </a:rPr>
              <a:t>después</a:t>
            </a:r>
            <a:r>
              <a:rPr lang="pt-BR" sz="3200" b="1" dirty="0" smtClean="0">
                <a:cs typeface="Times New Roman" pitchFamily="18" charset="0"/>
              </a:rPr>
              <a:t> de  </a:t>
            </a:r>
            <a:r>
              <a:rPr lang="pt-BR" sz="3200" b="1" dirty="0" err="1" smtClean="0">
                <a:cs typeface="Times New Roman" pitchFamily="18" charset="0"/>
              </a:rPr>
              <a:t>la</a:t>
            </a:r>
            <a:r>
              <a:rPr lang="pt-BR" sz="3200" b="1" dirty="0" smtClean="0">
                <a:cs typeface="Times New Roman" pitchFamily="18" charset="0"/>
              </a:rPr>
              <a:t> </a:t>
            </a:r>
            <a:r>
              <a:rPr lang="pt-BR" sz="3200" b="1" dirty="0" err="1" smtClean="0">
                <a:cs typeface="Times New Roman" pitchFamily="18" charset="0"/>
              </a:rPr>
              <a:t>inoculación</a:t>
            </a:r>
            <a:endParaRPr lang="pt-BR" sz="3200" b="1" dirty="0" smtClean="0">
              <a:ea typeface="Arial Unicode MS" pitchFamily="34" charset="-128"/>
              <a:cs typeface="Arial Unicode MS" pitchFamily="34" charset="-128"/>
            </a:endParaRPr>
          </a:p>
        </p:txBody>
      </p:sp>
      <p:pic>
        <p:nvPicPr>
          <p:cNvPr id="35843" name="Picture 3"/>
          <p:cNvPicPr>
            <a:picLocks noChangeAspect="1" noChangeArrowheads="1"/>
          </p:cNvPicPr>
          <p:nvPr/>
        </p:nvPicPr>
        <p:blipFill>
          <a:blip r:embed="rId2"/>
          <a:srcRect/>
          <a:stretch>
            <a:fillRect/>
          </a:stretch>
        </p:blipFill>
        <p:spPr bwMode="auto">
          <a:xfrm>
            <a:off x="0" y="3124200"/>
            <a:ext cx="9144000" cy="1871663"/>
          </a:xfrm>
          <a:prstGeom prst="rect">
            <a:avLst/>
          </a:prstGeom>
          <a:solidFill>
            <a:srgbClr val="FFFFCC"/>
          </a:solidFill>
          <a:ln w="9525">
            <a:noFill/>
            <a:miter lim="800000"/>
            <a:headEnd/>
            <a:tailEnd/>
          </a:ln>
        </p:spPr>
      </p:pic>
      <p:sp>
        <p:nvSpPr>
          <p:cNvPr id="295940" name="Rectangle 4"/>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9219"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9220"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9221" name="Text Box 5"/>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9222" name="Rectangle 6"/>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9223" name="Text Box 7"/>
          <p:cNvSpPr txBox="1">
            <a:spLocks noChangeArrowheads="1"/>
          </p:cNvSpPr>
          <p:nvPr/>
        </p:nvSpPr>
        <p:spPr bwMode="auto">
          <a:xfrm>
            <a:off x="838200" y="409575"/>
            <a:ext cx="7772400" cy="1190625"/>
          </a:xfrm>
          <a:prstGeom prst="rect">
            <a:avLst/>
          </a:prstGeom>
          <a:noFill/>
          <a:ln w="9525">
            <a:noFill/>
            <a:miter lim="800000"/>
            <a:headEnd/>
            <a:tailEnd/>
          </a:ln>
        </p:spPr>
        <p:txBody>
          <a:bodyPr>
            <a:spAutoFit/>
          </a:bodyPr>
          <a:lstStyle/>
          <a:p>
            <a:pPr algn="ctr">
              <a:spcBef>
                <a:spcPct val="50000"/>
              </a:spcBef>
            </a:pPr>
            <a:r>
              <a:rPr lang="pt-BR" sz="3600" b="1">
                <a:solidFill>
                  <a:schemeClr val="folHlink"/>
                </a:solidFill>
                <a:latin typeface="Arial" charset="0"/>
              </a:rPr>
              <a:t>Factores que afetan la disponibilidad del Ca en el suelo </a:t>
            </a:r>
          </a:p>
        </p:txBody>
      </p:sp>
      <p:pic>
        <p:nvPicPr>
          <p:cNvPr id="9224" name="Picture 8" descr="C:\Adobe Albums\Cat2\foto (1) cópia (1).jpg"/>
          <p:cNvPicPr>
            <a:picLocks noChangeAspect="1" noChangeArrowheads="1"/>
          </p:cNvPicPr>
          <p:nvPr/>
        </p:nvPicPr>
        <p:blipFill>
          <a:blip r:embed="rId2"/>
          <a:srcRect/>
          <a:stretch>
            <a:fillRect/>
          </a:stretch>
        </p:blipFill>
        <p:spPr bwMode="auto">
          <a:xfrm>
            <a:off x="2185988" y="1701800"/>
            <a:ext cx="5434012" cy="5003800"/>
          </a:xfrm>
          <a:prstGeom prst="rect">
            <a:avLst/>
          </a:prstGeom>
          <a:noFill/>
          <a:ln w="9525">
            <a:noFill/>
            <a:miter lim="800000"/>
            <a:headEnd/>
            <a:tailEnd/>
          </a:ln>
        </p:spPr>
      </p:pic>
      <p:sp>
        <p:nvSpPr>
          <p:cNvPr id="9225" name="Oval 9"/>
          <p:cNvSpPr>
            <a:spLocks noChangeArrowheads="1"/>
          </p:cNvSpPr>
          <p:nvPr/>
        </p:nvSpPr>
        <p:spPr bwMode="auto">
          <a:xfrm>
            <a:off x="5257800" y="5715000"/>
            <a:ext cx="1371600" cy="381000"/>
          </a:xfrm>
          <a:prstGeom prst="ellipse">
            <a:avLst/>
          </a:prstGeom>
          <a:noFill/>
          <a:ln w="38100">
            <a:solidFill>
              <a:schemeClr val="hlink"/>
            </a:solidFill>
            <a:round/>
            <a:headEnd/>
            <a:tailEnd/>
          </a:ln>
        </p:spPr>
        <p:txBody>
          <a:bodyPr wrap="none" anchor="ctr"/>
          <a:lstStyle/>
          <a:p>
            <a:endParaRPr lang="pt-BR"/>
          </a:p>
        </p:txBody>
      </p:sp>
      <p:sp>
        <p:nvSpPr>
          <p:cNvPr id="9226" name="Oval 10"/>
          <p:cNvSpPr>
            <a:spLocks noChangeArrowheads="1"/>
          </p:cNvSpPr>
          <p:nvPr/>
        </p:nvSpPr>
        <p:spPr bwMode="auto">
          <a:xfrm>
            <a:off x="6172200" y="4419600"/>
            <a:ext cx="685800" cy="228600"/>
          </a:xfrm>
          <a:prstGeom prst="ellipse">
            <a:avLst/>
          </a:prstGeom>
          <a:noFill/>
          <a:ln w="38100">
            <a:solidFill>
              <a:schemeClr val="hlink"/>
            </a:solidFill>
            <a:round/>
            <a:headEnd/>
            <a:tailEnd/>
          </a:ln>
        </p:spPr>
        <p:txBody>
          <a:bodyPr wrap="none" anchor="ctr"/>
          <a:lstStyle/>
          <a:p>
            <a:endParaRPr lang="pt-B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36867" name="Rectangle 3"/>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36868" name="Rectangle 4"/>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36869" name="Text Box 5"/>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36870" name="Rectangle 6"/>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36871" name="Text Box 7"/>
          <p:cNvSpPr txBox="1">
            <a:spLocks noChangeArrowheads="1"/>
          </p:cNvSpPr>
          <p:nvPr/>
        </p:nvSpPr>
        <p:spPr bwMode="auto">
          <a:xfrm>
            <a:off x="685800" y="685800"/>
            <a:ext cx="7924800" cy="954107"/>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err="1" smtClean="0">
                <a:solidFill>
                  <a:schemeClr val="bg1"/>
                </a:solidFill>
              </a:rPr>
              <a:t>Efecto</a:t>
            </a:r>
            <a:r>
              <a:rPr lang="pt-BR" sz="2800" b="1" dirty="0" smtClean="0">
                <a:solidFill>
                  <a:schemeClr val="bg1"/>
                </a:solidFill>
              </a:rPr>
              <a:t> </a:t>
            </a:r>
            <a:r>
              <a:rPr lang="pt-BR" sz="2800" b="1" dirty="0">
                <a:solidFill>
                  <a:schemeClr val="bg1"/>
                </a:solidFill>
              </a:rPr>
              <a:t>do Ca </a:t>
            </a:r>
            <a:r>
              <a:rPr lang="pt-BR" sz="2800" b="1" dirty="0" err="1" smtClean="0">
                <a:solidFill>
                  <a:schemeClr val="bg1"/>
                </a:solidFill>
              </a:rPr>
              <a:t>en</a:t>
            </a:r>
            <a:r>
              <a:rPr lang="pt-BR" sz="2800" b="1" dirty="0" smtClean="0">
                <a:solidFill>
                  <a:schemeClr val="bg1"/>
                </a:solidFill>
              </a:rPr>
              <a:t> </a:t>
            </a:r>
            <a:r>
              <a:rPr lang="pt-BR" sz="2800" b="1" dirty="0" err="1" smtClean="0">
                <a:solidFill>
                  <a:schemeClr val="bg1"/>
                </a:solidFill>
              </a:rPr>
              <a:t>la</a:t>
            </a:r>
            <a:r>
              <a:rPr lang="pt-BR" sz="2800" b="1" dirty="0" smtClean="0">
                <a:solidFill>
                  <a:schemeClr val="bg1"/>
                </a:solidFill>
              </a:rPr>
              <a:t> </a:t>
            </a:r>
            <a:r>
              <a:rPr lang="pt-BR" sz="2800" b="1" dirty="0" err="1" smtClean="0">
                <a:solidFill>
                  <a:schemeClr val="bg1"/>
                </a:solidFill>
              </a:rPr>
              <a:t>severidad</a:t>
            </a:r>
            <a:r>
              <a:rPr lang="pt-BR" sz="2800" b="1" dirty="0" smtClean="0">
                <a:solidFill>
                  <a:schemeClr val="bg1"/>
                </a:solidFill>
              </a:rPr>
              <a:t> </a:t>
            </a:r>
            <a:r>
              <a:rPr lang="pt-BR" sz="2800" b="1" dirty="0">
                <a:solidFill>
                  <a:schemeClr val="bg1"/>
                </a:solidFill>
              </a:rPr>
              <a:t>de </a:t>
            </a:r>
            <a:r>
              <a:rPr lang="pt-BR" sz="2800" b="1" dirty="0" err="1" smtClean="0">
                <a:solidFill>
                  <a:schemeClr val="bg1"/>
                </a:solidFill>
              </a:rPr>
              <a:t>algunas</a:t>
            </a:r>
            <a:r>
              <a:rPr lang="pt-BR" sz="2800" b="1" dirty="0" smtClean="0">
                <a:solidFill>
                  <a:schemeClr val="bg1"/>
                </a:solidFill>
              </a:rPr>
              <a:t> </a:t>
            </a:r>
            <a:r>
              <a:rPr lang="pt-BR" sz="2800" b="1" dirty="0" err="1" smtClean="0">
                <a:solidFill>
                  <a:schemeClr val="bg1"/>
                </a:solidFill>
              </a:rPr>
              <a:t>enfermedades</a:t>
            </a:r>
            <a:endParaRPr lang="pt-BR" dirty="0">
              <a:solidFill>
                <a:schemeClr val="bg1"/>
              </a:solidFill>
            </a:endParaRPr>
          </a:p>
        </p:txBody>
      </p:sp>
      <p:graphicFrame>
        <p:nvGraphicFramePr>
          <p:cNvPr id="296968" name="Group 8"/>
          <p:cNvGraphicFramePr>
            <a:graphicFrameLocks noGrp="1"/>
          </p:cNvGraphicFramePr>
          <p:nvPr/>
        </p:nvGraphicFramePr>
        <p:xfrm>
          <a:off x="533400" y="2133600"/>
          <a:ext cx="8153400" cy="3073400"/>
        </p:xfrm>
        <a:graphic>
          <a:graphicData uri="http://schemas.openxmlformats.org/drawingml/2006/table">
            <a:tbl>
              <a:tblPr/>
              <a:tblGrid>
                <a:gridCol w="4267200"/>
                <a:gridCol w="1905000"/>
                <a:gridCol w="1981200"/>
              </a:tblGrid>
              <a:tr h="7683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1" i="0" u="none" strike="noStrike" cap="none" normalizeH="0" baseline="0" dirty="0" err="1" smtClean="0">
                          <a:ln>
                            <a:noFill/>
                          </a:ln>
                          <a:solidFill>
                            <a:srgbClr val="0000FF"/>
                          </a:solidFill>
                          <a:effectLst/>
                          <a:latin typeface="Times New Roman" pitchFamily="18" charset="0"/>
                        </a:rPr>
                        <a:t>Patógeno</a:t>
                      </a:r>
                      <a:endParaRPr kumimoji="0" lang="pt-BR" sz="3200" b="1" i="0" u="none" strike="noStrike" cap="none" normalizeH="0" baseline="0" dirty="0" smtClean="0">
                        <a:ln>
                          <a:noFill/>
                        </a:ln>
                        <a:solidFill>
                          <a:srgbClr val="0000FF"/>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1" i="0" u="none" strike="noStrike" cap="none" normalizeH="0" baseline="0" dirty="0" err="1" smtClean="0">
                          <a:ln>
                            <a:noFill/>
                          </a:ln>
                          <a:solidFill>
                            <a:srgbClr val="0000FF"/>
                          </a:solidFill>
                          <a:effectLst/>
                          <a:latin typeface="Times New Roman" pitchFamily="18" charset="0"/>
                        </a:rPr>
                        <a:t>Bajo</a:t>
                      </a:r>
                      <a:r>
                        <a:rPr kumimoji="0" lang="pt-BR" sz="3200" b="1" i="0" u="none" strike="noStrike" cap="none" normalizeH="0" baseline="0" dirty="0" smtClean="0">
                          <a:ln>
                            <a:noFill/>
                          </a:ln>
                          <a:solidFill>
                            <a:srgbClr val="0000FF"/>
                          </a:solidFill>
                          <a:effectLst/>
                          <a:latin typeface="Times New Roman" pitchFamily="18" charset="0"/>
                        </a:rPr>
                        <a:t> </a:t>
                      </a:r>
                      <a:r>
                        <a:rPr kumimoji="0" lang="pt-BR" sz="3200" b="1" i="0" u="none" strike="noStrike" cap="none" normalizeH="0" baseline="0" dirty="0" smtClean="0">
                          <a:ln>
                            <a:noFill/>
                          </a:ln>
                          <a:solidFill>
                            <a:srgbClr val="0000FF"/>
                          </a:solidFill>
                          <a:effectLst/>
                          <a:latin typeface="Times New Roman" pitchFamily="18" charset="0"/>
                        </a:rPr>
                        <a:t>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1" i="0" u="none" strike="noStrike" cap="none" normalizeH="0" baseline="0" smtClean="0">
                          <a:ln>
                            <a:noFill/>
                          </a:ln>
                          <a:solidFill>
                            <a:srgbClr val="0000FF"/>
                          </a:solidFill>
                          <a:effectLst/>
                          <a:latin typeface="Times New Roman" pitchFamily="18" charset="0"/>
                        </a:rPr>
                        <a:t>Alto Ca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7683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1" i="1" u="none" strike="noStrike" cap="none" normalizeH="0" baseline="0" smtClean="0">
                          <a:ln>
                            <a:noFill/>
                          </a:ln>
                          <a:solidFill>
                            <a:srgbClr val="3399FF"/>
                          </a:solidFill>
                          <a:effectLst/>
                          <a:latin typeface="Times New Roman" pitchFamily="18" charset="0"/>
                        </a:rPr>
                        <a:t>Erwinia phytophythora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1" i="0" u="none" strike="noStrike" cap="none" normalizeH="0" baseline="0" smtClean="0">
                          <a:ln>
                            <a:noFill/>
                          </a:ln>
                          <a:solidFill>
                            <a:srgbClr val="3399FF"/>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0" i="0" u="none" strike="noStrike" cap="none" normalizeH="0" baseline="0" smtClean="0">
                          <a:ln>
                            <a:noFill/>
                          </a:ln>
                          <a:solidFill>
                            <a:srgbClr val="3399FF"/>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3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1" i="1" u="none" strike="noStrike" cap="none" normalizeH="0" baseline="0" smtClean="0">
                          <a:ln>
                            <a:noFill/>
                          </a:ln>
                          <a:solidFill>
                            <a:srgbClr val="3399FF"/>
                          </a:solidFill>
                          <a:effectLst/>
                          <a:latin typeface="Times New Roman" pitchFamily="18" charset="0"/>
                        </a:rPr>
                        <a:t>Rhizoctonia solani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1" i="0" u="none" strike="noStrike" cap="none" normalizeH="0" baseline="0" smtClean="0">
                          <a:ln>
                            <a:noFill/>
                          </a:ln>
                          <a:solidFill>
                            <a:srgbClr val="3399FF"/>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0" i="0" u="none" strike="noStrike" cap="none" normalizeH="0" baseline="0" smtClean="0">
                          <a:ln>
                            <a:noFill/>
                          </a:ln>
                          <a:solidFill>
                            <a:srgbClr val="3399FF"/>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7683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1" i="1" u="none" strike="noStrike" cap="none" normalizeH="0" baseline="0" smtClean="0">
                          <a:ln>
                            <a:noFill/>
                          </a:ln>
                          <a:solidFill>
                            <a:srgbClr val="3399FF"/>
                          </a:solidFill>
                          <a:effectLst/>
                          <a:latin typeface="Times New Roman" pitchFamily="18" charset="0"/>
                        </a:rPr>
                        <a:t>Fusarium oxysporum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1" i="0" u="none" strike="noStrike" cap="none" normalizeH="0" baseline="0" smtClean="0">
                          <a:ln>
                            <a:noFill/>
                          </a:ln>
                          <a:solidFill>
                            <a:srgbClr val="3399FF"/>
                          </a:solidFill>
                          <a:effectLst/>
                          <a:latin typeface="Times New Roman" pitchFamily="18" charset="0"/>
                        </a:rPr>
                        <a:t>++++</a:t>
                      </a:r>
                      <a:endParaRPr kumimoji="0" lang="pt-BR" sz="3200" b="0" i="0" u="none" strike="noStrike" cap="none" normalizeH="0" baseline="0" smtClean="0">
                        <a:ln>
                          <a:noFill/>
                        </a:ln>
                        <a:solidFill>
                          <a:srgbClr val="3399FF"/>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pt-BR" sz="3200" b="0" i="0" u="none" strike="noStrike" cap="none" normalizeH="0" baseline="0" dirty="0" smtClean="0">
                          <a:ln>
                            <a:noFill/>
                          </a:ln>
                          <a:solidFill>
                            <a:srgbClr val="3399FF"/>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6894" name="Rectangle 30"/>
          <p:cNvSpPr>
            <a:spLocks noChangeArrowheads="1"/>
          </p:cNvSpPr>
          <p:nvPr/>
        </p:nvSpPr>
        <p:spPr bwMode="auto">
          <a:xfrm>
            <a:off x="762000" y="5486400"/>
            <a:ext cx="3919663" cy="523220"/>
          </a:xfrm>
          <a:prstGeom prst="rect">
            <a:avLst/>
          </a:prstGeom>
          <a:noFill/>
          <a:ln w="9525">
            <a:noFill/>
            <a:miter lim="800000"/>
            <a:headEnd/>
            <a:tailEnd/>
          </a:ln>
        </p:spPr>
        <p:txBody>
          <a:bodyPr wrap="none">
            <a:spAutoFit/>
          </a:bodyPr>
          <a:lstStyle/>
          <a:p>
            <a:pPr>
              <a:spcBef>
                <a:spcPct val="20000"/>
              </a:spcBef>
            </a:pPr>
            <a:r>
              <a:rPr lang="pt-BR" sz="2800" b="1" dirty="0">
                <a:solidFill>
                  <a:srgbClr val="3399FF"/>
                </a:solidFill>
              </a:rPr>
              <a:t>++++: alto </a:t>
            </a:r>
            <a:r>
              <a:rPr lang="pt-BR" sz="2800" b="1" dirty="0" err="1" smtClean="0">
                <a:solidFill>
                  <a:srgbClr val="3399FF"/>
                </a:solidFill>
              </a:rPr>
              <a:t>nivel</a:t>
            </a:r>
            <a:r>
              <a:rPr lang="pt-BR" sz="2800" b="1" dirty="0" smtClean="0">
                <a:solidFill>
                  <a:srgbClr val="3399FF"/>
                </a:solidFill>
              </a:rPr>
              <a:t> </a:t>
            </a:r>
            <a:r>
              <a:rPr lang="pt-BR" sz="2800" b="1" dirty="0">
                <a:solidFill>
                  <a:srgbClr val="3399FF"/>
                </a:solidFill>
              </a:rPr>
              <a:t>de </a:t>
            </a:r>
            <a:r>
              <a:rPr lang="pt-BR" sz="2800" b="1" dirty="0" err="1" smtClean="0">
                <a:solidFill>
                  <a:srgbClr val="3399FF"/>
                </a:solidFill>
              </a:rPr>
              <a:t>daño</a:t>
            </a:r>
            <a:endParaRPr lang="pt-BR" sz="2800" b="1" dirty="0">
              <a:solidFill>
                <a:srgbClr val="3399FF"/>
              </a:solidFill>
            </a:endParaRPr>
          </a:p>
        </p:txBody>
      </p:sp>
      <p:sp>
        <p:nvSpPr>
          <p:cNvPr id="36895" name="Rectangle 31"/>
          <p:cNvSpPr>
            <a:spLocks noChangeArrowheads="1"/>
          </p:cNvSpPr>
          <p:nvPr/>
        </p:nvSpPr>
        <p:spPr bwMode="auto">
          <a:xfrm>
            <a:off x="990600" y="6019800"/>
            <a:ext cx="3405099" cy="523220"/>
          </a:xfrm>
          <a:prstGeom prst="rect">
            <a:avLst/>
          </a:prstGeom>
          <a:noFill/>
          <a:ln w="9525">
            <a:noFill/>
            <a:miter lim="800000"/>
            <a:headEnd/>
            <a:tailEnd/>
          </a:ln>
        </p:spPr>
        <p:txBody>
          <a:bodyPr wrap="none">
            <a:spAutoFit/>
          </a:bodyPr>
          <a:lstStyle/>
          <a:p>
            <a:pPr>
              <a:spcBef>
                <a:spcPct val="20000"/>
              </a:spcBef>
            </a:pPr>
            <a:r>
              <a:rPr lang="pt-BR" sz="2800" b="1" dirty="0">
                <a:solidFill>
                  <a:srgbClr val="3399FF"/>
                </a:solidFill>
              </a:rPr>
              <a:t>+: </a:t>
            </a:r>
            <a:r>
              <a:rPr lang="pt-BR" sz="2800" b="1" dirty="0" err="1" smtClean="0">
                <a:solidFill>
                  <a:srgbClr val="3399FF"/>
                </a:solidFill>
              </a:rPr>
              <a:t>bajo</a:t>
            </a:r>
            <a:r>
              <a:rPr lang="pt-BR" sz="2800" b="1" dirty="0" smtClean="0">
                <a:solidFill>
                  <a:srgbClr val="3399FF"/>
                </a:solidFill>
              </a:rPr>
              <a:t> </a:t>
            </a:r>
            <a:r>
              <a:rPr lang="pt-BR" sz="2800" b="1" dirty="0" err="1" smtClean="0">
                <a:solidFill>
                  <a:srgbClr val="3399FF"/>
                </a:solidFill>
              </a:rPr>
              <a:t>nivel</a:t>
            </a:r>
            <a:r>
              <a:rPr lang="pt-BR" sz="2800" b="1" dirty="0" smtClean="0">
                <a:solidFill>
                  <a:srgbClr val="3399FF"/>
                </a:solidFill>
              </a:rPr>
              <a:t> </a:t>
            </a:r>
            <a:r>
              <a:rPr lang="pt-BR" sz="2800" b="1" dirty="0">
                <a:solidFill>
                  <a:srgbClr val="3399FF"/>
                </a:solidFill>
              </a:rPr>
              <a:t>de </a:t>
            </a:r>
            <a:r>
              <a:rPr lang="pt-BR" sz="2800" b="1" dirty="0" err="1" smtClean="0">
                <a:solidFill>
                  <a:srgbClr val="3399FF"/>
                </a:solidFill>
              </a:rPr>
              <a:t>daño</a:t>
            </a:r>
            <a:endParaRPr lang="pt-BR" sz="2800" b="1" dirty="0">
              <a:solidFill>
                <a:srgbClr val="3399FF"/>
              </a:solidFill>
            </a:endParaRPr>
          </a:p>
        </p:txBody>
      </p:sp>
      <p:sp>
        <p:nvSpPr>
          <p:cNvPr id="36896" name="Rectangle 32"/>
          <p:cNvSpPr>
            <a:spLocks noChangeArrowheads="1"/>
          </p:cNvSpPr>
          <p:nvPr/>
        </p:nvSpPr>
        <p:spPr bwMode="auto">
          <a:xfrm>
            <a:off x="7226300" y="6400800"/>
            <a:ext cx="1917700" cy="457200"/>
          </a:xfrm>
          <a:prstGeom prst="rect">
            <a:avLst/>
          </a:prstGeom>
          <a:noFill/>
          <a:ln w="9525">
            <a:noFill/>
            <a:miter lim="800000"/>
            <a:headEnd/>
            <a:tailEnd/>
          </a:ln>
        </p:spPr>
        <p:txBody>
          <a:bodyPr wrap="none">
            <a:spAutoFit/>
          </a:bodyPr>
          <a:lstStyle/>
          <a:p>
            <a:pPr>
              <a:spcBef>
                <a:spcPct val="20000"/>
              </a:spcBef>
            </a:pPr>
            <a:r>
              <a:rPr lang="pt-BR" b="1">
                <a:solidFill>
                  <a:srgbClr val="CC3300"/>
                </a:solidFill>
              </a:rPr>
              <a:t>Kiraly (1976)</a:t>
            </a:r>
          </a:p>
        </p:txBody>
      </p:sp>
      <p:sp>
        <p:nvSpPr>
          <p:cNvPr id="296993" name="Rectangle 33"/>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a:p>
            <a:pPr eaLnBrk="1" hangingPunct="1"/>
            <a:endParaRPr lang="pt-BR" smtClean="0">
              <a:latin typeface="Arial" charset="0"/>
            </a:endParaRPr>
          </a:p>
        </p:txBody>
      </p:sp>
      <p:sp>
        <p:nvSpPr>
          <p:cNvPr id="37891"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37892"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37893"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37894"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37895"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37896" name="Text Box 8"/>
          <p:cNvSpPr txBox="1">
            <a:spLocks noChangeArrowheads="1"/>
          </p:cNvSpPr>
          <p:nvPr/>
        </p:nvSpPr>
        <p:spPr bwMode="auto">
          <a:xfrm>
            <a:off x="1524000" y="457200"/>
            <a:ext cx="6019800" cy="528638"/>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a:solidFill>
                  <a:schemeClr val="bg1"/>
                </a:solidFill>
              </a:rPr>
              <a:t>Ca x </a:t>
            </a:r>
            <a:r>
              <a:rPr lang="pt-BR" sz="2800" b="1" dirty="0" err="1" smtClean="0">
                <a:solidFill>
                  <a:schemeClr val="bg1"/>
                </a:solidFill>
              </a:rPr>
              <a:t>efermidades</a:t>
            </a:r>
            <a:endParaRPr lang="pt-BR" dirty="0">
              <a:solidFill>
                <a:schemeClr val="bg1"/>
              </a:solidFill>
            </a:endParaRPr>
          </a:p>
        </p:txBody>
      </p:sp>
      <p:sp>
        <p:nvSpPr>
          <p:cNvPr id="37897" name="Text Box 9"/>
          <p:cNvSpPr txBox="1">
            <a:spLocks noChangeArrowheads="1"/>
          </p:cNvSpPr>
          <p:nvPr/>
        </p:nvSpPr>
        <p:spPr bwMode="auto">
          <a:xfrm>
            <a:off x="928662" y="990600"/>
            <a:ext cx="7715304" cy="954107"/>
          </a:xfrm>
          <a:prstGeom prst="rect">
            <a:avLst/>
          </a:prstGeom>
          <a:noFill/>
          <a:ln w="9525">
            <a:noFill/>
            <a:miter lim="800000"/>
            <a:headEnd/>
            <a:tailEnd/>
          </a:ln>
        </p:spPr>
        <p:txBody>
          <a:bodyPr wrap="square">
            <a:spAutoFit/>
          </a:bodyPr>
          <a:lstStyle/>
          <a:p>
            <a:pPr>
              <a:spcBef>
                <a:spcPct val="50000"/>
              </a:spcBef>
            </a:pPr>
            <a:r>
              <a:rPr lang="pt-BR" sz="2800" dirty="0" smtClean="0">
                <a:latin typeface="Arial" charset="0"/>
              </a:rPr>
              <a:t>El </a:t>
            </a:r>
            <a:r>
              <a:rPr lang="pt-BR" sz="2800" dirty="0">
                <a:latin typeface="Arial" charset="0"/>
              </a:rPr>
              <a:t>Ca </a:t>
            </a:r>
            <a:r>
              <a:rPr lang="pt-BR" sz="2800" dirty="0" err="1" smtClean="0">
                <a:latin typeface="Arial" charset="0"/>
              </a:rPr>
              <a:t>en</a:t>
            </a:r>
            <a:r>
              <a:rPr lang="pt-BR" sz="2800" dirty="0" smtClean="0">
                <a:latin typeface="Arial" charset="0"/>
              </a:rPr>
              <a:t> </a:t>
            </a:r>
            <a:r>
              <a:rPr lang="pt-BR" sz="2800" dirty="0" err="1" smtClean="0">
                <a:latin typeface="Arial" charset="0"/>
              </a:rPr>
              <a:t>el</a:t>
            </a:r>
            <a:r>
              <a:rPr lang="pt-BR" sz="2800" dirty="0" smtClean="0">
                <a:latin typeface="Arial" charset="0"/>
              </a:rPr>
              <a:t> </a:t>
            </a:r>
            <a:r>
              <a:rPr lang="pt-BR" sz="2800" dirty="0">
                <a:latin typeface="Arial" charset="0"/>
              </a:rPr>
              <a:t>tecido </a:t>
            </a:r>
            <a:r>
              <a:rPr lang="pt-BR" sz="2800" dirty="0" smtClean="0">
                <a:latin typeface="Arial" charset="0"/>
              </a:rPr>
              <a:t>de </a:t>
            </a:r>
            <a:r>
              <a:rPr lang="pt-BR" sz="2800" dirty="0" err="1" smtClean="0">
                <a:latin typeface="Arial" charset="0"/>
              </a:rPr>
              <a:t>las</a:t>
            </a:r>
            <a:r>
              <a:rPr lang="pt-BR" sz="2800" dirty="0" smtClean="0">
                <a:latin typeface="Arial" charset="0"/>
              </a:rPr>
              <a:t> </a:t>
            </a:r>
            <a:r>
              <a:rPr lang="pt-BR" sz="2800" dirty="0">
                <a:latin typeface="Arial" charset="0"/>
              </a:rPr>
              <a:t>plantas </a:t>
            </a:r>
            <a:r>
              <a:rPr lang="pt-BR" sz="2800" dirty="0" err="1" smtClean="0">
                <a:latin typeface="Arial" charset="0"/>
              </a:rPr>
              <a:t>puedem</a:t>
            </a:r>
            <a:r>
              <a:rPr lang="pt-BR" sz="2800" dirty="0" smtClean="0">
                <a:latin typeface="Arial" charset="0"/>
              </a:rPr>
              <a:t> </a:t>
            </a:r>
            <a:r>
              <a:rPr lang="pt-BR" sz="2800" dirty="0" err="1" smtClean="0">
                <a:latin typeface="Arial" charset="0"/>
              </a:rPr>
              <a:t>afectar</a:t>
            </a:r>
            <a:r>
              <a:rPr lang="pt-BR" sz="2800" dirty="0" smtClean="0">
                <a:latin typeface="Arial" charset="0"/>
              </a:rPr>
              <a:t> </a:t>
            </a:r>
            <a:r>
              <a:rPr lang="pt-BR" sz="2800" dirty="0">
                <a:latin typeface="Arial" charset="0"/>
              </a:rPr>
              <a:t>doenças parasíticas de </a:t>
            </a:r>
            <a:r>
              <a:rPr lang="pt-BR" sz="2800" dirty="0" smtClean="0">
                <a:latin typeface="Arial" charset="0"/>
              </a:rPr>
              <a:t>dos </a:t>
            </a:r>
            <a:r>
              <a:rPr lang="pt-BR" sz="2800" dirty="0" err="1" smtClean="0">
                <a:latin typeface="Arial" charset="0"/>
              </a:rPr>
              <a:t>maneras</a:t>
            </a:r>
            <a:r>
              <a:rPr lang="pt-BR" sz="2800" dirty="0">
                <a:latin typeface="Arial" charset="0"/>
              </a:rPr>
              <a:t>:</a:t>
            </a:r>
          </a:p>
        </p:txBody>
      </p:sp>
      <p:sp>
        <p:nvSpPr>
          <p:cNvPr id="37898" name="Text Box 10"/>
          <p:cNvSpPr txBox="1">
            <a:spLocks noChangeArrowheads="1"/>
          </p:cNvSpPr>
          <p:nvPr/>
        </p:nvSpPr>
        <p:spPr bwMode="auto">
          <a:xfrm>
            <a:off x="500034" y="1905000"/>
            <a:ext cx="8643966" cy="2523768"/>
          </a:xfrm>
          <a:prstGeom prst="rect">
            <a:avLst/>
          </a:prstGeom>
          <a:noFill/>
          <a:ln w="9525">
            <a:noFill/>
            <a:miter lim="800000"/>
            <a:headEnd/>
            <a:tailEnd/>
          </a:ln>
        </p:spPr>
        <p:txBody>
          <a:bodyPr wrap="square">
            <a:spAutoFit/>
          </a:bodyPr>
          <a:lstStyle/>
          <a:p>
            <a:pPr>
              <a:spcBef>
                <a:spcPct val="50000"/>
              </a:spcBef>
            </a:pPr>
            <a:r>
              <a:rPr lang="pt-BR" sz="3200" dirty="0">
                <a:solidFill>
                  <a:srgbClr val="66FF66"/>
                </a:solidFill>
                <a:latin typeface="Arial" charset="0"/>
              </a:rPr>
              <a:t>Diminui </a:t>
            </a:r>
            <a:r>
              <a:rPr lang="pt-BR" sz="3200" dirty="0" err="1" smtClean="0">
                <a:solidFill>
                  <a:srgbClr val="66FF66"/>
                </a:solidFill>
                <a:latin typeface="Arial" charset="0"/>
              </a:rPr>
              <a:t>el</a:t>
            </a:r>
            <a:r>
              <a:rPr lang="pt-BR" sz="3200" dirty="0" smtClean="0">
                <a:solidFill>
                  <a:srgbClr val="66FF66"/>
                </a:solidFill>
                <a:latin typeface="Arial" charset="0"/>
              </a:rPr>
              <a:t> alimento </a:t>
            </a:r>
            <a:r>
              <a:rPr lang="pt-BR" sz="3200" dirty="0">
                <a:solidFill>
                  <a:srgbClr val="66FF66"/>
                </a:solidFill>
                <a:latin typeface="Arial" charset="0"/>
              </a:rPr>
              <a:t>“</a:t>
            </a:r>
            <a:r>
              <a:rPr lang="pt-BR" sz="3200" dirty="0" err="1" smtClean="0">
                <a:solidFill>
                  <a:srgbClr val="66FF66"/>
                </a:solidFill>
                <a:latin typeface="Arial" charset="0"/>
              </a:rPr>
              <a:t>disponible</a:t>
            </a:r>
            <a:r>
              <a:rPr lang="pt-BR" sz="3200" dirty="0" smtClean="0">
                <a:solidFill>
                  <a:srgbClr val="66FF66"/>
                </a:solidFill>
                <a:latin typeface="Arial" charset="0"/>
              </a:rPr>
              <a:t>” </a:t>
            </a:r>
            <a:r>
              <a:rPr lang="pt-BR" sz="3200" dirty="0" err="1" smtClean="0">
                <a:solidFill>
                  <a:srgbClr val="66FF66"/>
                </a:solidFill>
                <a:latin typeface="Arial" charset="0"/>
              </a:rPr>
              <a:t>en</a:t>
            </a:r>
            <a:r>
              <a:rPr lang="pt-BR" sz="3200" dirty="0" smtClean="0">
                <a:solidFill>
                  <a:srgbClr val="66FF66"/>
                </a:solidFill>
                <a:latin typeface="Arial" charset="0"/>
              </a:rPr>
              <a:t> </a:t>
            </a:r>
            <a:r>
              <a:rPr lang="pt-BR" sz="3200" dirty="0" err="1" smtClean="0">
                <a:solidFill>
                  <a:srgbClr val="66FF66"/>
                </a:solidFill>
                <a:latin typeface="Arial" charset="0"/>
              </a:rPr>
              <a:t>los</a:t>
            </a:r>
            <a:r>
              <a:rPr lang="pt-BR" sz="3200" dirty="0" smtClean="0">
                <a:solidFill>
                  <a:srgbClr val="66FF66"/>
                </a:solidFill>
                <a:latin typeface="Arial" charset="0"/>
              </a:rPr>
              <a:t> </a:t>
            </a:r>
            <a:r>
              <a:rPr lang="pt-BR" sz="3200" dirty="0">
                <a:solidFill>
                  <a:srgbClr val="66FF66"/>
                </a:solidFill>
                <a:latin typeface="Arial" charset="0"/>
              </a:rPr>
              <a:t>vegetais</a:t>
            </a:r>
          </a:p>
          <a:p>
            <a:pPr>
              <a:spcBef>
                <a:spcPct val="50000"/>
              </a:spcBef>
            </a:pPr>
            <a:r>
              <a:rPr lang="pt-BR" sz="2800" dirty="0">
                <a:solidFill>
                  <a:srgbClr val="66FF66"/>
                </a:solidFill>
                <a:latin typeface="Arial" charset="0"/>
              </a:rPr>
              <a:t>Ca </a:t>
            </a:r>
            <a:r>
              <a:rPr lang="pt-BR" sz="2800" dirty="0" err="1" smtClean="0">
                <a:solidFill>
                  <a:srgbClr val="66FF66"/>
                </a:solidFill>
                <a:latin typeface="Arial" charset="0"/>
              </a:rPr>
              <a:t>es</a:t>
            </a:r>
            <a:r>
              <a:rPr lang="pt-BR" sz="2800" dirty="0" smtClean="0">
                <a:solidFill>
                  <a:srgbClr val="66FF66"/>
                </a:solidFill>
                <a:latin typeface="Arial" charset="0"/>
              </a:rPr>
              <a:t> </a:t>
            </a:r>
            <a:r>
              <a:rPr lang="pt-BR" sz="2800" dirty="0" err="1" smtClean="0">
                <a:solidFill>
                  <a:srgbClr val="66FF66"/>
                </a:solidFill>
                <a:latin typeface="Arial" charset="0"/>
              </a:rPr>
              <a:t>esencial</a:t>
            </a:r>
            <a:r>
              <a:rPr lang="pt-BR" sz="2800" dirty="0" smtClean="0">
                <a:solidFill>
                  <a:srgbClr val="66FF66"/>
                </a:solidFill>
                <a:latin typeface="Arial" charset="0"/>
              </a:rPr>
              <a:t> </a:t>
            </a:r>
            <a:r>
              <a:rPr lang="pt-BR" sz="2800" dirty="0">
                <a:solidFill>
                  <a:srgbClr val="66FF66"/>
                </a:solidFill>
                <a:latin typeface="Arial" charset="0"/>
              </a:rPr>
              <a:t>p/ </a:t>
            </a:r>
            <a:r>
              <a:rPr lang="pt-BR" sz="2800" dirty="0" err="1" smtClean="0">
                <a:solidFill>
                  <a:srgbClr val="66FF66"/>
                </a:solidFill>
                <a:latin typeface="Arial" charset="0"/>
              </a:rPr>
              <a:t>estabilidad</a:t>
            </a:r>
            <a:r>
              <a:rPr lang="pt-BR" sz="2800" dirty="0" smtClean="0">
                <a:solidFill>
                  <a:srgbClr val="66FF66"/>
                </a:solidFill>
                <a:latin typeface="Arial" charset="0"/>
              </a:rPr>
              <a:t> de </a:t>
            </a:r>
            <a:r>
              <a:rPr lang="pt-BR" sz="2800" dirty="0" err="1" smtClean="0">
                <a:solidFill>
                  <a:srgbClr val="66FF66"/>
                </a:solidFill>
                <a:latin typeface="Arial" charset="0"/>
              </a:rPr>
              <a:t>las</a:t>
            </a:r>
            <a:r>
              <a:rPr lang="pt-BR" sz="2800" dirty="0" smtClean="0">
                <a:solidFill>
                  <a:srgbClr val="66FF66"/>
                </a:solidFill>
                <a:latin typeface="Arial" charset="0"/>
              </a:rPr>
              <a:t> </a:t>
            </a:r>
            <a:r>
              <a:rPr lang="pt-BR" sz="2800" dirty="0" err="1">
                <a:solidFill>
                  <a:srgbClr val="66FF66"/>
                </a:solidFill>
                <a:latin typeface="Arial" charset="0"/>
              </a:rPr>
              <a:t>biomembranas</a:t>
            </a:r>
            <a:r>
              <a:rPr lang="pt-BR" sz="2800" dirty="0">
                <a:solidFill>
                  <a:srgbClr val="66FF66"/>
                </a:solidFill>
                <a:latin typeface="Arial" charset="0"/>
              </a:rPr>
              <a:t>: </a:t>
            </a:r>
            <a:r>
              <a:rPr lang="pt-BR" sz="2800" dirty="0" err="1" smtClean="0">
                <a:solidFill>
                  <a:srgbClr val="66FF66"/>
                </a:solidFill>
                <a:latin typeface="Arial" charset="0"/>
              </a:rPr>
              <a:t>cuando</a:t>
            </a:r>
            <a:r>
              <a:rPr lang="pt-BR" sz="2800" dirty="0" smtClean="0">
                <a:solidFill>
                  <a:srgbClr val="66FF66"/>
                </a:solidFill>
                <a:latin typeface="Arial" charset="0"/>
              </a:rPr>
              <a:t> </a:t>
            </a:r>
            <a:r>
              <a:rPr lang="pt-BR" sz="2800" dirty="0" err="1" smtClean="0">
                <a:solidFill>
                  <a:srgbClr val="66FF66"/>
                </a:solidFill>
                <a:latin typeface="Arial" charset="0"/>
              </a:rPr>
              <a:t>su</a:t>
            </a:r>
            <a:r>
              <a:rPr lang="pt-BR" sz="2800" dirty="0" smtClean="0">
                <a:solidFill>
                  <a:srgbClr val="66FF66"/>
                </a:solidFill>
                <a:latin typeface="Arial" charset="0"/>
              </a:rPr>
              <a:t> </a:t>
            </a:r>
            <a:r>
              <a:rPr lang="pt-BR" sz="2800" dirty="0" err="1" smtClean="0">
                <a:solidFill>
                  <a:srgbClr val="66FF66"/>
                </a:solidFill>
                <a:latin typeface="Arial" charset="0"/>
              </a:rPr>
              <a:t>nivel</a:t>
            </a:r>
            <a:r>
              <a:rPr lang="pt-BR" sz="2800" dirty="0" smtClean="0">
                <a:solidFill>
                  <a:srgbClr val="66FF66"/>
                </a:solidFill>
                <a:latin typeface="Arial" charset="0"/>
              </a:rPr>
              <a:t> </a:t>
            </a:r>
            <a:r>
              <a:rPr lang="pt-BR" sz="2800" dirty="0" err="1" smtClean="0">
                <a:solidFill>
                  <a:srgbClr val="66FF66"/>
                </a:solidFill>
                <a:latin typeface="Arial" charset="0"/>
              </a:rPr>
              <a:t>es</a:t>
            </a:r>
            <a:r>
              <a:rPr lang="pt-BR" sz="2800" dirty="0" smtClean="0">
                <a:solidFill>
                  <a:srgbClr val="66FF66"/>
                </a:solidFill>
                <a:latin typeface="Arial" charset="0"/>
              </a:rPr>
              <a:t> </a:t>
            </a:r>
            <a:r>
              <a:rPr lang="pt-BR" sz="2800" dirty="0" err="1" smtClean="0">
                <a:solidFill>
                  <a:srgbClr val="66FF66"/>
                </a:solidFill>
                <a:latin typeface="Arial" charset="0"/>
              </a:rPr>
              <a:t>bajo</a:t>
            </a:r>
            <a:r>
              <a:rPr lang="pt-BR" sz="2800" dirty="0">
                <a:solidFill>
                  <a:srgbClr val="66FF66"/>
                </a:solidFill>
                <a:latin typeface="Arial" charset="0"/>
              </a:rPr>
              <a:t>, </a:t>
            </a:r>
            <a:r>
              <a:rPr lang="pt-BR" sz="2800" dirty="0" err="1" smtClean="0">
                <a:solidFill>
                  <a:srgbClr val="66FF66"/>
                </a:solidFill>
                <a:latin typeface="Arial" charset="0"/>
              </a:rPr>
              <a:t>hay</a:t>
            </a:r>
            <a:r>
              <a:rPr lang="pt-BR" sz="2800" dirty="0" smtClean="0">
                <a:solidFill>
                  <a:srgbClr val="66FF66"/>
                </a:solidFill>
                <a:latin typeface="Arial" charset="0"/>
              </a:rPr>
              <a:t> </a:t>
            </a:r>
            <a:r>
              <a:rPr lang="pt-BR" sz="2800" dirty="0" err="1" smtClean="0">
                <a:solidFill>
                  <a:srgbClr val="66FF66"/>
                </a:solidFill>
                <a:latin typeface="Arial" charset="0"/>
              </a:rPr>
              <a:t>un</a:t>
            </a:r>
            <a:r>
              <a:rPr lang="pt-BR" sz="2800" dirty="0" smtClean="0">
                <a:solidFill>
                  <a:srgbClr val="66FF66"/>
                </a:solidFill>
                <a:latin typeface="Arial" charset="0"/>
              </a:rPr>
              <a:t> </a:t>
            </a:r>
            <a:r>
              <a:rPr lang="pt-BR" sz="2800" dirty="0">
                <a:solidFill>
                  <a:srgbClr val="66FF66"/>
                </a:solidFill>
                <a:latin typeface="Arial" charset="0"/>
              </a:rPr>
              <a:t>aumento </a:t>
            </a:r>
            <a:r>
              <a:rPr lang="pt-BR" sz="2800" dirty="0" err="1" smtClean="0">
                <a:solidFill>
                  <a:srgbClr val="66FF66"/>
                </a:solidFill>
                <a:latin typeface="Arial" charset="0"/>
              </a:rPr>
              <a:t>del</a:t>
            </a:r>
            <a:r>
              <a:rPr lang="pt-BR" sz="2800" dirty="0" smtClean="0">
                <a:solidFill>
                  <a:srgbClr val="66FF66"/>
                </a:solidFill>
                <a:latin typeface="Arial" charset="0"/>
              </a:rPr>
              <a:t> </a:t>
            </a:r>
            <a:r>
              <a:rPr lang="pt-BR" sz="2800" dirty="0" err="1" smtClean="0">
                <a:solidFill>
                  <a:srgbClr val="66FF66"/>
                </a:solidFill>
                <a:latin typeface="Arial" charset="0"/>
              </a:rPr>
              <a:t>eflujo</a:t>
            </a:r>
            <a:r>
              <a:rPr lang="pt-BR" sz="2800" dirty="0" smtClean="0">
                <a:solidFill>
                  <a:srgbClr val="66FF66"/>
                </a:solidFill>
                <a:latin typeface="Arial" charset="0"/>
              </a:rPr>
              <a:t> </a:t>
            </a:r>
            <a:r>
              <a:rPr lang="pt-BR" sz="2800" dirty="0">
                <a:solidFill>
                  <a:srgbClr val="66FF66"/>
                </a:solidFill>
                <a:latin typeface="Arial" charset="0"/>
              </a:rPr>
              <a:t>de </a:t>
            </a:r>
            <a:r>
              <a:rPr lang="pt-BR" sz="2800" dirty="0" err="1" smtClean="0">
                <a:solidFill>
                  <a:srgbClr val="66FF66"/>
                </a:solidFill>
                <a:latin typeface="Arial" charset="0"/>
              </a:rPr>
              <a:t>compuestos</a:t>
            </a:r>
            <a:r>
              <a:rPr lang="pt-BR" sz="2800" dirty="0" smtClean="0">
                <a:solidFill>
                  <a:srgbClr val="66FF66"/>
                </a:solidFill>
                <a:latin typeface="Arial" charset="0"/>
              </a:rPr>
              <a:t> </a:t>
            </a:r>
            <a:r>
              <a:rPr lang="pt-BR" sz="2800" dirty="0">
                <a:solidFill>
                  <a:srgbClr val="66FF66"/>
                </a:solidFill>
                <a:latin typeface="Arial" charset="0"/>
              </a:rPr>
              <a:t>de </a:t>
            </a:r>
            <a:r>
              <a:rPr lang="pt-BR" sz="2800" dirty="0" err="1" smtClean="0">
                <a:solidFill>
                  <a:srgbClr val="66FF66"/>
                </a:solidFill>
                <a:latin typeface="Arial" charset="0"/>
              </a:rPr>
              <a:t>bajo</a:t>
            </a:r>
            <a:r>
              <a:rPr lang="pt-BR" sz="2800" dirty="0" smtClean="0">
                <a:solidFill>
                  <a:srgbClr val="66FF66"/>
                </a:solidFill>
                <a:latin typeface="Arial" charset="0"/>
              </a:rPr>
              <a:t> </a:t>
            </a:r>
            <a:r>
              <a:rPr lang="pt-BR" sz="2800" dirty="0">
                <a:solidFill>
                  <a:srgbClr val="66FF66"/>
                </a:solidFill>
                <a:latin typeface="Arial" charset="0"/>
              </a:rPr>
              <a:t>peso molecular </a:t>
            </a:r>
            <a:r>
              <a:rPr lang="pt-BR" sz="2800" dirty="0" err="1" smtClean="0">
                <a:solidFill>
                  <a:srgbClr val="66FF66"/>
                </a:solidFill>
                <a:latin typeface="Arial" charset="0"/>
              </a:rPr>
              <a:t>del</a:t>
            </a:r>
            <a:r>
              <a:rPr lang="pt-BR" sz="2800" dirty="0" smtClean="0">
                <a:solidFill>
                  <a:srgbClr val="66FF66"/>
                </a:solidFill>
                <a:latin typeface="Arial" charset="0"/>
              </a:rPr>
              <a:t> </a:t>
            </a:r>
            <a:r>
              <a:rPr lang="pt-BR" sz="2800" dirty="0">
                <a:solidFill>
                  <a:srgbClr val="66FF66"/>
                </a:solidFill>
                <a:latin typeface="Arial" charset="0"/>
              </a:rPr>
              <a:t>citoplasma para </a:t>
            </a:r>
            <a:r>
              <a:rPr lang="pt-BR" sz="2800" dirty="0" err="1" smtClean="0">
                <a:solidFill>
                  <a:srgbClr val="66FF66"/>
                </a:solidFill>
                <a:latin typeface="Arial" charset="0"/>
              </a:rPr>
              <a:t>el</a:t>
            </a:r>
            <a:r>
              <a:rPr lang="pt-BR" sz="2800" dirty="0" smtClean="0">
                <a:solidFill>
                  <a:srgbClr val="66FF66"/>
                </a:solidFill>
                <a:latin typeface="Arial" charset="0"/>
              </a:rPr>
              <a:t> </a:t>
            </a:r>
            <a:r>
              <a:rPr lang="pt-BR" sz="2800" dirty="0" err="1">
                <a:solidFill>
                  <a:srgbClr val="66FF66"/>
                </a:solidFill>
                <a:latin typeface="Arial" charset="0"/>
              </a:rPr>
              <a:t>apoplasto</a:t>
            </a:r>
            <a:r>
              <a:rPr lang="pt-BR" sz="2800" dirty="0">
                <a:solidFill>
                  <a:srgbClr val="66FF66"/>
                </a:solidFill>
                <a:latin typeface="Arial" charset="0"/>
              </a:rPr>
              <a:t>.</a:t>
            </a:r>
          </a:p>
        </p:txBody>
      </p:sp>
      <p:sp>
        <p:nvSpPr>
          <p:cNvPr id="37899" name="Text Box 11"/>
          <p:cNvSpPr txBox="1">
            <a:spLocks noChangeArrowheads="1"/>
          </p:cNvSpPr>
          <p:nvPr/>
        </p:nvSpPr>
        <p:spPr bwMode="auto">
          <a:xfrm>
            <a:off x="533400" y="4356100"/>
            <a:ext cx="8153400" cy="2523768"/>
          </a:xfrm>
          <a:prstGeom prst="rect">
            <a:avLst/>
          </a:prstGeom>
          <a:noFill/>
          <a:ln w="9525">
            <a:noFill/>
            <a:miter lim="800000"/>
            <a:headEnd/>
            <a:tailEnd/>
          </a:ln>
        </p:spPr>
        <p:txBody>
          <a:bodyPr>
            <a:spAutoFit/>
          </a:bodyPr>
          <a:lstStyle/>
          <a:p>
            <a:pPr>
              <a:spcBef>
                <a:spcPct val="50000"/>
              </a:spcBef>
            </a:pPr>
            <a:r>
              <a:rPr lang="pt-BR" sz="3200" b="1" dirty="0">
                <a:solidFill>
                  <a:srgbClr val="FFFFCC"/>
                </a:solidFill>
                <a:latin typeface="Arial" charset="0"/>
              </a:rPr>
              <a:t>Dificulta </a:t>
            </a:r>
            <a:r>
              <a:rPr lang="pt-BR" sz="3200" b="1" dirty="0" err="1" smtClean="0">
                <a:solidFill>
                  <a:srgbClr val="FFFFCC"/>
                </a:solidFill>
                <a:latin typeface="Arial" charset="0"/>
              </a:rPr>
              <a:t>la</a:t>
            </a:r>
            <a:r>
              <a:rPr lang="pt-BR" sz="3200" b="1" dirty="0" smtClean="0">
                <a:solidFill>
                  <a:srgbClr val="FFFFCC"/>
                </a:solidFill>
                <a:latin typeface="Arial" charset="0"/>
              </a:rPr>
              <a:t> </a:t>
            </a:r>
            <a:r>
              <a:rPr lang="pt-BR" sz="3200" b="1" dirty="0" err="1" smtClean="0">
                <a:solidFill>
                  <a:srgbClr val="FFFFCC"/>
                </a:solidFill>
                <a:latin typeface="Arial" charset="0"/>
              </a:rPr>
              <a:t>penetración</a:t>
            </a:r>
            <a:r>
              <a:rPr lang="pt-BR" sz="3200" b="1" dirty="0" smtClean="0">
                <a:solidFill>
                  <a:srgbClr val="FFFFCC"/>
                </a:solidFill>
                <a:latin typeface="Arial" charset="0"/>
              </a:rPr>
              <a:t> de </a:t>
            </a:r>
            <a:r>
              <a:rPr lang="pt-BR" sz="3200" b="1" dirty="0" err="1" smtClean="0">
                <a:solidFill>
                  <a:srgbClr val="FFFFCC"/>
                </a:solidFill>
                <a:latin typeface="Arial" charset="0"/>
              </a:rPr>
              <a:t>los</a:t>
            </a:r>
            <a:r>
              <a:rPr lang="pt-BR" sz="3200" b="1" dirty="0" smtClean="0">
                <a:solidFill>
                  <a:srgbClr val="FFFFCC"/>
                </a:solidFill>
                <a:latin typeface="Arial" charset="0"/>
              </a:rPr>
              <a:t> </a:t>
            </a:r>
            <a:r>
              <a:rPr lang="pt-BR" sz="3200" b="1" dirty="0">
                <a:solidFill>
                  <a:srgbClr val="FFFFCC"/>
                </a:solidFill>
                <a:latin typeface="Arial" charset="0"/>
              </a:rPr>
              <a:t>fungos:</a:t>
            </a:r>
          </a:p>
          <a:p>
            <a:pPr>
              <a:spcBef>
                <a:spcPct val="50000"/>
              </a:spcBef>
            </a:pPr>
            <a:r>
              <a:rPr lang="pt-BR" sz="2800" dirty="0" err="1" smtClean="0">
                <a:solidFill>
                  <a:srgbClr val="FFFFCC"/>
                </a:solidFill>
                <a:latin typeface="Arial" charset="0"/>
              </a:rPr>
              <a:t>Muchos</a:t>
            </a:r>
            <a:r>
              <a:rPr lang="pt-BR" sz="2800" dirty="0" smtClean="0">
                <a:solidFill>
                  <a:srgbClr val="FFFFCC"/>
                </a:solidFill>
                <a:latin typeface="Arial" charset="0"/>
              </a:rPr>
              <a:t> </a:t>
            </a:r>
            <a:r>
              <a:rPr lang="pt-BR" sz="2800" dirty="0">
                <a:solidFill>
                  <a:srgbClr val="FFFFCC"/>
                </a:solidFill>
                <a:latin typeface="Arial" charset="0"/>
              </a:rPr>
              <a:t>fungos </a:t>
            </a:r>
            <a:r>
              <a:rPr lang="pt-BR" sz="2800" dirty="0" err="1" smtClean="0">
                <a:solidFill>
                  <a:srgbClr val="FFFFCC"/>
                </a:solidFill>
                <a:latin typeface="Arial" charset="0"/>
              </a:rPr>
              <a:t>invaden</a:t>
            </a:r>
            <a:r>
              <a:rPr lang="pt-BR" sz="2800" dirty="0" smtClean="0">
                <a:solidFill>
                  <a:srgbClr val="FFFFCC"/>
                </a:solidFill>
                <a:latin typeface="Arial" charset="0"/>
              </a:rPr>
              <a:t> </a:t>
            </a:r>
            <a:r>
              <a:rPr lang="pt-BR" sz="2800" dirty="0" err="1" smtClean="0">
                <a:solidFill>
                  <a:srgbClr val="FFFFCC"/>
                </a:solidFill>
                <a:latin typeface="Arial" charset="0"/>
              </a:rPr>
              <a:t>el</a:t>
            </a:r>
            <a:r>
              <a:rPr lang="pt-BR" sz="2800" dirty="0" smtClean="0">
                <a:solidFill>
                  <a:srgbClr val="FFFFCC"/>
                </a:solidFill>
                <a:latin typeface="Arial" charset="0"/>
              </a:rPr>
              <a:t> </a:t>
            </a:r>
            <a:r>
              <a:rPr lang="pt-BR" sz="2800" dirty="0">
                <a:solidFill>
                  <a:srgbClr val="FFFFCC"/>
                </a:solidFill>
                <a:latin typeface="Arial" charset="0"/>
              </a:rPr>
              <a:t>tecido </a:t>
            </a:r>
            <a:r>
              <a:rPr lang="pt-BR" sz="2800" dirty="0" smtClean="0">
                <a:solidFill>
                  <a:srgbClr val="FFFFCC"/>
                </a:solidFill>
                <a:latin typeface="Arial" charset="0"/>
              </a:rPr>
              <a:t>por </a:t>
            </a:r>
            <a:r>
              <a:rPr lang="pt-BR" sz="2800" dirty="0" err="1" smtClean="0">
                <a:solidFill>
                  <a:srgbClr val="FFFFCC"/>
                </a:solidFill>
                <a:latin typeface="Arial" charset="0"/>
              </a:rPr>
              <a:t>medio</a:t>
            </a:r>
            <a:r>
              <a:rPr lang="pt-BR" sz="2800" dirty="0" smtClean="0">
                <a:solidFill>
                  <a:srgbClr val="FFFFCC"/>
                </a:solidFill>
                <a:latin typeface="Arial" charset="0"/>
              </a:rPr>
              <a:t> de </a:t>
            </a:r>
            <a:r>
              <a:rPr lang="pt-BR" sz="2800" dirty="0" err="1" smtClean="0">
                <a:solidFill>
                  <a:srgbClr val="FFFFCC"/>
                </a:solidFill>
                <a:latin typeface="Arial" charset="0"/>
              </a:rPr>
              <a:t>la</a:t>
            </a:r>
            <a:r>
              <a:rPr lang="pt-BR" sz="2800" dirty="0" smtClean="0">
                <a:solidFill>
                  <a:srgbClr val="FFFFCC"/>
                </a:solidFill>
                <a:latin typeface="Arial" charset="0"/>
              </a:rPr>
              <a:t> </a:t>
            </a:r>
            <a:r>
              <a:rPr lang="pt-BR" sz="2800" dirty="0" err="1" smtClean="0">
                <a:solidFill>
                  <a:srgbClr val="FFFFCC"/>
                </a:solidFill>
                <a:latin typeface="Arial" charset="0"/>
              </a:rPr>
              <a:t>produción</a:t>
            </a:r>
            <a:r>
              <a:rPr lang="pt-BR" sz="2800" dirty="0" smtClean="0">
                <a:solidFill>
                  <a:srgbClr val="FFFFCC"/>
                </a:solidFill>
                <a:latin typeface="Arial" charset="0"/>
              </a:rPr>
              <a:t> </a:t>
            </a:r>
            <a:r>
              <a:rPr lang="pt-BR" sz="2800" dirty="0">
                <a:solidFill>
                  <a:srgbClr val="FFFFCC"/>
                </a:solidFill>
                <a:latin typeface="Arial" charset="0"/>
              </a:rPr>
              <a:t>extracelular de enzimas </a:t>
            </a:r>
            <a:r>
              <a:rPr lang="pt-BR" sz="2800" dirty="0" err="1">
                <a:solidFill>
                  <a:srgbClr val="FFFFCC"/>
                </a:solidFill>
                <a:latin typeface="Arial" charset="0"/>
              </a:rPr>
              <a:t>pectolíticas</a:t>
            </a:r>
            <a:r>
              <a:rPr lang="pt-BR" sz="2800" dirty="0">
                <a:solidFill>
                  <a:srgbClr val="FFFFCC"/>
                </a:solidFill>
                <a:latin typeface="Arial" charset="0"/>
              </a:rPr>
              <a:t> que </a:t>
            </a:r>
            <a:r>
              <a:rPr lang="pt-BR" sz="2800" dirty="0" err="1" smtClean="0">
                <a:solidFill>
                  <a:srgbClr val="FFFFCC"/>
                </a:solidFill>
                <a:latin typeface="Arial" charset="0"/>
              </a:rPr>
              <a:t>disolve</a:t>
            </a:r>
            <a:r>
              <a:rPr lang="pt-BR" sz="2800" dirty="0" smtClean="0">
                <a:solidFill>
                  <a:srgbClr val="FFFFCC"/>
                </a:solidFill>
                <a:latin typeface="Arial" charset="0"/>
              </a:rPr>
              <a:t> </a:t>
            </a:r>
            <a:r>
              <a:rPr lang="pt-BR" sz="2800" dirty="0" err="1" smtClean="0">
                <a:solidFill>
                  <a:srgbClr val="FFFFCC"/>
                </a:solidFill>
                <a:latin typeface="Arial" charset="0"/>
              </a:rPr>
              <a:t>la</a:t>
            </a:r>
            <a:r>
              <a:rPr lang="pt-BR" sz="2800" dirty="0" smtClean="0">
                <a:solidFill>
                  <a:srgbClr val="FFFFCC"/>
                </a:solidFill>
                <a:latin typeface="Arial" charset="0"/>
              </a:rPr>
              <a:t> </a:t>
            </a:r>
            <a:r>
              <a:rPr lang="pt-BR" sz="2800" dirty="0">
                <a:solidFill>
                  <a:srgbClr val="FFFFCC"/>
                </a:solidFill>
                <a:latin typeface="Arial" charset="0"/>
              </a:rPr>
              <a:t>lamela </a:t>
            </a:r>
            <a:r>
              <a:rPr lang="pt-BR" sz="2800" dirty="0" smtClean="0">
                <a:solidFill>
                  <a:srgbClr val="FFFFCC"/>
                </a:solidFill>
                <a:latin typeface="Arial" charset="0"/>
              </a:rPr>
              <a:t>media</a:t>
            </a:r>
            <a:r>
              <a:rPr lang="pt-BR" sz="2800" dirty="0">
                <a:solidFill>
                  <a:srgbClr val="FFFFCC"/>
                </a:solidFill>
                <a:latin typeface="Arial" charset="0"/>
              </a:rPr>
              <a:t>. O Ca inibe </a:t>
            </a:r>
            <a:r>
              <a:rPr lang="pt-BR" sz="2800" dirty="0" err="1">
                <a:solidFill>
                  <a:srgbClr val="FFFFCC"/>
                </a:solidFill>
                <a:latin typeface="Arial" charset="0"/>
              </a:rPr>
              <a:t>l</a:t>
            </a:r>
            <a:r>
              <a:rPr lang="pt-BR" sz="2800" dirty="0" err="1" smtClean="0">
                <a:solidFill>
                  <a:srgbClr val="FFFFCC"/>
                </a:solidFill>
                <a:latin typeface="Arial" charset="0"/>
              </a:rPr>
              <a:t>a</a:t>
            </a:r>
            <a:r>
              <a:rPr lang="pt-BR" sz="2800" dirty="0" smtClean="0">
                <a:solidFill>
                  <a:srgbClr val="FFFFCC"/>
                </a:solidFill>
                <a:latin typeface="Arial" charset="0"/>
              </a:rPr>
              <a:t> </a:t>
            </a:r>
            <a:r>
              <a:rPr lang="pt-BR" sz="2800" dirty="0" err="1" smtClean="0">
                <a:solidFill>
                  <a:srgbClr val="FFFFCC"/>
                </a:solidFill>
                <a:latin typeface="Arial" charset="0"/>
              </a:rPr>
              <a:t>ación</a:t>
            </a:r>
            <a:r>
              <a:rPr lang="pt-BR" sz="2800" dirty="0" smtClean="0">
                <a:solidFill>
                  <a:srgbClr val="FFFFCC"/>
                </a:solidFill>
                <a:latin typeface="Arial" charset="0"/>
              </a:rPr>
              <a:t> de estas </a:t>
            </a:r>
            <a:r>
              <a:rPr lang="pt-BR" sz="2800" dirty="0">
                <a:solidFill>
                  <a:srgbClr val="FFFFCC"/>
                </a:solidFill>
                <a:latin typeface="Arial" charset="0"/>
              </a:rPr>
              <a:t>enzimas.</a:t>
            </a:r>
          </a:p>
        </p:txBody>
      </p:sp>
      <p:sp>
        <p:nvSpPr>
          <p:cNvPr id="37900" name="AutoShape 12"/>
          <p:cNvSpPr>
            <a:spLocks noChangeArrowheads="1"/>
          </p:cNvSpPr>
          <p:nvPr/>
        </p:nvSpPr>
        <p:spPr bwMode="auto">
          <a:xfrm>
            <a:off x="0" y="2133600"/>
            <a:ext cx="533400" cy="228600"/>
          </a:xfrm>
          <a:prstGeom prst="chevron">
            <a:avLst>
              <a:gd name="adj" fmla="val 58333"/>
            </a:avLst>
          </a:prstGeom>
          <a:solidFill>
            <a:schemeClr val="accent1"/>
          </a:solidFill>
          <a:ln w="9525">
            <a:solidFill>
              <a:schemeClr val="tx1"/>
            </a:solidFill>
            <a:miter lim="800000"/>
            <a:headEnd/>
            <a:tailEnd/>
          </a:ln>
        </p:spPr>
        <p:txBody>
          <a:bodyPr wrap="none" anchor="ctr"/>
          <a:lstStyle/>
          <a:p>
            <a:endParaRPr lang="pt-BR"/>
          </a:p>
        </p:txBody>
      </p:sp>
      <p:sp>
        <p:nvSpPr>
          <p:cNvPr id="37901" name="AutoShape 13"/>
          <p:cNvSpPr>
            <a:spLocks noChangeArrowheads="1"/>
          </p:cNvSpPr>
          <p:nvPr/>
        </p:nvSpPr>
        <p:spPr bwMode="auto">
          <a:xfrm>
            <a:off x="0" y="4495800"/>
            <a:ext cx="533400" cy="228600"/>
          </a:xfrm>
          <a:prstGeom prst="chevron">
            <a:avLst>
              <a:gd name="adj" fmla="val 58333"/>
            </a:avLst>
          </a:prstGeom>
          <a:solidFill>
            <a:schemeClr val="accent1"/>
          </a:solidFill>
          <a:ln w="9525">
            <a:solidFill>
              <a:schemeClr val="tx1"/>
            </a:solidFill>
            <a:miter lim="800000"/>
            <a:headEnd/>
            <a:tailEnd/>
          </a:ln>
        </p:spPr>
        <p:txBody>
          <a:bodyPr wrap="none" anchor="ctr"/>
          <a:lstStyle/>
          <a:p>
            <a:endParaRPr lang="pt-BR"/>
          </a:p>
        </p:txBody>
      </p:sp>
      <p:sp>
        <p:nvSpPr>
          <p:cNvPr id="297998" name="Rectangle 14"/>
          <p:cNvSpPr>
            <a:spLocks noChangeArrowheads="1"/>
          </p:cNvSpPr>
          <p:nvPr/>
        </p:nvSpPr>
        <p:spPr bwMode="auto">
          <a:xfrm>
            <a:off x="6553200" y="0"/>
            <a:ext cx="25908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Metabolismo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38915" name="Rectangle 3"/>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38916" name="Rectangle 4"/>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38917" name="Text Box 5"/>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38918" name="Rectangle 6"/>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38919" name="Text Box 7"/>
          <p:cNvSpPr txBox="1">
            <a:spLocks noChangeArrowheads="1"/>
          </p:cNvSpPr>
          <p:nvPr/>
        </p:nvSpPr>
        <p:spPr bwMode="auto">
          <a:xfrm>
            <a:off x="381000" y="533400"/>
            <a:ext cx="8305800" cy="1373188"/>
          </a:xfrm>
          <a:prstGeom prst="rect">
            <a:avLst/>
          </a:prstGeom>
          <a:noFill/>
          <a:ln w="9525">
            <a:noFill/>
            <a:miter lim="800000"/>
            <a:headEnd/>
            <a:tailEnd/>
          </a:ln>
        </p:spPr>
        <p:txBody>
          <a:bodyPr>
            <a:spAutoFit/>
          </a:bodyPr>
          <a:lstStyle/>
          <a:p>
            <a:r>
              <a:rPr lang="pt-BR" sz="2800" b="1" dirty="0" err="1" smtClean="0">
                <a:latin typeface="Arial" charset="0"/>
              </a:rPr>
              <a:t>Tabla</a:t>
            </a:r>
            <a:r>
              <a:rPr lang="pt-BR" sz="2800" b="1" dirty="0" smtClean="0">
                <a:latin typeface="Arial" charset="0"/>
              </a:rPr>
              <a:t> </a:t>
            </a:r>
            <a:r>
              <a:rPr lang="pt-BR" sz="2800" b="1" dirty="0">
                <a:latin typeface="Arial" charset="0"/>
              </a:rPr>
              <a:t>2. </a:t>
            </a:r>
            <a:r>
              <a:rPr lang="pt-BR" sz="2800" b="1" dirty="0" err="1" smtClean="0">
                <a:latin typeface="Arial" charset="0"/>
              </a:rPr>
              <a:t>Contenido</a:t>
            </a:r>
            <a:r>
              <a:rPr lang="pt-BR" sz="2800" b="1" dirty="0" smtClean="0">
                <a:latin typeface="Arial" charset="0"/>
              </a:rPr>
              <a:t> </a:t>
            </a:r>
            <a:r>
              <a:rPr lang="pt-BR" sz="2800" b="1" dirty="0">
                <a:latin typeface="Arial" charset="0"/>
              </a:rPr>
              <a:t>de nutriente </a:t>
            </a:r>
            <a:r>
              <a:rPr lang="pt-BR" sz="2800" b="1" dirty="0" err="1" smtClean="0">
                <a:latin typeface="Arial" charset="0"/>
              </a:rPr>
              <a:t>en</a:t>
            </a:r>
            <a:r>
              <a:rPr lang="pt-BR" sz="2800" b="1" dirty="0" smtClean="0">
                <a:latin typeface="Arial" charset="0"/>
              </a:rPr>
              <a:t> </a:t>
            </a:r>
            <a:r>
              <a:rPr lang="pt-BR" sz="2800" b="1" dirty="0" err="1" smtClean="0">
                <a:latin typeface="Arial" charset="0"/>
              </a:rPr>
              <a:t>la</a:t>
            </a:r>
            <a:r>
              <a:rPr lang="pt-BR" sz="2800" b="1" dirty="0" smtClean="0">
                <a:latin typeface="Arial" charset="0"/>
              </a:rPr>
              <a:t> </a:t>
            </a:r>
            <a:r>
              <a:rPr lang="pt-BR" sz="2800" b="1" dirty="0">
                <a:latin typeface="Arial" charset="0"/>
              </a:rPr>
              <a:t>parte </a:t>
            </a:r>
            <a:r>
              <a:rPr lang="pt-BR" sz="2800" b="1" dirty="0" err="1" smtClean="0">
                <a:latin typeface="Arial" charset="0"/>
              </a:rPr>
              <a:t>aerea</a:t>
            </a:r>
            <a:r>
              <a:rPr lang="pt-BR" sz="2800" b="1" dirty="0" smtClean="0">
                <a:latin typeface="Arial" charset="0"/>
              </a:rPr>
              <a:t> </a:t>
            </a:r>
            <a:r>
              <a:rPr lang="pt-BR" sz="2800" b="1" dirty="0">
                <a:latin typeface="Arial" charset="0"/>
              </a:rPr>
              <a:t>de culturas de </a:t>
            </a:r>
            <a:r>
              <a:rPr lang="pt-BR" sz="2800" b="1" dirty="0" err="1" smtClean="0">
                <a:latin typeface="Arial" charset="0"/>
              </a:rPr>
              <a:t>maíz</a:t>
            </a:r>
            <a:r>
              <a:rPr lang="pt-BR" sz="2800" b="1" dirty="0" smtClean="0">
                <a:latin typeface="Arial" charset="0"/>
              </a:rPr>
              <a:t> </a:t>
            </a:r>
            <a:r>
              <a:rPr lang="pt-BR" sz="2800" b="1" dirty="0">
                <a:latin typeface="Arial" charset="0"/>
              </a:rPr>
              <a:t>de </a:t>
            </a:r>
            <a:r>
              <a:rPr lang="pt-BR" sz="2800" b="1" dirty="0" err="1" smtClean="0">
                <a:latin typeface="Arial" charset="0"/>
              </a:rPr>
              <a:t>baja</a:t>
            </a:r>
            <a:r>
              <a:rPr lang="pt-BR" sz="2800" b="1" dirty="0">
                <a:latin typeface="Arial" charset="0"/>
              </a:rPr>
              <a:t>, </a:t>
            </a:r>
            <a:r>
              <a:rPr lang="pt-BR" sz="2800" b="1" dirty="0" smtClean="0">
                <a:latin typeface="Arial" charset="0"/>
              </a:rPr>
              <a:t>media y </a:t>
            </a:r>
            <a:r>
              <a:rPr lang="pt-BR" sz="2800" b="1" dirty="0">
                <a:latin typeface="Arial" charset="0"/>
              </a:rPr>
              <a:t>alta </a:t>
            </a:r>
            <a:r>
              <a:rPr lang="pt-BR" sz="2800" b="1" dirty="0" err="1" smtClean="0">
                <a:latin typeface="Arial" charset="0"/>
              </a:rPr>
              <a:t>productividad</a:t>
            </a:r>
            <a:r>
              <a:rPr lang="pt-BR" sz="2800" b="1" dirty="0" smtClean="0">
                <a:latin typeface="Arial" charset="0"/>
              </a:rPr>
              <a:t>.</a:t>
            </a:r>
            <a:endParaRPr lang="pt-BR" sz="2800" b="1" dirty="0">
              <a:latin typeface="Arial" charset="0"/>
            </a:endParaRPr>
          </a:p>
        </p:txBody>
      </p:sp>
      <p:grpSp>
        <p:nvGrpSpPr>
          <p:cNvPr id="38920" name="Group 8"/>
          <p:cNvGrpSpPr>
            <a:grpSpLocks/>
          </p:cNvGrpSpPr>
          <p:nvPr/>
        </p:nvGrpSpPr>
        <p:grpSpPr bwMode="auto">
          <a:xfrm>
            <a:off x="685800" y="1905000"/>
            <a:ext cx="7924800" cy="4495800"/>
            <a:chOff x="0" y="0"/>
            <a:chExt cx="3724" cy="2219"/>
          </a:xfrm>
        </p:grpSpPr>
        <p:sp>
          <p:nvSpPr>
            <p:cNvPr id="38922" name="Rectangle 9"/>
            <p:cNvSpPr>
              <a:spLocks noChangeArrowheads="1"/>
            </p:cNvSpPr>
            <p:nvPr/>
          </p:nvSpPr>
          <p:spPr bwMode="auto">
            <a:xfrm>
              <a:off x="28" y="442"/>
              <a:ext cx="875" cy="442"/>
            </a:xfrm>
            <a:prstGeom prst="rect">
              <a:avLst/>
            </a:prstGeom>
            <a:noFill/>
            <a:ln w="9525">
              <a:noFill/>
              <a:miter lim="800000"/>
              <a:headEnd/>
              <a:tailEnd/>
            </a:ln>
          </p:spPr>
          <p:txBody>
            <a:bodyPr/>
            <a:lstStyle/>
            <a:p>
              <a:pPr eaLnBrk="0" hangingPunct="0"/>
              <a:r>
                <a:rPr lang="en-US" sz="3200">
                  <a:cs typeface="Times New Roman" pitchFamily="18" charset="0"/>
                </a:rPr>
                <a:t> </a:t>
              </a:r>
            </a:p>
            <a:p>
              <a:pPr eaLnBrk="0" hangingPunct="0"/>
              <a:endParaRPr lang="en-US" sz="3200"/>
            </a:p>
          </p:txBody>
        </p:sp>
        <p:sp>
          <p:nvSpPr>
            <p:cNvPr id="38923" name="Rectangle 10"/>
            <p:cNvSpPr>
              <a:spLocks noChangeArrowheads="1"/>
            </p:cNvSpPr>
            <p:nvPr/>
          </p:nvSpPr>
          <p:spPr bwMode="auto">
            <a:xfrm>
              <a:off x="903" y="442"/>
              <a:ext cx="875" cy="442"/>
            </a:xfrm>
            <a:prstGeom prst="rect">
              <a:avLst/>
            </a:prstGeom>
            <a:noFill/>
            <a:ln w="9525">
              <a:noFill/>
              <a:miter lim="800000"/>
              <a:headEnd/>
              <a:tailEnd/>
            </a:ln>
          </p:spPr>
          <p:txBody>
            <a:bodyPr/>
            <a:lstStyle/>
            <a:p>
              <a:pPr eaLnBrk="0" hangingPunct="0"/>
              <a:r>
                <a:rPr lang="en-US" sz="3200" b="1">
                  <a:solidFill>
                    <a:schemeClr val="hlink"/>
                  </a:solidFill>
                  <a:cs typeface="Times New Roman" pitchFamily="18" charset="0"/>
                </a:rPr>
                <a:t>   2,1</a:t>
              </a:r>
              <a:endParaRPr lang="en-US" sz="3200">
                <a:solidFill>
                  <a:schemeClr val="hlink"/>
                </a:solidFill>
                <a:cs typeface="Times New Roman" pitchFamily="18" charset="0"/>
              </a:endParaRPr>
            </a:p>
            <a:p>
              <a:pPr eaLnBrk="0" hangingPunct="0"/>
              <a:endParaRPr lang="en-US" sz="3200">
                <a:solidFill>
                  <a:schemeClr val="hlink"/>
                </a:solidFill>
              </a:endParaRPr>
            </a:p>
          </p:txBody>
        </p:sp>
        <p:sp>
          <p:nvSpPr>
            <p:cNvPr id="38924" name="Rectangle 11"/>
            <p:cNvSpPr>
              <a:spLocks noChangeArrowheads="1"/>
            </p:cNvSpPr>
            <p:nvPr/>
          </p:nvSpPr>
          <p:spPr bwMode="auto">
            <a:xfrm>
              <a:off x="1778" y="442"/>
              <a:ext cx="875" cy="442"/>
            </a:xfrm>
            <a:prstGeom prst="rect">
              <a:avLst/>
            </a:prstGeom>
            <a:noFill/>
            <a:ln w="9525">
              <a:noFill/>
              <a:miter lim="800000"/>
              <a:headEnd/>
              <a:tailEnd/>
            </a:ln>
          </p:spPr>
          <p:txBody>
            <a:bodyPr/>
            <a:lstStyle/>
            <a:p>
              <a:pPr eaLnBrk="0" hangingPunct="0"/>
              <a:r>
                <a:rPr lang="en-US" sz="3200" b="1">
                  <a:solidFill>
                    <a:schemeClr val="hlink"/>
                  </a:solidFill>
                  <a:cs typeface="Times New Roman" pitchFamily="18" charset="0"/>
                </a:rPr>
                <a:t>5,9</a:t>
              </a:r>
            </a:p>
            <a:p>
              <a:pPr eaLnBrk="0" hangingPunct="0"/>
              <a:r>
                <a:rPr lang="en-US" sz="3200" b="1">
                  <a:cs typeface="Times New Roman" pitchFamily="18" charset="0"/>
                </a:rPr>
                <a:t>kg/ha</a:t>
              </a:r>
              <a:endParaRPr lang="en-US" sz="3200">
                <a:cs typeface="Times New Roman" pitchFamily="18" charset="0"/>
              </a:endParaRPr>
            </a:p>
            <a:p>
              <a:pPr eaLnBrk="0" hangingPunct="0"/>
              <a:endParaRPr lang="en-US" sz="3200"/>
            </a:p>
          </p:txBody>
        </p:sp>
        <p:sp>
          <p:nvSpPr>
            <p:cNvPr id="38925" name="Rectangle 12"/>
            <p:cNvSpPr>
              <a:spLocks noChangeArrowheads="1"/>
            </p:cNvSpPr>
            <p:nvPr/>
          </p:nvSpPr>
          <p:spPr bwMode="auto">
            <a:xfrm>
              <a:off x="2653" y="442"/>
              <a:ext cx="875" cy="442"/>
            </a:xfrm>
            <a:prstGeom prst="rect">
              <a:avLst/>
            </a:prstGeom>
            <a:noFill/>
            <a:ln w="9525">
              <a:noFill/>
              <a:miter lim="800000"/>
              <a:headEnd/>
              <a:tailEnd/>
            </a:ln>
          </p:spPr>
          <p:txBody>
            <a:bodyPr/>
            <a:lstStyle/>
            <a:p>
              <a:pPr eaLnBrk="0" hangingPunct="0"/>
              <a:r>
                <a:rPr lang="en-US" sz="3200" b="1">
                  <a:solidFill>
                    <a:schemeClr val="hlink"/>
                  </a:solidFill>
                  <a:cs typeface="Times New Roman" pitchFamily="18" charset="0"/>
                </a:rPr>
                <a:t>9,1</a:t>
              </a:r>
              <a:endParaRPr lang="en-US" sz="3200">
                <a:solidFill>
                  <a:schemeClr val="hlink"/>
                </a:solidFill>
                <a:cs typeface="Times New Roman" pitchFamily="18" charset="0"/>
              </a:endParaRPr>
            </a:p>
            <a:p>
              <a:pPr eaLnBrk="0" hangingPunct="0"/>
              <a:endParaRPr lang="en-US" sz="3200"/>
            </a:p>
          </p:txBody>
        </p:sp>
        <p:sp>
          <p:nvSpPr>
            <p:cNvPr id="38926" name="Rectangle 13"/>
            <p:cNvSpPr>
              <a:spLocks noChangeArrowheads="1"/>
            </p:cNvSpPr>
            <p:nvPr/>
          </p:nvSpPr>
          <p:spPr bwMode="auto">
            <a:xfrm>
              <a:off x="28" y="884"/>
              <a:ext cx="875" cy="442"/>
            </a:xfrm>
            <a:prstGeom prst="rect">
              <a:avLst/>
            </a:prstGeom>
            <a:noFill/>
            <a:ln w="9525">
              <a:noFill/>
              <a:miter lim="800000"/>
              <a:headEnd/>
              <a:tailEnd/>
            </a:ln>
          </p:spPr>
          <p:txBody>
            <a:bodyPr/>
            <a:lstStyle/>
            <a:p>
              <a:pPr eaLnBrk="0" hangingPunct="0"/>
              <a:r>
                <a:rPr lang="en-US" sz="3200">
                  <a:cs typeface="Times New Roman" pitchFamily="18" charset="0"/>
                </a:rPr>
                <a:t>Ca</a:t>
              </a:r>
            </a:p>
            <a:p>
              <a:pPr eaLnBrk="0" hangingPunct="0"/>
              <a:endParaRPr lang="en-US" sz="3200">
                <a:cs typeface="Times New Roman" pitchFamily="18" charset="0"/>
              </a:endParaRPr>
            </a:p>
            <a:p>
              <a:pPr eaLnBrk="0" hangingPunct="0"/>
              <a:endParaRPr lang="en-US" sz="3200"/>
            </a:p>
          </p:txBody>
        </p:sp>
        <p:sp>
          <p:nvSpPr>
            <p:cNvPr id="38927" name="Rectangle 14"/>
            <p:cNvSpPr>
              <a:spLocks noChangeArrowheads="1"/>
            </p:cNvSpPr>
            <p:nvPr/>
          </p:nvSpPr>
          <p:spPr bwMode="auto">
            <a:xfrm>
              <a:off x="903" y="884"/>
              <a:ext cx="875" cy="442"/>
            </a:xfrm>
            <a:prstGeom prst="rect">
              <a:avLst/>
            </a:prstGeom>
            <a:noFill/>
            <a:ln w="9525">
              <a:noFill/>
              <a:miter lim="800000"/>
              <a:headEnd/>
              <a:tailEnd/>
            </a:ln>
          </p:spPr>
          <p:txBody>
            <a:bodyPr/>
            <a:lstStyle/>
            <a:p>
              <a:pPr eaLnBrk="0" hangingPunct="0"/>
              <a:r>
                <a:rPr lang="en-US" sz="3200" b="1">
                  <a:cs typeface="Times New Roman" pitchFamily="18" charset="0"/>
                </a:rPr>
                <a:t>   9</a:t>
              </a:r>
            </a:p>
            <a:p>
              <a:pPr eaLnBrk="0" hangingPunct="0"/>
              <a:r>
                <a:rPr lang="en-US" sz="3200" b="1">
                  <a:cs typeface="Times New Roman" pitchFamily="18" charset="0"/>
                </a:rPr>
                <a:t> </a:t>
              </a:r>
              <a:endParaRPr lang="en-US" sz="3200"/>
            </a:p>
          </p:txBody>
        </p:sp>
        <p:sp>
          <p:nvSpPr>
            <p:cNvPr id="38928" name="Rectangle 15"/>
            <p:cNvSpPr>
              <a:spLocks noChangeArrowheads="1"/>
            </p:cNvSpPr>
            <p:nvPr/>
          </p:nvSpPr>
          <p:spPr bwMode="auto">
            <a:xfrm>
              <a:off x="1778" y="884"/>
              <a:ext cx="875" cy="442"/>
            </a:xfrm>
            <a:prstGeom prst="rect">
              <a:avLst/>
            </a:prstGeom>
            <a:noFill/>
            <a:ln w="9525">
              <a:noFill/>
              <a:miter lim="800000"/>
              <a:headEnd/>
              <a:tailEnd/>
            </a:ln>
          </p:spPr>
          <p:txBody>
            <a:bodyPr/>
            <a:lstStyle/>
            <a:p>
              <a:pPr eaLnBrk="0" hangingPunct="0"/>
              <a:r>
                <a:rPr lang="en-US" sz="3200">
                  <a:cs typeface="Times New Roman" pitchFamily="18" charset="0"/>
                </a:rPr>
                <a:t>20</a:t>
              </a:r>
            </a:p>
          </p:txBody>
        </p:sp>
        <p:sp>
          <p:nvSpPr>
            <p:cNvPr id="38929" name="Rectangle 16"/>
            <p:cNvSpPr>
              <a:spLocks noChangeArrowheads="1"/>
            </p:cNvSpPr>
            <p:nvPr/>
          </p:nvSpPr>
          <p:spPr bwMode="auto">
            <a:xfrm>
              <a:off x="2653" y="884"/>
              <a:ext cx="875" cy="442"/>
            </a:xfrm>
            <a:prstGeom prst="rect">
              <a:avLst/>
            </a:prstGeom>
            <a:noFill/>
            <a:ln w="9525">
              <a:noFill/>
              <a:miter lim="800000"/>
              <a:headEnd/>
              <a:tailEnd/>
            </a:ln>
          </p:spPr>
          <p:txBody>
            <a:bodyPr/>
            <a:lstStyle/>
            <a:p>
              <a:pPr eaLnBrk="0" hangingPunct="0"/>
              <a:r>
                <a:rPr lang="en-US" sz="3200">
                  <a:cs typeface="Times New Roman" pitchFamily="18" charset="0"/>
                </a:rPr>
                <a:t>40</a:t>
              </a:r>
            </a:p>
          </p:txBody>
        </p:sp>
        <p:sp>
          <p:nvSpPr>
            <p:cNvPr id="38930" name="Rectangle 17"/>
            <p:cNvSpPr>
              <a:spLocks noChangeArrowheads="1"/>
            </p:cNvSpPr>
            <p:nvPr/>
          </p:nvSpPr>
          <p:spPr bwMode="auto">
            <a:xfrm>
              <a:off x="28" y="1326"/>
              <a:ext cx="875" cy="451"/>
            </a:xfrm>
            <a:prstGeom prst="rect">
              <a:avLst/>
            </a:prstGeom>
            <a:noFill/>
            <a:ln w="9525">
              <a:noFill/>
              <a:miter lim="800000"/>
              <a:headEnd/>
              <a:tailEnd/>
            </a:ln>
          </p:spPr>
          <p:txBody>
            <a:bodyPr/>
            <a:lstStyle/>
            <a:p>
              <a:pPr eaLnBrk="0" hangingPunct="0"/>
              <a:r>
                <a:rPr lang="en-US" sz="3200">
                  <a:cs typeface="Times New Roman" pitchFamily="18" charset="0"/>
                </a:rPr>
                <a:t> </a:t>
              </a:r>
            </a:p>
            <a:p>
              <a:pPr eaLnBrk="0" hangingPunct="0"/>
              <a:endParaRPr lang="en-US" sz="3200"/>
            </a:p>
          </p:txBody>
        </p:sp>
        <p:sp>
          <p:nvSpPr>
            <p:cNvPr id="38931" name="Rectangle 18"/>
            <p:cNvSpPr>
              <a:spLocks noChangeArrowheads="1"/>
            </p:cNvSpPr>
            <p:nvPr/>
          </p:nvSpPr>
          <p:spPr bwMode="auto">
            <a:xfrm>
              <a:off x="903" y="1326"/>
              <a:ext cx="2737" cy="451"/>
            </a:xfrm>
            <a:prstGeom prst="rect">
              <a:avLst/>
            </a:prstGeom>
            <a:noFill/>
            <a:ln w="9525">
              <a:noFill/>
              <a:miter lim="800000"/>
              <a:headEnd/>
              <a:tailEnd/>
            </a:ln>
          </p:spPr>
          <p:txBody>
            <a:bodyPr bIns="0"/>
            <a:lstStyle/>
            <a:p>
              <a:pPr algn="ctr" eaLnBrk="0" hangingPunct="0"/>
              <a:endParaRPr lang="en-US" sz="3200" b="1">
                <a:solidFill>
                  <a:schemeClr val="folHlink"/>
                </a:solidFill>
                <a:cs typeface="Times New Roman" pitchFamily="18" charset="0"/>
              </a:endParaRPr>
            </a:p>
            <a:p>
              <a:pPr algn="ctr" eaLnBrk="0" hangingPunct="0"/>
              <a:r>
                <a:rPr lang="en-US" sz="3200" b="1">
                  <a:solidFill>
                    <a:schemeClr val="folHlink"/>
                  </a:solidFill>
                  <a:cs typeface="Times New Roman" pitchFamily="18" charset="0"/>
                </a:rPr>
                <a:t>Nutriente exportado (kg/t)</a:t>
              </a:r>
            </a:p>
            <a:p>
              <a:pPr algn="ctr" eaLnBrk="0" hangingPunct="0"/>
              <a:endParaRPr lang="en-US" sz="3200">
                <a:solidFill>
                  <a:schemeClr val="folHlink"/>
                </a:solidFill>
              </a:endParaRPr>
            </a:p>
          </p:txBody>
        </p:sp>
        <p:grpSp>
          <p:nvGrpSpPr>
            <p:cNvPr id="38932" name="Group 19"/>
            <p:cNvGrpSpPr>
              <a:grpSpLocks/>
            </p:cNvGrpSpPr>
            <p:nvPr/>
          </p:nvGrpSpPr>
          <p:grpSpPr bwMode="auto">
            <a:xfrm>
              <a:off x="0" y="0"/>
              <a:ext cx="931" cy="442"/>
              <a:chOff x="0" y="0"/>
              <a:chExt cx="931" cy="442"/>
            </a:xfrm>
          </p:grpSpPr>
          <p:sp>
            <p:nvSpPr>
              <p:cNvPr id="38948" name="Rectangle 20"/>
              <p:cNvSpPr>
                <a:spLocks noChangeArrowheads="1"/>
              </p:cNvSpPr>
              <p:nvPr/>
            </p:nvSpPr>
            <p:spPr bwMode="auto">
              <a:xfrm>
                <a:off x="28" y="0"/>
                <a:ext cx="875" cy="442"/>
              </a:xfrm>
              <a:prstGeom prst="rect">
                <a:avLst/>
              </a:prstGeom>
              <a:noFill/>
              <a:ln w="9525">
                <a:noFill/>
                <a:miter lim="800000"/>
                <a:headEnd/>
                <a:tailEnd/>
              </a:ln>
            </p:spPr>
            <p:txBody>
              <a:bodyPr bIns="0"/>
              <a:lstStyle/>
              <a:p>
                <a:pPr eaLnBrk="0" hangingPunct="0"/>
                <a:r>
                  <a:rPr lang="en-US" sz="3200" b="1">
                    <a:solidFill>
                      <a:schemeClr val="folHlink"/>
                    </a:solidFill>
                    <a:cs typeface="Times New Roman" pitchFamily="18" charset="0"/>
                  </a:rPr>
                  <a:t>Nutriente</a:t>
                </a:r>
              </a:p>
              <a:p>
                <a:pPr eaLnBrk="0" hangingPunct="0"/>
                <a:endParaRPr lang="en-US" sz="3200">
                  <a:solidFill>
                    <a:schemeClr val="folHlink"/>
                  </a:solidFill>
                </a:endParaRPr>
              </a:p>
            </p:txBody>
          </p:sp>
          <p:sp>
            <p:nvSpPr>
              <p:cNvPr id="38949" name="Rectangle 21"/>
              <p:cNvSpPr>
                <a:spLocks noChangeArrowheads="1"/>
              </p:cNvSpPr>
              <p:nvPr/>
            </p:nvSpPr>
            <p:spPr bwMode="auto">
              <a:xfrm>
                <a:off x="0" y="0"/>
                <a:ext cx="931" cy="442"/>
              </a:xfrm>
              <a:prstGeom prst="rect">
                <a:avLst/>
              </a:prstGeom>
              <a:noFill/>
              <a:ln w="7">
                <a:solidFill>
                  <a:srgbClr val="A0A0A0"/>
                </a:solidFill>
                <a:miter lim="800000"/>
                <a:headEnd/>
                <a:tailEnd/>
              </a:ln>
            </p:spPr>
            <p:txBody>
              <a:bodyPr wrap="none"/>
              <a:lstStyle/>
              <a:p>
                <a:endParaRPr lang="pt-BR"/>
              </a:p>
            </p:txBody>
          </p:sp>
        </p:grpSp>
        <p:grpSp>
          <p:nvGrpSpPr>
            <p:cNvPr id="38933" name="Group 22"/>
            <p:cNvGrpSpPr>
              <a:grpSpLocks/>
            </p:cNvGrpSpPr>
            <p:nvPr/>
          </p:nvGrpSpPr>
          <p:grpSpPr bwMode="auto">
            <a:xfrm>
              <a:off x="931" y="0"/>
              <a:ext cx="2793" cy="442"/>
              <a:chOff x="931" y="0"/>
              <a:chExt cx="2793" cy="442"/>
            </a:xfrm>
          </p:grpSpPr>
          <p:sp>
            <p:nvSpPr>
              <p:cNvPr id="38946" name="Rectangle 23"/>
              <p:cNvSpPr>
                <a:spLocks noChangeArrowheads="1"/>
              </p:cNvSpPr>
              <p:nvPr/>
            </p:nvSpPr>
            <p:spPr bwMode="auto">
              <a:xfrm>
                <a:off x="959" y="0"/>
                <a:ext cx="2737" cy="442"/>
              </a:xfrm>
              <a:prstGeom prst="rect">
                <a:avLst/>
              </a:prstGeom>
              <a:noFill/>
              <a:ln w="9525">
                <a:noFill/>
                <a:miter lim="800000"/>
                <a:headEnd/>
                <a:tailEnd/>
              </a:ln>
            </p:spPr>
            <p:txBody>
              <a:bodyPr/>
              <a:lstStyle/>
              <a:p>
                <a:pPr algn="ctr" eaLnBrk="0" hangingPunct="0"/>
                <a:r>
                  <a:rPr lang="en-US" sz="3200" b="1" dirty="0" err="1" smtClean="0">
                    <a:solidFill>
                      <a:schemeClr val="folHlink"/>
                    </a:solidFill>
                    <a:latin typeface="Arial" charset="0"/>
                    <a:cs typeface="Times New Roman" pitchFamily="18" charset="0"/>
                  </a:rPr>
                  <a:t>Productividad</a:t>
                </a:r>
                <a:r>
                  <a:rPr lang="en-US" sz="3200" b="1" dirty="0" smtClean="0">
                    <a:solidFill>
                      <a:schemeClr val="folHlink"/>
                    </a:solidFill>
                    <a:latin typeface="Arial" charset="0"/>
                    <a:cs typeface="Times New Roman" pitchFamily="18" charset="0"/>
                  </a:rPr>
                  <a:t> </a:t>
                </a:r>
                <a:r>
                  <a:rPr lang="en-US" sz="3200" b="1" dirty="0">
                    <a:solidFill>
                      <a:schemeClr val="folHlink"/>
                    </a:solidFill>
                    <a:latin typeface="Arial" charset="0"/>
                    <a:cs typeface="Times New Roman" pitchFamily="18" charset="0"/>
                  </a:rPr>
                  <a:t>(t/ha </a:t>
                </a:r>
                <a:r>
                  <a:rPr lang="en-US" sz="3200" b="1" dirty="0" err="1" smtClean="0">
                    <a:solidFill>
                      <a:schemeClr val="folHlink"/>
                    </a:solidFill>
                    <a:latin typeface="Arial" charset="0"/>
                    <a:cs typeface="Times New Roman" pitchFamily="18" charset="0"/>
                  </a:rPr>
                  <a:t>granos</a:t>
                </a:r>
                <a:r>
                  <a:rPr lang="en-US" sz="3200" b="1" dirty="0" smtClean="0">
                    <a:solidFill>
                      <a:schemeClr val="folHlink"/>
                    </a:solidFill>
                    <a:latin typeface="Arial" charset="0"/>
                    <a:cs typeface="Times New Roman" pitchFamily="18" charset="0"/>
                  </a:rPr>
                  <a:t>)</a:t>
                </a:r>
                <a:endParaRPr lang="en-US" sz="3200" dirty="0">
                  <a:solidFill>
                    <a:schemeClr val="folHlink"/>
                  </a:solidFill>
                  <a:cs typeface="Times New Roman" pitchFamily="18" charset="0"/>
                </a:endParaRPr>
              </a:p>
              <a:p>
                <a:pPr algn="ctr" eaLnBrk="0" hangingPunct="0"/>
                <a:endParaRPr lang="en-US" sz="3200" dirty="0">
                  <a:solidFill>
                    <a:schemeClr val="folHlink"/>
                  </a:solidFill>
                </a:endParaRPr>
              </a:p>
            </p:txBody>
          </p:sp>
          <p:sp>
            <p:nvSpPr>
              <p:cNvPr id="38947" name="Rectangle 24"/>
              <p:cNvSpPr>
                <a:spLocks noChangeArrowheads="1"/>
              </p:cNvSpPr>
              <p:nvPr/>
            </p:nvSpPr>
            <p:spPr bwMode="auto">
              <a:xfrm>
                <a:off x="931" y="0"/>
                <a:ext cx="2793" cy="442"/>
              </a:xfrm>
              <a:prstGeom prst="rect">
                <a:avLst/>
              </a:prstGeom>
              <a:noFill/>
              <a:ln w="7">
                <a:solidFill>
                  <a:srgbClr val="A0A0A0"/>
                </a:solidFill>
                <a:miter lim="800000"/>
                <a:headEnd/>
                <a:tailEnd/>
              </a:ln>
            </p:spPr>
            <p:txBody>
              <a:bodyPr wrap="none"/>
              <a:lstStyle/>
              <a:p>
                <a:endParaRPr lang="pt-BR"/>
              </a:p>
            </p:txBody>
          </p:sp>
        </p:grpSp>
        <p:grpSp>
          <p:nvGrpSpPr>
            <p:cNvPr id="38934" name="Group 25"/>
            <p:cNvGrpSpPr>
              <a:grpSpLocks/>
            </p:cNvGrpSpPr>
            <p:nvPr/>
          </p:nvGrpSpPr>
          <p:grpSpPr bwMode="auto">
            <a:xfrm>
              <a:off x="0" y="1777"/>
              <a:ext cx="931" cy="442"/>
              <a:chOff x="0" y="1777"/>
              <a:chExt cx="931" cy="442"/>
            </a:xfrm>
          </p:grpSpPr>
          <p:sp>
            <p:nvSpPr>
              <p:cNvPr id="38944" name="Rectangle 26"/>
              <p:cNvSpPr>
                <a:spLocks noChangeArrowheads="1"/>
              </p:cNvSpPr>
              <p:nvPr/>
            </p:nvSpPr>
            <p:spPr bwMode="auto">
              <a:xfrm>
                <a:off x="28" y="1777"/>
                <a:ext cx="875" cy="442"/>
              </a:xfrm>
              <a:prstGeom prst="rect">
                <a:avLst/>
              </a:prstGeom>
              <a:noFill/>
              <a:ln w="9525">
                <a:noFill/>
                <a:miter lim="800000"/>
                <a:headEnd/>
                <a:tailEnd/>
              </a:ln>
            </p:spPr>
            <p:txBody>
              <a:bodyPr/>
              <a:lstStyle/>
              <a:p>
                <a:pPr eaLnBrk="0" hangingPunct="0"/>
                <a:r>
                  <a:rPr lang="en-US" sz="3200">
                    <a:latin typeface="Arial" charset="0"/>
                    <a:cs typeface="Times New Roman" pitchFamily="18" charset="0"/>
                  </a:rPr>
                  <a:t>Ca</a:t>
                </a:r>
              </a:p>
              <a:p>
                <a:pPr eaLnBrk="0" hangingPunct="0"/>
                <a:endParaRPr lang="en-US" sz="3200">
                  <a:cs typeface="Times New Roman" pitchFamily="18" charset="0"/>
                </a:endParaRPr>
              </a:p>
              <a:p>
                <a:pPr eaLnBrk="0" hangingPunct="0"/>
                <a:endParaRPr lang="en-US" sz="3200"/>
              </a:p>
            </p:txBody>
          </p:sp>
          <p:sp>
            <p:nvSpPr>
              <p:cNvPr id="38945" name="Rectangle 27"/>
              <p:cNvSpPr>
                <a:spLocks noChangeArrowheads="1"/>
              </p:cNvSpPr>
              <p:nvPr/>
            </p:nvSpPr>
            <p:spPr bwMode="auto">
              <a:xfrm>
                <a:off x="0" y="1777"/>
                <a:ext cx="931" cy="442"/>
              </a:xfrm>
              <a:prstGeom prst="rect">
                <a:avLst/>
              </a:prstGeom>
              <a:noFill/>
              <a:ln w="7">
                <a:solidFill>
                  <a:srgbClr val="A0A0A0"/>
                </a:solidFill>
                <a:miter lim="800000"/>
                <a:headEnd/>
                <a:tailEnd/>
              </a:ln>
            </p:spPr>
            <p:txBody>
              <a:bodyPr wrap="none"/>
              <a:lstStyle/>
              <a:p>
                <a:endParaRPr lang="pt-BR"/>
              </a:p>
            </p:txBody>
          </p:sp>
        </p:grpSp>
        <p:grpSp>
          <p:nvGrpSpPr>
            <p:cNvPr id="38935" name="Group 28"/>
            <p:cNvGrpSpPr>
              <a:grpSpLocks/>
            </p:cNvGrpSpPr>
            <p:nvPr/>
          </p:nvGrpSpPr>
          <p:grpSpPr bwMode="auto">
            <a:xfrm>
              <a:off x="931" y="1777"/>
              <a:ext cx="931" cy="442"/>
              <a:chOff x="931" y="1777"/>
              <a:chExt cx="931" cy="442"/>
            </a:xfrm>
          </p:grpSpPr>
          <p:sp>
            <p:nvSpPr>
              <p:cNvPr id="38942" name="Rectangle 29"/>
              <p:cNvSpPr>
                <a:spLocks noChangeArrowheads="1"/>
              </p:cNvSpPr>
              <p:nvPr/>
            </p:nvSpPr>
            <p:spPr bwMode="auto">
              <a:xfrm>
                <a:off x="959" y="1777"/>
                <a:ext cx="875" cy="442"/>
              </a:xfrm>
              <a:prstGeom prst="rect">
                <a:avLst/>
              </a:prstGeom>
              <a:noFill/>
              <a:ln w="9525">
                <a:noFill/>
                <a:miter lim="800000"/>
                <a:headEnd/>
                <a:tailEnd/>
              </a:ln>
            </p:spPr>
            <p:txBody>
              <a:bodyPr/>
              <a:lstStyle/>
              <a:p>
                <a:pPr eaLnBrk="0" hangingPunct="0"/>
                <a:r>
                  <a:rPr lang="en-US" sz="3200">
                    <a:cs typeface="Times New Roman" pitchFamily="18" charset="0"/>
                  </a:rPr>
                  <a:t> </a:t>
                </a:r>
              </a:p>
              <a:p>
                <a:pPr eaLnBrk="0" hangingPunct="0"/>
                <a:endParaRPr lang="en-US" sz="3200"/>
              </a:p>
            </p:txBody>
          </p:sp>
          <p:sp>
            <p:nvSpPr>
              <p:cNvPr id="38943" name="Rectangle 30"/>
              <p:cNvSpPr>
                <a:spLocks noChangeArrowheads="1"/>
              </p:cNvSpPr>
              <p:nvPr/>
            </p:nvSpPr>
            <p:spPr bwMode="auto">
              <a:xfrm>
                <a:off x="931" y="1777"/>
                <a:ext cx="931" cy="442"/>
              </a:xfrm>
              <a:prstGeom prst="rect">
                <a:avLst/>
              </a:prstGeom>
              <a:noFill/>
              <a:ln w="7">
                <a:solidFill>
                  <a:srgbClr val="A0A0A0"/>
                </a:solidFill>
                <a:miter lim="800000"/>
                <a:headEnd/>
                <a:tailEnd/>
              </a:ln>
            </p:spPr>
            <p:txBody>
              <a:bodyPr wrap="none"/>
              <a:lstStyle/>
              <a:p>
                <a:endParaRPr lang="pt-BR"/>
              </a:p>
            </p:txBody>
          </p:sp>
        </p:grpSp>
        <p:grpSp>
          <p:nvGrpSpPr>
            <p:cNvPr id="38936" name="Group 31"/>
            <p:cNvGrpSpPr>
              <a:grpSpLocks/>
            </p:cNvGrpSpPr>
            <p:nvPr/>
          </p:nvGrpSpPr>
          <p:grpSpPr bwMode="auto">
            <a:xfrm>
              <a:off x="1862" y="1777"/>
              <a:ext cx="931" cy="442"/>
              <a:chOff x="1862" y="1777"/>
              <a:chExt cx="931" cy="442"/>
            </a:xfrm>
          </p:grpSpPr>
          <p:sp>
            <p:nvSpPr>
              <p:cNvPr id="38940" name="Rectangle 32"/>
              <p:cNvSpPr>
                <a:spLocks noChangeArrowheads="1"/>
              </p:cNvSpPr>
              <p:nvPr/>
            </p:nvSpPr>
            <p:spPr bwMode="auto">
              <a:xfrm>
                <a:off x="1890" y="1777"/>
                <a:ext cx="875" cy="442"/>
              </a:xfrm>
              <a:prstGeom prst="rect">
                <a:avLst/>
              </a:prstGeom>
              <a:noFill/>
              <a:ln w="9525">
                <a:noFill/>
                <a:miter lim="800000"/>
                <a:headEnd/>
                <a:tailEnd/>
              </a:ln>
            </p:spPr>
            <p:txBody>
              <a:bodyPr/>
              <a:lstStyle/>
              <a:p>
                <a:pPr eaLnBrk="0" hangingPunct="0"/>
                <a:r>
                  <a:rPr lang="en-US" sz="3200" b="1">
                    <a:cs typeface="Times New Roman" pitchFamily="18" charset="0"/>
                  </a:rPr>
                  <a:t>0,1</a:t>
                </a:r>
              </a:p>
              <a:p>
                <a:pPr eaLnBrk="0" hangingPunct="0"/>
                <a:endParaRPr lang="en-US" sz="3200"/>
              </a:p>
            </p:txBody>
          </p:sp>
          <p:sp>
            <p:nvSpPr>
              <p:cNvPr id="38941" name="Rectangle 33"/>
              <p:cNvSpPr>
                <a:spLocks noChangeArrowheads="1"/>
              </p:cNvSpPr>
              <p:nvPr/>
            </p:nvSpPr>
            <p:spPr bwMode="auto">
              <a:xfrm>
                <a:off x="1862" y="1777"/>
                <a:ext cx="931" cy="442"/>
              </a:xfrm>
              <a:prstGeom prst="rect">
                <a:avLst/>
              </a:prstGeom>
              <a:noFill/>
              <a:ln w="7">
                <a:solidFill>
                  <a:srgbClr val="A0A0A0"/>
                </a:solidFill>
                <a:miter lim="800000"/>
                <a:headEnd/>
                <a:tailEnd/>
              </a:ln>
            </p:spPr>
            <p:txBody>
              <a:bodyPr wrap="none"/>
              <a:lstStyle/>
              <a:p>
                <a:endParaRPr lang="pt-BR"/>
              </a:p>
            </p:txBody>
          </p:sp>
        </p:grpSp>
        <p:grpSp>
          <p:nvGrpSpPr>
            <p:cNvPr id="38937" name="Group 34"/>
            <p:cNvGrpSpPr>
              <a:grpSpLocks/>
            </p:cNvGrpSpPr>
            <p:nvPr/>
          </p:nvGrpSpPr>
          <p:grpSpPr bwMode="auto">
            <a:xfrm>
              <a:off x="2793" y="1777"/>
              <a:ext cx="931" cy="442"/>
              <a:chOff x="2793" y="1777"/>
              <a:chExt cx="931" cy="442"/>
            </a:xfrm>
          </p:grpSpPr>
          <p:sp>
            <p:nvSpPr>
              <p:cNvPr id="38938" name="Rectangle 35"/>
              <p:cNvSpPr>
                <a:spLocks noChangeArrowheads="1"/>
              </p:cNvSpPr>
              <p:nvPr/>
            </p:nvSpPr>
            <p:spPr bwMode="auto">
              <a:xfrm>
                <a:off x="2821" y="1777"/>
                <a:ext cx="875" cy="442"/>
              </a:xfrm>
              <a:prstGeom prst="rect">
                <a:avLst/>
              </a:prstGeom>
              <a:noFill/>
              <a:ln w="9525">
                <a:noFill/>
                <a:miter lim="800000"/>
                <a:headEnd/>
                <a:tailEnd/>
              </a:ln>
            </p:spPr>
            <p:txBody>
              <a:bodyPr/>
              <a:lstStyle/>
              <a:p>
                <a:pPr eaLnBrk="0" hangingPunct="0"/>
                <a:r>
                  <a:rPr lang="en-US" sz="3200" b="1">
                    <a:cs typeface="Times New Roman" pitchFamily="18" charset="0"/>
                  </a:rPr>
                  <a:t>0,1</a:t>
                </a:r>
              </a:p>
              <a:p>
                <a:pPr eaLnBrk="0" hangingPunct="0"/>
                <a:endParaRPr lang="en-US" sz="3200">
                  <a:cs typeface="Times New Roman" pitchFamily="18" charset="0"/>
                </a:endParaRPr>
              </a:p>
              <a:p>
                <a:pPr eaLnBrk="0" hangingPunct="0"/>
                <a:endParaRPr lang="en-US" sz="3200"/>
              </a:p>
            </p:txBody>
          </p:sp>
          <p:sp>
            <p:nvSpPr>
              <p:cNvPr id="38939" name="Rectangle 36"/>
              <p:cNvSpPr>
                <a:spLocks noChangeArrowheads="1"/>
              </p:cNvSpPr>
              <p:nvPr/>
            </p:nvSpPr>
            <p:spPr bwMode="auto">
              <a:xfrm>
                <a:off x="2793" y="1777"/>
                <a:ext cx="931" cy="442"/>
              </a:xfrm>
              <a:prstGeom prst="rect">
                <a:avLst/>
              </a:prstGeom>
              <a:noFill/>
              <a:ln w="7">
                <a:solidFill>
                  <a:srgbClr val="A0A0A0"/>
                </a:solidFill>
                <a:miter lim="800000"/>
                <a:headEnd/>
                <a:tailEnd/>
              </a:ln>
            </p:spPr>
            <p:txBody>
              <a:bodyPr wrap="none"/>
              <a:lstStyle/>
              <a:p>
                <a:endParaRPr lang="pt-BR"/>
              </a:p>
            </p:txBody>
          </p:sp>
        </p:grpSp>
      </p:grpSp>
      <p:sp>
        <p:nvSpPr>
          <p:cNvPr id="299045" name="Rectangle 37"/>
          <p:cNvSpPr>
            <a:spLocks noChangeArrowheads="1"/>
          </p:cNvSpPr>
          <p:nvPr/>
        </p:nvSpPr>
        <p:spPr bwMode="auto">
          <a:xfrm>
            <a:off x="5181600" y="0"/>
            <a:ext cx="39624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Exigência nutricional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39939" name="Rectangle 3"/>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39940" name="Rectangle 4"/>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39941" name="Text Box 5"/>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39942" name="Rectangle 6"/>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39943" name="Text Box 7"/>
          <p:cNvSpPr txBox="1">
            <a:spLocks noChangeArrowheads="1"/>
          </p:cNvSpPr>
          <p:nvPr/>
        </p:nvSpPr>
        <p:spPr bwMode="auto">
          <a:xfrm>
            <a:off x="457200" y="6338888"/>
            <a:ext cx="8001000" cy="519112"/>
          </a:xfrm>
          <a:prstGeom prst="rect">
            <a:avLst/>
          </a:prstGeom>
          <a:noFill/>
          <a:ln w="9525">
            <a:noFill/>
            <a:miter lim="800000"/>
            <a:headEnd/>
            <a:tailEnd/>
          </a:ln>
        </p:spPr>
        <p:txBody>
          <a:bodyPr>
            <a:spAutoFit/>
          </a:bodyPr>
          <a:lstStyle/>
          <a:p>
            <a:pPr>
              <a:spcBef>
                <a:spcPct val="50000"/>
              </a:spcBef>
            </a:pPr>
            <a:r>
              <a:rPr lang="pt-BR" sz="2800" b="1" dirty="0">
                <a:solidFill>
                  <a:schemeClr val="folHlink"/>
                </a:solidFill>
                <a:latin typeface="Arial" charset="0"/>
              </a:rPr>
              <a:t>Marcha de </a:t>
            </a:r>
            <a:r>
              <a:rPr lang="pt-BR" sz="2800" b="1" dirty="0" err="1" smtClean="0">
                <a:solidFill>
                  <a:schemeClr val="folHlink"/>
                </a:solidFill>
                <a:latin typeface="Arial" charset="0"/>
              </a:rPr>
              <a:t>absorción</a:t>
            </a:r>
            <a:r>
              <a:rPr lang="pt-BR" sz="2800" b="1" dirty="0" smtClean="0">
                <a:solidFill>
                  <a:schemeClr val="folHlink"/>
                </a:solidFill>
                <a:latin typeface="Arial" charset="0"/>
              </a:rPr>
              <a:t> </a:t>
            </a:r>
            <a:r>
              <a:rPr lang="pt-BR" sz="2800" b="1" dirty="0">
                <a:solidFill>
                  <a:schemeClr val="folHlink"/>
                </a:solidFill>
                <a:latin typeface="Arial" charset="0"/>
              </a:rPr>
              <a:t>de Ca </a:t>
            </a:r>
            <a:r>
              <a:rPr lang="pt-BR" sz="2800" b="1" dirty="0" smtClean="0">
                <a:solidFill>
                  <a:schemeClr val="folHlink"/>
                </a:solidFill>
                <a:latin typeface="Arial" charset="0"/>
              </a:rPr>
              <a:t>por </a:t>
            </a:r>
            <a:r>
              <a:rPr lang="pt-BR" sz="2800" b="1" dirty="0" err="1" smtClean="0">
                <a:solidFill>
                  <a:schemeClr val="folHlink"/>
                </a:solidFill>
                <a:latin typeface="Arial" charset="0"/>
              </a:rPr>
              <a:t>el</a:t>
            </a:r>
            <a:r>
              <a:rPr lang="pt-BR" sz="2800" b="1" dirty="0" smtClean="0">
                <a:solidFill>
                  <a:schemeClr val="folHlink"/>
                </a:solidFill>
                <a:latin typeface="Arial" charset="0"/>
              </a:rPr>
              <a:t> </a:t>
            </a:r>
            <a:r>
              <a:rPr lang="pt-BR" sz="2800" b="1" dirty="0" err="1" smtClean="0">
                <a:solidFill>
                  <a:schemeClr val="folHlink"/>
                </a:solidFill>
                <a:latin typeface="Arial" charset="0"/>
              </a:rPr>
              <a:t>maíz</a:t>
            </a:r>
            <a:endParaRPr lang="pt-BR" sz="2800" b="1" dirty="0">
              <a:solidFill>
                <a:schemeClr val="folHlink"/>
              </a:solidFill>
              <a:latin typeface="Arial" charset="0"/>
            </a:endParaRPr>
          </a:p>
        </p:txBody>
      </p:sp>
      <p:pic>
        <p:nvPicPr>
          <p:cNvPr id="39944" name="Picture 8" descr="C:\Adobe Albums\Cat2\foto (1) cópia.jpg"/>
          <p:cNvPicPr>
            <a:picLocks noChangeAspect="1" noChangeArrowheads="1"/>
          </p:cNvPicPr>
          <p:nvPr/>
        </p:nvPicPr>
        <p:blipFill>
          <a:blip r:embed="rId2"/>
          <a:srcRect/>
          <a:stretch>
            <a:fillRect/>
          </a:stretch>
        </p:blipFill>
        <p:spPr bwMode="auto">
          <a:xfrm>
            <a:off x="1676400" y="533400"/>
            <a:ext cx="5137150" cy="5767388"/>
          </a:xfrm>
          <a:prstGeom prst="rect">
            <a:avLst/>
          </a:prstGeom>
          <a:noFill/>
          <a:ln w="9525">
            <a:noFill/>
            <a:miter lim="800000"/>
            <a:headEnd/>
            <a:tailEnd/>
          </a:ln>
        </p:spPr>
      </p:pic>
      <p:sp>
        <p:nvSpPr>
          <p:cNvPr id="39945" name="Rectangle 9"/>
          <p:cNvSpPr>
            <a:spLocks noGrp="1" noChangeArrowheads="1"/>
          </p:cNvSpPr>
          <p:nvPr>
            <p:ph type="body" idx="1"/>
          </p:nvPr>
        </p:nvSpPr>
        <p:spPr/>
        <p:txBody>
          <a:bodyPr/>
          <a:lstStyle/>
          <a:p>
            <a:pPr eaLnBrk="1" hangingPunct="1"/>
            <a:endParaRPr lang="pt-BR" smtClean="0">
              <a:latin typeface="Arial" charset="0"/>
            </a:endParaRPr>
          </a:p>
          <a:p>
            <a:pPr eaLnBrk="1" hangingPunct="1"/>
            <a:endParaRPr lang="pt-BR" smtClean="0">
              <a:latin typeface="Arial" charset="0"/>
            </a:endParaRPr>
          </a:p>
          <a:p>
            <a:pPr eaLnBrk="1" hangingPunct="1"/>
            <a:endParaRPr lang="pt-BR" smtClean="0">
              <a:latin typeface="Arial" charset="0"/>
            </a:endParaRPr>
          </a:p>
        </p:txBody>
      </p:sp>
      <p:sp>
        <p:nvSpPr>
          <p:cNvPr id="300042" name="Rectangle 10"/>
          <p:cNvSpPr>
            <a:spLocks noChangeArrowheads="1"/>
          </p:cNvSpPr>
          <p:nvPr/>
        </p:nvSpPr>
        <p:spPr bwMode="auto">
          <a:xfrm>
            <a:off x="5181600" y="0"/>
            <a:ext cx="39624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Exigência nutricional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0963" name="Rectangle 3"/>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40964" name="Rectangle 4"/>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40965" name="Text Box 5"/>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40966" name="Rectangle 6"/>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0967" name="Text Box 7"/>
          <p:cNvSpPr txBox="1">
            <a:spLocks noChangeArrowheads="1"/>
          </p:cNvSpPr>
          <p:nvPr/>
        </p:nvSpPr>
        <p:spPr bwMode="auto">
          <a:xfrm>
            <a:off x="1219200" y="914400"/>
            <a:ext cx="6019800" cy="528638"/>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a:solidFill>
                  <a:schemeClr val="bg1"/>
                </a:solidFill>
                <a:latin typeface="Arial" charset="0"/>
              </a:rPr>
              <a:t>Sintomas de </a:t>
            </a:r>
            <a:r>
              <a:rPr lang="pt-BR" sz="2800" b="1" dirty="0" err="1" smtClean="0">
                <a:solidFill>
                  <a:schemeClr val="bg1"/>
                </a:solidFill>
                <a:latin typeface="Arial" charset="0"/>
              </a:rPr>
              <a:t>deficiencia</a:t>
            </a:r>
            <a:r>
              <a:rPr lang="pt-BR" sz="2800" b="1" dirty="0" smtClean="0">
                <a:solidFill>
                  <a:schemeClr val="bg1"/>
                </a:solidFill>
                <a:latin typeface="Arial" charset="0"/>
              </a:rPr>
              <a:t> </a:t>
            </a:r>
            <a:r>
              <a:rPr lang="pt-BR" sz="2800" b="1" dirty="0">
                <a:solidFill>
                  <a:schemeClr val="bg1"/>
                </a:solidFill>
                <a:latin typeface="Arial" charset="0"/>
              </a:rPr>
              <a:t>de Ca</a:t>
            </a:r>
            <a:endParaRPr lang="pt-BR" dirty="0">
              <a:solidFill>
                <a:schemeClr val="bg1"/>
              </a:solidFill>
              <a:latin typeface="Arial" charset="0"/>
            </a:endParaRPr>
          </a:p>
        </p:txBody>
      </p:sp>
      <p:sp>
        <p:nvSpPr>
          <p:cNvPr id="40968" name="Text Box 8"/>
          <p:cNvSpPr txBox="1">
            <a:spLocks noChangeArrowheads="1"/>
          </p:cNvSpPr>
          <p:nvPr/>
        </p:nvSpPr>
        <p:spPr bwMode="auto">
          <a:xfrm>
            <a:off x="762000" y="2362200"/>
            <a:ext cx="7696200" cy="4185761"/>
          </a:xfrm>
          <a:prstGeom prst="rect">
            <a:avLst/>
          </a:prstGeom>
          <a:noFill/>
          <a:ln w="9525">
            <a:noFill/>
            <a:miter lim="800000"/>
            <a:headEnd/>
            <a:tailEnd/>
          </a:ln>
        </p:spPr>
        <p:txBody>
          <a:bodyPr>
            <a:spAutoFit/>
          </a:bodyPr>
          <a:lstStyle/>
          <a:p>
            <a:pPr>
              <a:spcBef>
                <a:spcPct val="50000"/>
              </a:spcBef>
            </a:pPr>
            <a:r>
              <a:rPr lang="pt-BR" sz="2800" dirty="0" err="1" smtClean="0">
                <a:solidFill>
                  <a:srgbClr val="66FF66"/>
                </a:solidFill>
                <a:latin typeface="Arial" charset="0"/>
              </a:rPr>
              <a:t>Color</a:t>
            </a:r>
            <a:r>
              <a:rPr lang="pt-BR" sz="2800" dirty="0" smtClean="0">
                <a:solidFill>
                  <a:srgbClr val="66FF66"/>
                </a:solidFill>
                <a:latin typeface="Arial" charset="0"/>
              </a:rPr>
              <a:t> </a:t>
            </a:r>
            <a:r>
              <a:rPr lang="pt-BR" sz="2800" dirty="0" err="1" smtClean="0">
                <a:solidFill>
                  <a:srgbClr val="66FF66"/>
                </a:solidFill>
                <a:latin typeface="Arial" charset="0"/>
              </a:rPr>
              <a:t>blancuzco</a:t>
            </a:r>
            <a:r>
              <a:rPr lang="pt-BR" sz="2800" dirty="0" smtClean="0">
                <a:solidFill>
                  <a:srgbClr val="66FF66"/>
                </a:solidFill>
                <a:latin typeface="Arial" charset="0"/>
              </a:rPr>
              <a:t> </a:t>
            </a:r>
            <a:r>
              <a:rPr lang="pt-BR" sz="2800" dirty="0" err="1" smtClean="0">
                <a:solidFill>
                  <a:srgbClr val="66FF66"/>
                </a:solidFill>
                <a:latin typeface="Arial" charset="0"/>
              </a:rPr>
              <a:t>en</a:t>
            </a:r>
            <a:r>
              <a:rPr lang="pt-BR" sz="2800" dirty="0" smtClean="0">
                <a:solidFill>
                  <a:srgbClr val="66FF66"/>
                </a:solidFill>
                <a:latin typeface="Arial" charset="0"/>
              </a:rPr>
              <a:t> </a:t>
            </a:r>
            <a:r>
              <a:rPr lang="pt-BR" sz="2800" dirty="0" err="1" smtClean="0">
                <a:solidFill>
                  <a:srgbClr val="66FF66"/>
                </a:solidFill>
                <a:latin typeface="Arial" charset="0"/>
              </a:rPr>
              <a:t>las</a:t>
            </a:r>
            <a:r>
              <a:rPr lang="pt-BR" sz="2800" dirty="0" smtClean="0">
                <a:solidFill>
                  <a:srgbClr val="66FF66"/>
                </a:solidFill>
                <a:latin typeface="Arial" charset="0"/>
              </a:rPr>
              <a:t> </a:t>
            </a:r>
            <a:r>
              <a:rPr lang="pt-BR" sz="2800" dirty="0" err="1" smtClean="0">
                <a:solidFill>
                  <a:srgbClr val="66FF66"/>
                </a:solidFill>
                <a:latin typeface="Arial" charset="0"/>
              </a:rPr>
              <a:t>márgenes</a:t>
            </a:r>
            <a:r>
              <a:rPr lang="pt-BR" sz="2800" dirty="0" smtClean="0">
                <a:solidFill>
                  <a:srgbClr val="66FF66"/>
                </a:solidFill>
                <a:latin typeface="Arial" charset="0"/>
              </a:rPr>
              <a:t> </a:t>
            </a:r>
            <a:r>
              <a:rPr lang="pt-BR" sz="2800" dirty="0">
                <a:solidFill>
                  <a:srgbClr val="66FF66"/>
                </a:solidFill>
                <a:latin typeface="Arial" charset="0"/>
              </a:rPr>
              <a:t>de </a:t>
            </a:r>
            <a:r>
              <a:rPr lang="pt-BR" sz="2800" dirty="0" err="1" smtClean="0">
                <a:solidFill>
                  <a:srgbClr val="66FF66"/>
                </a:solidFill>
                <a:latin typeface="Arial" charset="0"/>
              </a:rPr>
              <a:t>hojas</a:t>
            </a:r>
            <a:r>
              <a:rPr lang="pt-BR" sz="2800" dirty="0" smtClean="0">
                <a:solidFill>
                  <a:srgbClr val="66FF66"/>
                </a:solidFill>
                <a:latin typeface="Arial" charset="0"/>
              </a:rPr>
              <a:t>;</a:t>
            </a:r>
            <a:endParaRPr lang="pt-BR" sz="2800" dirty="0">
              <a:solidFill>
                <a:srgbClr val="66FF66"/>
              </a:solidFill>
              <a:latin typeface="Arial" charset="0"/>
            </a:endParaRPr>
          </a:p>
          <a:p>
            <a:pPr>
              <a:spcBef>
                <a:spcPct val="50000"/>
              </a:spcBef>
            </a:pPr>
            <a:r>
              <a:rPr lang="pt-BR" sz="2800" dirty="0">
                <a:solidFill>
                  <a:srgbClr val="66FF66"/>
                </a:solidFill>
                <a:latin typeface="Arial" charset="0"/>
              </a:rPr>
              <a:t>Formas </a:t>
            </a:r>
            <a:r>
              <a:rPr lang="pt-BR" sz="2800" dirty="0" err="1" smtClean="0">
                <a:solidFill>
                  <a:srgbClr val="66FF66"/>
                </a:solidFill>
                <a:latin typeface="Arial" charset="0"/>
              </a:rPr>
              <a:t>iregulares</a:t>
            </a:r>
            <a:r>
              <a:rPr lang="pt-BR" sz="2800" dirty="0" smtClean="0">
                <a:solidFill>
                  <a:srgbClr val="66FF66"/>
                </a:solidFill>
                <a:latin typeface="Arial" charset="0"/>
              </a:rPr>
              <a:t> </a:t>
            </a:r>
            <a:r>
              <a:rPr lang="pt-BR" sz="2800" dirty="0">
                <a:solidFill>
                  <a:srgbClr val="66FF66"/>
                </a:solidFill>
                <a:latin typeface="Arial" charset="0"/>
              </a:rPr>
              <a:t>de </a:t>
            </a:r>
            <a:r>
              <a:rPr lang="pt-BR" sz="2800" dirty="0" err="1" smtClean="0">
                <a:solidFill>
                  <a:srgbClr val="66FF66"/>
                </a:solidFill>
                <a:latin typeface="Arial" charset="0"/>
              </a:rPr>
              <a:t>hojas</a:t>
            </a:r>
            <a:r>
              <a:rPr lang="pt-BR" sz="2800" dirty="0" smtClean="0">
                <a:solidFill>
                  <a:srgbClr val="66FF66"/>
                </a:solidFill>
                <a:latin typeface="Arial" charset="0"/>
              </a:rPr>
              <a:t>;</a:t>
            </a:r>
            <a:endParaRPr lang="pt-BR" sz="2800" dirty="0">
              <a:solidFill>
                <a:srgbClr val="66FF66"/>
              </a:solidFill>
              <a:latin typeface="Arial" charset="0"/>
            </a:endParaRPr>
          </a:p>
          <a:p>
            <a:pPr>
              <a:spcBef>
                <a:spcPct val="50000"/>
              </a:spcBef>
            </a:pPr>
            <a:r>
              <a:rPr lang="pt-BR" sz="2800" dirty="0">
                <a:solidFill>
                  <a:srgbClr val="66FF66"/>
                </a:solidFill>
                <a:latin typeface="Arial" charset="0"/>
              </a:rPr>
              <a:t>Manchas necróticas </a:t>
            </a:r>
            <a:r>
              <a:rPr lang="pt-BR" sz="2800" dirty="0" err="1">
                <a:solidFill>
                  <a:srgbClr val="66FF66"/>
                </a:solidFill>
                <a:latin typeface="Arial" charset="0"/>
              </a:rPr>
              <a:t>internervais</a:t>
            </a:r>
            <a:r>
              <a:rPr lang="pt-BR" sz="2800" dirty="0">
                <a:solidFill>
                  <a:srgbClr val="66FF66"/>
                </a:solidFill>
                <a:latin typeface="Arial" charset="0"/>
              </a:rPr>
              <a:t> </a:t>
            </a:r>
            <a:r>
              <a:rPr lang="pt-BR" sz="2800" dirty="0" err="1" smtClean="0">
                <a:solidFill>
                  <a:srgbClr val="66FF66"/>
                </a:solidFill>
                <a:latin typeface="Arial" charset="0"/>
              </a:rPr>
              <a:t>en</a:t>
            </a:r>
            <a:r>
              <a:rPr lang="pt-BR" sz="2800" dirty="0" smtClean="0">
                <a:solidFill>
                  <a:srgbClr val="66FF66"/>
                </a:solidFill>
                <a:latin typeface="Arial" charset="0"/>
              </a:rPr>
              <a:t> </a:t>
            </a:r>
            <a:r>
              <a:rPr lang="pt-BR" sz="2800" dirty="0" err="1" smtClean="0">
                <a:solidFill>
                  <a:srgbClr val="66FF66"/>
                </a:solidFill>
                <a:latin typeface="Arial" charset="0"/>
              </a:rPr>
              <a:t>las</a:t>
            </a:r>
            <a:r>
              <a:rPr lang="pt-BR" sz="2800" dirty="0" smtClean="0">
                <a:solidFill>
                  <a:srgbClr val="66FF66"/>
                </a:solidFill>
                <a:latin typeface="Arial" charset="0"/>
              </a:rPr>
              <a:t> </a:t>
            </a:r>
            <a:r>
              <a:rPr lang="pt-BR" sz="2800" dirty="0" err="1" smtClean="0">
                <a:solidFill>
                  <a:srgbClr val="66FF66"/>
                </a:solidFill>
                <a:latin typeface="Arial" charset="0"/>
              </a:rPr>
              <a:t>hojas</a:t>
            </a:r>
            <a:r>
              <a:rPr lang="pt-BR" sz="2800" dirty="0" smtClean="0">
                <a:solidFill>
                  <a:srgbClr val="66FF66"/>
                </a:solidFill>
                <a:latin typeface="Arial" charset="0"/>
              </a:rPr>
              <a:t>;</a:t>
            </a:r>
            <a:endParaRPr lang="pt-BR" sz="2800" dirty="0">
              <a:solidFill>
                <a:srgbClr val="66FF66"/>
              </a:solidFill>
              <a:latin typeface="Arial" charset="0"/>
            </a:endParaRPr>
          </a:p>
          <a:p>
            <a:pPr>
              <a:spcBef>
                <a:spcPct val="50000"/>
              </a:spcBef>
            </a:pPr>
            <a:r>
              <a:rPr lang="pt-BR" sz="2800" dirty="0" err="1" smtClean="0">
                <a:solidFill>
                  <a:srgbClr val="66FF66"/>
                </a:solidFill>
                <a:latin typeface="Arial" charset="0"/>
              </a:rPr>
              <a:t>Muerte</a:t>
            </a:r>
            <a:r>
              <a:rPr lang="pt-BR" sz="2800" dirty="0" smtClean="0">
                <a:solidFill>
                  <a:srgbClr val="66FF66"/>
                </a:solidFill>
                <a:latin typeface="Arial" charset="0"/>
              </a:rPr>
              <a:t> de </a:t>
            </a:r>
            <a:r>
              <a:rPr lang="pt-BR" sz="2800" dirty="0" err="1" smtClean="0">
                <a:solidFill>
                  <a:srgbClr val="66FF66"/>
                </a:solidFill>
                <a:latin typeface="Arial" charset="0"/>
              </a:rPr>
              <a:t>las</a:t>
            </a:r>
            <a:r>
              <a:rPr lang="pt-BR" sz="2800" dirty="0" smtClean="0">
                <a:solidFill>
                  <a:srgbClr val="66FF66"/>
                </a:solidFill>
                <a:latin typeface="Arial" charset="0"/>
              </a:rPr>
              <a:t> </a:t>
            </a:r>
            <a:r>
              <a:rPr lang="pt-BR" sz="2800" dirty="0" err="1" smtClean="0">
                <a:solidFill>
                  <a:srgbClr val="66FF66"/>
                </a:solidFill>
                <a:latin typeface="Arial" charset="0"/>
              </a:rPr>
              <a:t>brotaciones</a:t>
            </a:r>
            <a:r>
              <a:rPr lang="pt-BR" sz="2800" dirty="0" smtClean="0">
                <a:solidFill>
                  <a:srgbClr val="66FF66"/>
                </a:solidFill>
                <a:latin typeface="Arial" charset="0"/>
              </a:rPr>
              <a:t> a </a:t>
            </a:r>
            <a:r>
              <a:rPr lang="pt-BR" sz="2800" dirty="0" err="1">
                <a:solidFill>
                  <a:srgbClr val="66FF66"/>
                </a:solidFill>
                <a:latin typeface="Arial" charset="0"/>
              </a:rPr>
              <a:t>e</a:t>
            </a:r>
            <a:r>
              <a:rPr lang="pt-BR" sz="2800" dirty="0" err="1" smtClean="0">
                <a:solidFill>
                  <a:srgbClr val="66FF66"/>
                </a:solidFill>
                <a:latin typeface="Arial" charset="0"/>
              </a:rPr>
              <a:t>mpiezar</a:t>
            </a:r>
            <a:r>
              <a:rPr lang="pt-BR" sz="2800" dirty="0" smtClean="0">
                <a:solidFill>
                  <a:srgbClr val="66FF66"/>
                </a:solidFill>
                <a:latin typeface="Arial" charset="0"/>
              </a:rPr>
              <a:t> por </a:t>
            </a:r>
            <a:r>
              <a:rPr lang="pt-BR" sz="2800" dirty="0" err="1" smtClean="0">
                <a:solidFill>
                  <a:srgbClr val="66FF66"/>
                </a:solidFill>
                <a:latin typeface="Arial" charset="0"/>
              </a:rPr>
              <a:t>las</a:t>
            </a:r>
            <a:r>
              <a:rPr lang="pt-BR" sz="2800" dirty="0" smtClean="0">
                <a:solidFill>
                  <a:srgbClr val="66FF66"/>
                </a:solidFill>
                <a:latin typeface="Arial" charset="0"/>
              </a:rPr>
              <a:t> </a:t>
            </a:r>
            <a:r>
              <a:rPr lang="pt-BR" sz="2800" dirty="0" err="1" smtClean="0">
                <a:solidFill>
                  <a:srgbClr val="66FF66"/>
                </a:solidFill>
                <a:latin typeface="Arial" charset="0"/>
              </a:rPr>
              <a:t>puntas</a:t>
            </a:r>
            <a:r>
              <a:rPr lang="pt-BR" sz="2800" dirty="0">
                <a:solidFill>
                  <a:srgbClr val="66FF66"/>
                </a:solidFill>
                <a:latin typeface="Arial" charset="0"/>
              </a:rPr>
              <a:t>;</a:t>
            </a:r>
          </a:p>
          <a:p>
            <a:pPr>
              <a:spcBef>
                <a:spcPct val="50000"/>
              </a:spcBef>
            </a:pPr>
            <a:r>
              <a:rPr lang="pt-BR" sz="2800" dirty="0" err="1" smtClean="0">
                <a:solidFill>
                  <a:srgbClr val="66FF66"/>
                </a:solidFill>
                <a:latin typeface="Arial" charset="0"/>
              </a:rPr>
              <a:t>Baja</a:t>
            </a:r>
            <a:r>
              <a:rPr lang="pt-BR" sz="2800" dirty="0" smtClean="0">
                <a:solidFill>
                  <a:srgbClr val="66FF66"/>
                </a:solidFill>
                <a:latin typeface="Arial" charset="0"/>
              </a:rPr>
              <a:t> </a:t>
            </a:r>
            <a:r>
              <a:rPr lang="pt-BR" sz="2800" dirty="0" err="1" smtClean="0">
                <a:solidFill>
                  <a:srgbClr val="66FF66"/>
                </a:solidFill>
                <a:latin typeface="Arial" charset="0"/>
              </a:rPr>
              <a:t>frutificación</a:t>
            </a:r>
            <a:r>
              <a:rPr lang="pt-BR" sz="2800" dirty="0" smtClean="0">
                <a:solidFill>
                  <a:srgbClr val="66FF66"/>
                </a:solidFill>
                <a:latin typeface="Arial" charset="0"/>
              </a:rPr>
              <a:t>;</a:t>
            </a:r>
            <a:endParaRPr lang="pt-BR" sz="2800" dirty="0">
              <a:solidFill>
                <a:srgbClr val="66FF66"/>
              </a:solidFill>
              <a:latin typeface="Arial" charset="0"/>
            </a:endParaRPr>
          </a:p>
          <a:p>
            <a:pPr>
              <a:spcBef>
                <a:spcPct val="50000"/>
              </a:spcBef>
            </a:pPr>
            <a:r>
              <a:rPr lang="pt-BR" sz="2800" dirty="0" err="1" smtClean="0">
                <a:solidFill>
                  <a:srgbClr val="66FF66"/>
                </a:solidFill>
                <a:latin typeface="Arial" charset="0"/>
              </a:rPr>
              <a:t>Baja</a:t>
            </a:r>
            <a:r>
              <a:rPr lang="pt-BR" sz="2800" dirty="0" smtClean="0">
                <a:solidFill>
                  <a:srgbClr val="66FF66"/>
                </a:solidFill>
                <a:latin typeface="Arial" charset="0"/>
              </a:rPr>
              <a:t> </a:t>
            </a:r>
            <a:r>
              <a:rPr lang="pt-BR" sz="2800" dirty="0" err="1" smtClean="0">
                <a:solidFill>
                  <a:srgbClr val="66FF66"/>
                </a:solidFill>
                <a:latin typeface="Arial" charset="0"/>
              </a:rPr>
              <a:t>produción</a:t>
            </a:r>
            <a:r>
              <a:rPr lang="pt-BR" sz="2800" dirty="0" smtClean="0">
                <a:solidFill>
                  <a:srgbClr val="66FF66"/>
                </a:solidFill>
                <a:latin typeface="Arial" charset="0"/>
              </a:rPr>
              <a:t> </a:t>
            </a:r>
            <a:r>
              <a:rPr lang="pt-BR" sz="2800" dirty="0">
                <a:solidFill>
                  <a:srgbClr val="66FF66"/>
                </a:solidFill>
                <a:latin typeface="Arial" charset="0"/>
              </a:rPr>
              <a:t>de </a:t>
            </a:r>
            <a:r>
              <a:rPr lang="pt-BR" sz="2800" dirty="0" err="1" smtClean="0">
                <a:solidFill>
                  <a:srgbClr val="66FF66"/>
                </a:solidFill>
                <a:latin typeface="Arial" charset="0"/>
              </a:rPr>
              <a:t>semillas</a:t>
            </a:r>
            <a:r>
              <a:rPr lang="pt-BR" sz="2800" dirty="0" smtClean="0">
                <a:solidFill>
                  <a:srgbClr val="66FF66"/>
                </a:solidFill>
                <a:latin typeface="Arial" charset="0"/>
              </a:rPr>
              <a:t>.</a:t>
            </a:r>
            <a:endParaRPr lang="pt-BR" sz="2800" dirty="0">
              <a:solidFill>
                <a:srgbClr val="66FF66"/>
              </a:solidFill>
              <a:latin typeface="Arial" charset="0"/>
            </a:endParaRPr>
          </a:p>
        </p:txBody>
      </p:sp>
      <p:sp>
        <p:nvSpPr>
          <p:cNvPr id="301065" name="Rectangle 9"/>
          <p:cNvSpPr>
            <a:spLocks noChangeArrowheads="1"/>
          </p:cNvSpPr>
          <p:nvPr/>
        </p:nvSpPr>
        <p:spPr bwMode="auto">
          <a:xfrm>
            <a:off x="5181600" y="0"/>
            <a:ext cx="39624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Sintomatologia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1987" name="Rectangle 3"/>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41988" name="Rectangle 4"/>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41989" name="Text Box 5"/>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41990" name="Rectangle 6"/>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1991" name="Text Box 7"/>
          <p:cNvSpPr txBox="1">
            <a:spLocks noChangeArrowheads="1"/>
          </p:cNvSpPr>
          <p:nvPr/>
        </p:nvSpPr>
        <p:spPr bwMode="auto">
          <a:xfrm>
            <a:off x="1295400" y="990600"/>
            <a:ext cx="6019800" cy="528638"/>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a:solidFill>
                  <a:schemeClr val="bg1"/>
                </a:solidFill>
                <a:latin typeface="Arial" charset="0"/>
              </a:rPr>
              <a:t>Sintomas de </a:t>
            </a:r>
            <a:r>
              <a:rPr lang="pt-BR" sz="2800" b="1" dirty="0" err="1" smtClean="0">
                <a:solidFill>
                  <a:schemeClr val="bg1"/>
                </a:solidFill>
                <a:latin typeface="Arial" charset="0"/>
              </a:rPr>
              <a:t>exceso</a:t>
            </a:r>
            <a:r>
              <a:rPr lang="pt-BR" sz="2800" b="1" dirty="0" smtClean="0">
                <a:solidFill>
                  <a:schemeClr val="bg1"/>
                </a:solidFill>
                <a:latin typeface="Arial" charset="0"/>
              </a:rPr>
              <a:t> </a:t>
            </a:r>
            <a:r>
              <a:rPr lang="pt-BR" sz="2800" b="1" dirty="0">
                <a:solidFill>
                  <a:schemeClr val="bg1"/>
                </a:solidFill>
                <a:latin typeface="Arial" charset="0"/>
              </a:rPr>
              <a:t>de Ca</a:t>
            </a:r>
            <a:endParaRPr lang="pt-BR" dirty="0">
              <a:solidFill>
                <a:schemeClr val="bg1"/>
              </a:solidFill>
              <a:latin typeface="Arial" charset="0"/>
            </a:endParaRPr>
          </a:p>
        </p:txBody>
      </p:sp>
      <p:sp>
        <p:nvSpPr>
          <p:cNvPr id="41992" name="Text Box 8"/>
          <p:cNvSpPr txBox="1">
            <a:spLocks noChangeArrowheads="1"/>
          </p:cNvSpPr>
          <p:nvPr/>
        </p:nvSpPr>
        <p:spPr bwMode="auto">
          <a:xfrm>
            <a:off x="381000" y="1905000"/>
            <a:ext cx="8382000" cy="4770537"/>
          </a:xfrm>
          <a:prstGeom prst="rect">
            <a:avLst/>
          </a:prstGeom>
          <a:noFill/>
          <a:ln w="9525">
            <a:noFill/>
            <a:miter lim="800000"/>
            <a:headEnd/>
            <a:tailEnd/>
          </a:ln>
        </p:spPr>
        <p:txBody>
          <a:bodyPr>
            <a:spAutoFit/>
          </a:bodyPr>
          <a:lstStyle/>
          <a:p>
            <a:pPr algn="just">
              <a:spcBef>
                <a:spcPct val="50000"/>
              </a:spcBef>
            </a:pPr>
            <a:r>
              <a:rPr lang="pt-BR" sz="3200" b="1" dirty="0" err="1" smtClean="0">
                <a:latin typeface="Arial" charset="0"/>
                <a:cs typeface="Times New Roman" pitchFamily="18" charset="0"/>
              </a:rPr>
              <a:t>Las</a:t>
            </a:r>
            <a:r>
              <a:rPr lang="pt-BR" sz="3200" b="1" dirty="0" smtClean="0">
                <a:latin typeface="Arial" charset="0"/>
                <a:cs typeface="Times New Roman" pitchFamily="18" charset="0"/>
              </a:rPr>
              <a:t> </a:t>
            </a:r>
            <a:r>
              <a:rPr lang="pt-BR" sz="3200" b="1" dirty="0">
                <a:latin typeface="Arial" charset="0"/>
                <a:cs typeface="Times New Roman" pitchFamily="18" charset="0"/>
              </a:rPr>
              <a:t>plantas </a:t>
            </a:r>
            <a:r>
              <a:rPr lang="pt-BR" sz="3200" b="1" dirty="0" err="1" smtClean="0">
                <a:latin typeface="Arial" charset="0"/>
                <a:cs typeface="Times New Roman" pitchFamily="18" charset="0"/>
              </a:rPr>
              <a:t>tienen</a:t>
            </a:r>
            <a:r>
              <a:rPr lang="pt-BR" sz="3200" b="1" dirty="0" smtClean="0">
                <a:latin typeface="Arial" charset="0"/>
                <a:cs typeface="Times New Roman" pitchFamily="18" charset="0"/>
              </a:rPr>
              <a:t> </a:t>
            </a:r>
            <a:r>
              <a:rPr lang="pt-BR" sz="3200" b="1" dirty="0">
                <a:latin typeface="Arial" charset="0"/>
                <a:cs typeface="Times New Roman" pitchFamily="18" charset="0"/>
              </a:rPr>
              <a:t>alta </a:t>
            </a:r>
            <a:r>
              <a:rPr lang="pt-BR" sz="3200" b="1" dirty="0" err="1" smtClean="0">
                <a:latin typeface="Arial" charset="0"/>
                <a:cs typeface="Times New Roman" pitchFamily="18" charset="0"/>
              </a:rPr>
              <a:t>tolerancia</a:t>
            </a:r>
            <a:r>
              <a:rPr lang="pt-BR" sz="3200" b="1" dirty="0" smtClean="0">
                <a:latin typeface="Arial" charset="0"/>
                <a:cs typeface="Times New Roman" pitchFamily="18" charset="0"/>
              </a:rPr>
              <a:t> </a:t>
            </a:r>
            <a:r>
              <a:rPr lang="pt-BR" sz="3200" b="1" dirty="0">
                <a:latin typeface="Arial" charset="0"/>
                <a:cs typeface="Times New Roman" pitchFamily="18" charset="0"/>
              </a:rPr>
              <a:t>a </a:t>
            </a:r>
            <a:r>
              <a:rPr lang="pt-BR" sz="3200" b="1" dirty="0" err="1" smtClean="0">
                <a:latin typeface="Arial" charset="0"/>
                <a:cs typeface="Times New Roman" pitchFamily="18" charset="0"/>
              </a:rPr>
              <a:t>exceso</a:t>
            </a:r>
            <a:r>
              <a:rPr lang="pt-BR" sz="3200" b="1" dirty="0" smtClean="0">
                <a:latin typeface="Arial" charset="0"/>
                <a:cs typeface="Times New Roman" pitchFamily="18" charset="0"/>
              </a:rPr>
              <a:t> </a:t>
            </a:r>
            <a:r>
              <a:rPr lang="pt-BR" sz="3200" b="1" dirty="0">
                <a:latin typeface="Arial" charset="0"/>
                <a:cs typeface="Times New Roman" pitchFamily="18" charset="0"/>
              </a:rPr>
              <a:t>de Ca, </a:t>
            </a:r>
            <a:r>
              <a:rPr lang="pt-BR" sz="3200" b="1" dirty="0" err="1" smtClean="0">
                <a:latin typeface="Arial" charset="0"/>
                <a:cs typeface="Times New Roman" pitchFamily="18" charset="0"/>
              </a:rPr>
              <a:t>así</a:t>
            </a:r>
            <a:r>
              <a:rPr lang="pt-BR" sz="3200" b="1" dirty="0" smtClean="0">
                <a:latin typeface="Arial" charset="0"/>
                <a:cs typeface="Times New Roman" pitchFamily="18" charset="0"/>
              </a:rPr>
              <a:t>, </a:t>
            </a:r>
            <a:r>
              <a:rPr lang="pt-BR" sz="3200" b="1" dirty="0" err="1" smtClean="0">
                <a:latin typeface="Arial" charset="0"/>
                <a:cs typeface="Times New Roman" pitchFamily="18" charset="0"/>
              </a:rPr>
              <a:t>puedén</a:t>
            </a:r>
            <a:r>
              <a:rPr lang="pt-BR" sz="3200" b="1" dirty="0" smtClean="0">
                <a:latin typeface="Arial" charset="0"/>
                <a:cs typeface="Times New Roman" pitchFamily="18" charset="0"/>
              </a:rPr>
              <a:t> </a:t>
            </a:r>
            <a:r>
              <a:rPr lang="pt-BR" sz="3200" b="1" dirty="0">
                <a:latin typeface="Arial" charset="0"/>
                <a:cs typeface="Times New Roman" pitchFamily="18" charset="0"/>
              </a:rPr>
              <a:t>atingir </a:t>
            </a:r>
            <a:r>
              <a:rPr lang="pt-BR" sz="3200" b="1" dirty="0" err="1" smtClean="0">
                <a:latin typeface="Arial" charset="0"/>
                <a:cs typeface="Times New Roman" pitchFamily="18" charset="0"/>
              </a:rPr>
              <a:t>las</a:t>
            </a:r>
            <a:r>
              <a:rPr lang="pt-BR" sz="3200" b="1" dirty="0" smtClean="0">
                <a:latin typeface="Arial" charset="0"/>
                <a:cs typeface="Times New Roman" pitchFamily="18" charset="0"/>
              </a:rPr>
              <a:t> </a:t>
            </a:r>
            <a:r>
              <a:rPr lang="pt-BR" sz="3200" b="1" dirty="0" err="1" smtClean="0">
                <a:latin typeface="Arial" charset="0"/>
                <a:cs typeface="Times New Roman" pitchFamily="18" charset="0"/>
              </a:rPr>
              <a:t>hojas</a:t>
            </a:r>
            <a:r>
              <a:rPr lang="pt-BR" sz="3200" b="1" dirty="0" smtClean="0">
                <a:latin typeface="Arial" charset="0"/>
                <a:cs typeface="Times New Roman" pitchFamily="18" charset="0"/>
              </a:rPr>
              <a:t> </a:t>
            </a:r>
            <a:r>
              <a:rPr lang="pt-BR" sz="3200" b="1" dirty="0" err="1" smtClean="0">
                <a:latin typeface="Arial" charset="0"/>
                <a:cs typeface="Times New Roman" pitchFamily="18" charset="0"/>
              </a:rPr>
              <a:t>viejas</a:t>
            </a:r>
            <a:r>
              <a:rPr lang="pt-BR" sz="3200" b="1" dirty="0" smtClean="0">
                <a:latin typeface="Arial" charset="0"/>
                <a:cs typeface="Times New Roman" pitchFamily="18" charset="0"/>
              </a:rPr>
              <a:t> </a:t>
            </a:r>
            <a:r>
              <a:rPr lang="pt-BR" sz="3200" b="1" dirty="0">
                <a:latin typeface="Arial" charset="0"/>
                <a:cs typeface="Times New Roman" pitchFamily="18" charset="0"/>
              </a:rPr>
              <a:t>~ 10%, </a:t>
            </a:r>
            <a:r>
              <a:rPr lang="pt-BR" sz="3200" b="1" dirty="0" err="1" smtClean="0">
                <a:latin typeface="Arial" charset="0"/>
                <a:cs typeface="Times New Roman" pitchFamily="18" charset="0"/>
              </a:rPr>
              <a:t>sin</a:t>
            </a:r>
            <a:r>
              <a:rPr lang="pt-BR" sz="3200" b="1" dirty="0" smtClean="0">
                <a:latin typeface="Arial" charset="0"/>
                <a:cs typeface="Times New Roman" pitchFamily="18" charset="0"/>
              </a:rPr>
              <a:t> </a:t>
            </a:r>
            <a:r>
              <a:rPr lang="pt-BR" sz="3200" b="1" dirty="0">
                <a:latin typeface="Arial" charset="0"/>
                <a:cs typeface="Times New Roman" pitchFamily="18" charset="0"/>
              </a:rPr>
              <a:t>sintomas de </a:t>
            </a:r>
            <a:r>
              <a:rPr lang="pt-BR" sz="3200" b="1" dirty="0" err="1" smtClean="0">
                <a:latin typeface="Arial" charset="0"/>
                <a:cs typeface="Times New Roman" pitchFamily="18" charset="0"/>
              </a:rPr>
              <a:t>toxicidad</a:t>
            </a:r>
            <a:r>
              <a:rPr lang="pt-BR" sz="3200" b="1" dirty="0" smtClean="0">
                <a:latin typeface="Arial" charset="0"/>
                <a:cs typeface="Times New Roman" pitchFamily="18" charset="0"/>
              </a:rPr>
              <a:t>. </a:t>
            </a:r>
            <a:endParaRPr lang="pt-BR" sz="3200" b="1" dirty="0">
              <a:latin typeface="Arial" charset="0"/>
              <a:cs typeface="Times New Roman" pitchFamily="18" charset="0"/>
            </a:endParaRPr>
          </a:p>
          <a:p>
            <a:pPr algn="just">
              <a:spcBef>
                <a:spcPct val="50000"/>
              </a:spcBef>
            </a:pPr>
            <a:r>
              <a:rPr lang="pt-BR" sz="3200" b="1" dirty="0" smtClean="0">
                <a:solidFill>
                  <a:srgbClr val="FFFF66"/>
                </a:solidFill>
                <a:latin typeface="Arial" charset="0"/>
                <a:cs typeface="Times New Roman" pitchFamily="18" charset="0"/>
              </a:rPr>
              <a:t>Se </a:t>
            </a:r>
            <a:r>
              <a:rPr lang="pt-BR" sz="3200" b="1" dirty="0" err="1" smtClean="0">
                <a:solidFill>
                  <a:srgbClr val="FFFF66"/>
                </a:solidFill>
                <a:latin typeface="Arial" charset="0"/>
                <a:cs typeface="Times New Roman" pitchFamily="18" charset="0"/>
              </a:rPr>
              <a:t>debe</a:t>
            </a:r>
            <a:r>
              <a:rPr lang="pt-BR" sz="3200" b="1" dirty="0" smtClean="0">
                <a:solidFill>
                  <a:srgbClr val="FFFF66"/>
                </a:solidFill>
                <a:latin typeface="Arial" charset="0"/>
                <a:cs typeface="Times New Roman" pitchFamily="18" charset="0"/>
              </a:rPr>
              <a:t> prestar </a:t>
            </a:r>
            <a:r>
              <a:rPr lang="pt-BR" sz="3200" b="1" dirty="0" err="1" smtClean="0">
                <a:solidFill>
                  <a:srgbClr val="FFFF66"/>
                </a:solidFill>
                <a:latin typeface="Arial" charset="0"/>
                <a:cs typeface="Times New Roman" pitchFamily="18" charset="0"/>
              </a:rPr>
              <a:t>atención</a:t>
            </a:r>
            <a:r>
              <a:rPr lang="pt-BR" sz="3200" b="1" dirty="0" smtClean="0">
                <a:solidFill>
                  <a:srgbClr val="FFFF66"/>
                </a:solidFill>
                <a:latin typeface="Arial" charset="0"/>
                <a:cs typeface="Times New Roman" pitchFamily="18" charset="0"/>
              </a:rPr>
              <a:t> , no obstante, </a:t>
            </a:r>
            <a:r>
              <a:rPr lang="pt-BR" sz="3200" b="1" dirty="0">
                <a:solidFill>
                  <a:srgbClr val="FFFF66"/>
                </a:solidFill>
                <a:latin typeface="Arial" charset="0"/>
                <a:cs typeface="Times New Roman" pitchFamily="18" charset="0"/>
              </a:rPr>
              <a:t>que </a:t>
            </a:r>
            <a:r>
              <a:rPr lang="pt-BR" sz="3200" b="1" dirty="0" err="1" smtClean="0">
                <a:solidFill>
                  <a:srgbClr val="FFFF66"/>
                </a:solidFill>
                <a:latin typeface="Arial" charset="0"/>
                <a:cs typeface="Times New Roman" pitchFamily="18" charset="0"/>
              </a:rPr>
              <a:t>el</a:t>
            </a:r>
            <a:r>
              <a:rPr lang="pt-BR" sz="3200" b="1" dirty="0" smtClean="0">
                <a:solidFill>
                  <a:srgbClr val="FFFF66"/>
                </a:solidFill>
                <a:latin typeface="Arial" charset="0"/>
                <a:cs typeface="Times New Roman" pitchFamily="18" charset="0"/>
              </a:rPr>
              <a:t> </a:t>
            </a:r>
            <a:r>
              <a:rPr lang="pt-BR" sz="3200" b="1" dirty="0" err="1" smtClean="0">
                <a:solidFill>
                  <a:srgbClr val="FFFF66"/>
                </a:solidFill>
                <a:latin typeface="Arial" charset="0"/>
                <a:cs typeface="Times New Roman" pitchFamily="18" charset="0"/>
              </a:rPr>
              <a:t>exceso</a:t>
            </a:r>
            <a:r>
              <a:rPr lang="pt-BR" sz="3200" b="1" dirty="0" smtClean="0">
                <a:solidFill>
                  <a:srgbClr val="FFFF66"/>
                </a:solidFill>
                <a:latin typeface="Arial" charset="0"/>
                <a:cs typeface="Times New Roman" pitchFamily="18" charset="0"/>
              </a:rPr>
              <a:t> </a:t>
            </a:r>
            <a:r>
              <a:rPr lang="pt-BR" sz="3200" b="1" dirty="0">
                <a:solidFill>
                  <a:srgbClr val="FFFF66"/>
                </a:solidFill>
                <a:latin typeface="Arial" charset="0"/>
                <a:cs typeface="Times New Roman" pitchFamily="18" charset="0"/>
              </a:rPr>
              <a:t>de Ca </a:t>
            </a:r>
            <a:r>
              <a:rPr lang="pt-BR" sz="3200" b="1" dirty="0" err="1" smtClean="0">
                <a:solidFill>
                  <a:srgbClr val="FFFF66"/>
                </a:solidFill>
                <a:latin typeface="Arial" charset="0"/>
                <a:cs typeface="Times New Roman" pitchFamily="18" charset="0"/>
              </a:rPr>
              <a:t>pondria</a:t>
            </a:r>
            <a:r>
              <a:rPr lang="pt-BR" sz="3200" b="1" dirty="0" smtClean="0">
                <a:solidFill>
                  <a:srgbClr val="FFFF66"/>
                </a:solidFill>
                <a:latin typeface="Arial" charset="0"/>
                <a:cs typeface="Times New Roman" pitchFamily="18" charset="0"/>
              </a:rPr>
              <a:t>, </a:t>
            </a:r>
            <a:r>
              <a:rPr lang="pt-BR" sz="3200" b="1" dirty="0">
                <a:solidFill>
                  <a:srgbClr val="FFFF66"/>
                </a:solidFill>
                <a:latin typeface="Arial" charset="0"/>
                <a:cs typeface="Times New Roman" pitchFamily="18" charset="0"/>
              </a:rPr>
              <a:t>eventualmente, </a:t>
            </a:r>
            <a:r>
              <a:rPr lang="pt-BR" sz="3200" b="1" dirty="0" err="1" smtClean="0">
                <a:solidFill>
                  <a:srgbClr val="FFFF66"/>
                </a:solidFill>
                <a:latin typeface="Arial" charset="0"/>
                <a:cs typeface="Times New Roman" pitchFamily="18" charset="0"/>
              </a:rPr>
              <a:t>inducir</a:t>
            </a:r>
            <a:r>
              <a:rPr lang="pt-BR" sz="3200" b="1" dirty="0" smtClean="0">
                <a:solidFill>
                  <a:srgbClr val="FFFF66"/>
                </a:solidFill>
                <a:latin typeface="Arial" charset="0"/>
                <a:cs typeface="Times New Roman" pitchFamily="18" charset="0"/>
              </a:rPr>
              <a:t> </a:t>
            </a:r>
            <a:r>
              <a:rPr lang="pt-BR" sz="3200" b="1" dirty="0" err="1" smtClean="0">
                <a:solidFill>
                  <a:srgbClr val="FFFF66"/>
                </a:solidFill>
                <a:latin typeface="Arial" charset="0"/>
                <a:cs typeface="Times New Roman" pitchFamily="18" charset="0"/>
              </a:rPr>
              <a:t>deficiêencia</a:t>
            </a:r>
            <a:r>
              <a:rPr lang="pt-BR" sz="3200" b="1" dirty="0" smtClean="0">
                <a:solidFill>
                  <a:srgbClr val="FFFF66"/>
                </a:solidFill>
                <a:latin typeface="Arial" charset="0"/>
                <a:cs typeface="Times New Roman" pitchFamily="18" charset="0"/>
              </a:rPr>
              <a:t> </a:t>
            </a:r>
            <a:r>
              <a:rPr lang="pt-BR" sz="3200" b="1" dirty="0">
                <a:solidFill>
                  <a:srgbClr val="FFFF66"/>
                </a:solidFill>
                <a:latin typeface="Arial" charset="0"/>
                <a:cs typeface="Times New Roman" pitchFamily="18" charset="0"/>
              </a:rPr>
              <a:t>de </a:t>
            </a:r>
            <a:r>
              <a:rPr lang="pt-BR" sz="3200" b="1" dirty="0" err="1">
                <a:solidFill>
                  <a:srgbClr val="FFFF66"/>
                </a:solidFill>
                <a:latin typeface="Arial" charset="0"/>
                <a:cs typeface="Times New Roman" pitchFamily="18" charset="0"/>
              </a:rPr>
              <a:t>Mg</a:t>
            </a:r>
            <a:r>
              <a:rPr lang="pt-BR" sz="3200" b="1" dirty="0">
                <a:solidFill>
                  <a:srgbClr val="FFFF66"/>
                </a:solidFill>
                <a:latin typeface="Arial" charset="0"/>
                <a:cs typeface="Times New Roman" pitchFamily="18" charset="0"/>
              </a:rPr>
              <a:t> </a:t>
            </a:r>
            <a:r>
              <a:rPr lang="pt-BR" sz="3200" b="1" dirty="0" smtClean="0">
                <a:solidFill>
                  <a:srgbClr val="FFFF66"/>
                </a:solidFill>
                <a:latin typeface="Arial" charset="0"/>
                <a:cs typeface="Times New Roman" pitchFamily="18" charset="0"/>
              </a:rPr>
              <a:t>o </a:t>
            </a:r>
            <a:r>
              <a:rPr lang="pt-BR" sz="3200" b="1" dirty="0">
                <a:solidFill>
                  <a:srgbClr val="FFFF66"/>
                </a:solidFill>
                <a:latin typeface="Arial" charset="0"/>
                <a:cs typeface="Times New Roman" pitchFamily="18" charset="0"/>
              </a:rPr>
              <a:t>de K, especialmente </a:t>
            </a:r>
            <a:r>
              <a:rPr lang="pt-BR" sz="3200" b="1" dirty="0" smtClean="0">
                <a:solidFill>
                  <a:srgbClr val="FFFF66"/>
                </a:solidFill>
                <a:latin typeface="Arial" charset="0"/>
                <a:cs typeface="Times New Roman" pitchFamily="18" charset="0"/>
              </a:rPr>
              <a:t>si </a:t>
            </a:r>
            <a:r>
              <a:rPr lang="pt-BR" sz="3200" b="1" dirty="0" err="1" smtClean="0">
                <a:solidFill>
                  <a:srgbClr val="FFFF66"/>
                </a:solidFill>
                <a:latin typeface="Arial" charset="0"/>
                <a:cs typeface="Times New Roman" pitchFamily="18" charset="0"/>
              </a:rPr>
              <a:t>la</a:t>
            </a:r>
            <a:r>
              <a:rPr lang="pt-BR" sz="3200" b="1" dirty="0" smtClean="0">
                <a:solidFill>
                  <a:srgbClr val="FFFF66"/>
                </a:solidFill>
                <a:latin typeface="Arial" charset="0"/>
                <a:cs typeface="Times New Roman" pitchFamily="18" charset="0"/>
              </a:rPr>
              <a:t> </a:t>
            </a:r>
            <a:r>
              <a:rPr lang="pt-BR" sz="3200" b="1" dirty="0" err="1" smtClean="0">
                <a:solidFill>
                  <a:srgbClr val="FFFF66"/>
                </a:solidFill>
                <a:latin typeface="Arial" charset="0"/>
                <a:cs typeface="Times New Roman" pitchFamily="18" charset="0"/>
              </a:rPr>
              <a:t>concentración</a:t>
            </a:r>
            <a:r>
              <a:rPr lang="pt-BR" sz="3200" b="1" dirty="0" smtClean="0">
                <a:solidFill>
                  <a:srgbClr val="FFFF66"/>
                </a:solidFill>
                <a:latin typeface="Arial" charset="0"/>
                <a:cs typeface="Times New Roman" pitchFamily="18" charset="0"/>
              </a:rPr>
              <a:t> </a:t>
            </a:r>
            <a:r>
              <a:rPr lang="pt-BR" sz="3200" b="1" dirty="0">
                <a:solidFill>
                  <a:srgbClr val="FFFF66"/>
                </a:solidFill>
                <a:latin typeface="Arial" charset="0"/>
                <a:cs typeface="Times New Roman" pitchFamily="18" charset="0"/>
              </a:rPr>
              <a:t>destes estiver de </a:t>
            </a:r>
            <a:r>
              <a:rPr lang="pt-BR" sz="3200" b="1" dirty="0" smtClean="0">
                <a:solidFill>
                  <a:srgbClr val="FFFF66"/>
                </a:solidFill>
                <a:latin typeface="Arial" charset="0"/>
                <a:cs typeface="Times New Roman" pitchFamily="18" charset="0"/>
              </a:rPr>
              <a:t>media </a:t>
            </a:r>
            <a:r>
              <a:rPr lang="pt-BR" sz="3200" b="1" dirty="0">
                <a:solidFill>
                  <a:srgbClr val="FFFF66"/>
                </a:solidFill>
                <a:latin typeface="Arial" charset="0"/>
                <a:cs typeface="Times New Roman" pitchFamily="18" charset="0"/>
              </a:rPr>
              <a:t>a </a:t>
            </a:r>
            <a:r>
              <a:rPr lang="pt-BR" sz="3200" b="1" dirty="0" err="1" smtClean="0">
                <a:solidFill>
                  <a:srgbClr val="FFFF66"/>
                </a:solidFill>
                <a:latin typeface="Arial" charset="0"/>
                <a:cs typeface="Times New Roman" pitchFamily="18" charset="0"/>
              </a:rPr>
              <a:t>baja</a:t>
            </a:r>
            <a:r>
              <a:rPr lang="pt-BR" sz="3200" b="1" dirty="0" smtClean="0">
                <a:solidFill>
                  <a:srgbClr val="FFFF66"/>
                </a:solidFill>
                <a:latin typeface="Arial" charset="0"/>
                <a:cs typeface="Times New Roman" pitchFamily="18" charset="0"/>
              </a:rPr>
              <a:t> </a:t>
            </a:r>
            <a:r>
              <a:rPr lang="pt-BR" sz="3200" b="1" dirty="0" err="1" smtClean="0">
                <a:solidFill>
                  <a:srgbClr val="FFFF66"/>
                </a:solidFill>
                <a:latin typeface="Arial" charset="0"/>
                <a:cs typeface="Times New Roman" pitchFamily="18" charset="0"/>
              </a:rPr>
              <a:t>en</a:t>
            </a:r>
            <a:r>
              <a:rPr lang="pt-BR" sz="3200" b="1" dirty="0" smtClean="0">
                <a:solidFill>
                  <a:srgbClr val="FFFF66"/>
                </a:solidFill>
                <a:latin typeface="Arial" charset="0"/>
                <a:cs typeface="Times New Roman" pitchFamily="18" charset="0"/>
              </a:rPr>
              <a:t> </a:t>
            </a:r>
            <a:r>
              <a:rPr lang="pt-BR" sz="3200" b="1" dirty="0" err="1" smtClean="0">
                <a:solidFill>
                  <a:srgbClr val="FFFF66"/>
                </a:solidFill>
                <a:latin typeface="Arial" charset="0"/>
                <a:cs typeface="Times New Roman" pitchFamily="18" charset="0"/>
              </a:rPr>
              <a:t>el</a:t>
            </a:r>
            <a:r>
              <a:rPr lang="pt-BR" sz="3200" b="1" dirty="0" smtClean="0">
                <a:solidFill>
                  <a:srgbClr val="FFFF66"/>
                </a:solidFill>
                <a:latin typeface="Arial" charset="0"/>
                <a:cs typeface="Times New Roman" pitchFamily="18" charset="0"/>
              </a:rPr>
              <a:t> </a:t>
            </a:r>
            <a:r>
              <a:rPr lang="pt-BR" sz="3200" b="1" dirty="0" err="1" smtClean="0">
                <a:solidFill>
                  <a:srgbClr val="FFFF66"/>
                </a:solidFill>
                <a:latin typeface="Arial" charset="0"/>
                <a:cs typeface="Times New Roman" pitchFamily="18" charset="0"/>
              </a:rPr>
              <a:t>suelo</a:t>
            </a:r>
            <a:r>
              <a:rPr lang="pt-BR" sz="3200" b="1" dirty="0">
                <a:solidFill>
                  <a:srgbClr val="FFFF66"/>
                </a:solidFill>
                <a:latin typeface="Arial" charset="0"/>
                <a:cs typeface="Times New Roman" pitchFamily="18" charset="0"/>
              </a:rPr>
              <a:t>.</a:t>
            </a:r>
          </a:p>
        </p:txBody>
      </p:sp>
      <p:sp>
        <p:nvSpPr>
          <p:cNvPr id="302089" name="Rectangle 9"/>
          <p:cNvSpPr>
            <a:spLocks noChangeArrowheads="1"/>
          </p:cNvSpPr>
          <p:nvPr/>
        </p:nvSpPr>
        <p:spPr bwMode="auto">
          <a:xfrm>
            <a:off x="5181600" y="0"/>
            <a:ext cx="39624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a:solidFill>
                  <a:schemeClr val="tx2"/>
                </a:solidFill>
                <a:latin typeface="Monotype Corsiva" pitchFamily="66" charset="0"/>
              </a:rPr>
              <a:t>Sintomatologia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074"/>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43011" name="Rectangle 3075"/>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3012" name="Rectangle 3076"/>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43013" name="Rectangle 3077"/>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43014" name="Text Box 3078"/>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43015" name="Rectangle 3079"/>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3016" name="Text Box 3080"/>
          <p:cNvSpPr txBox="1">
            <a:spLocks noChangeArrowheads="1"/>
          </p:cNvSpPr>
          <p:nvPr/>
        </p:nvSpPr>
        <p:spPr bwMode="auto">
          <a:xfrm>
            <a:off x="1676400" y="228600"/>
            <a:ext cx="6019800" cy="528638"/>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a:solidFill>
                  <a:schemeClr val="bg1"/>
                </a:solidFill>
                <a:latin typeface="Arial" charset="0"/>
              </a:rPr>
              <a:t>Deficiência de Ca </a:t>
            </a:r>
            <a:r>
              <a:rPr lang="pt-BR" sz="2800" b="1" dirty="0" err="1" smtClean="0">
                <a:solidFill>
                  <a:schemeClr val="bg1"/>
                </a:solidFill>
                <a:latin typeface="Arial" charset="0"/>
              </a:rPr>
              <a:t>en</a:t>
            </a:r>
            <a:r>
              <a:rPr lang="pt-BR" sz="2800" b="1" dirty="0" smtClean="0">
                <a:solidFill>
                  <a:schemeClr val="bg1"/>
                </a:solidFill>
                <a:latin typeface="Arial" charset="0"/>
              </a:rPr>
              <a:t> </a:t>
            </a:r>
            <a:r>
              <a:rPr lang="pt-BR" sz="2800" b="1" dirty="0" err="1" smtClean="0">
                <a:solidFill>
                  <a:schemeClr val="bg1"/>
                </a:solidFill>
                <a:latin typeface="Arial" charset="0"/>
              </a:rPr>
              <a:t>Frijol</a:t>
            </a:r>
            <a:endParaRPr lang="pt-BR" dirty="0">
              <a:solidFill>
                <a:schemeClr val="bg1"/>
              </a:solidFill>
              <a:latin typeface="Arial" charset="0"/>
            </a:endParaRPr>
          </a:p>
        </p:txBody>
      </p:sp>
      <p:pic>
        <p:nvPicPr>
          <p:cNvPr id="43017" name="Picture 10"/>
          <p:cNvPicPr>
            <a:picLocks noChangeAspect="1" noChangeArrowheads="1"/>
          </p:cNvPicPr>
          <p:nvPr/>
        </p:nvPicPr>
        <p:blipFill>
          <a:blip r:embed="rId2"/>
          <a:srcRect/>
          <a:stretch>
            <a:fillRect/>
          </a:stretch>
        </p:blipFill>
        <p:spPr bwMode="auto">
          <a:xfrm>
            <a:off x="0" y="790575"/>
            <a:ext cx="9144000" cy="5638800"/>
          </a:xfrm>
          <a:prstGeom prst="rect">
            <a:avLst/>
          </a:prstGeom>
          <a:noFill/>
          <a:ln w="9525">
            <a:noFill/>
            <a:miter lim="800000"/>
            <a:headEnd/>
            <a:tailEnd/>
          </a:ln>
        </p:spPr>
      </p:pic>
      <p:sp>
        <p:nvSpPr>
          <p:cNvPr id="43018" name="Text Box 8"/>
          <p:cNvSpPr txBox="1">
            <a:spLocks noChangeArrowheads="1"/>
          </p:cNvSpPr>
          <p:nvPr/>
        </p:nvSpPr>
        <p:spPr bwMode="auto">
          <a:xfrm>
            <a:off x="0" y="6396038"/>
            <a:ext cx="9144000" cy="461962"/>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dirty="0" err="1" smtClean="0">
                <a:solidFill>
                  <a:schemeClr val="bg1"/>
                </a:solidFill>
                <a:latin typeface="Arial" charset="0"/>
              </a:rPr>
              <a:t>Muerte</a:t>
            </a:r>
            <a:r>
              <a:rPr lang="pt-BR" dirty="0" smtClean="0">
                <a:solidFill>
                  <a:schemeClr val="bg1"/>
                </a:solidFill>
                <a:latin typeface="Arial" charset="0"/>
              </a:rPr>
              <a:t> de </a:t>
            </a:r>
            <a:r>
              <a:rPr lang="pt-BR" dirty="0" err="1" smtClean="0">
                <a:solidFill>
                  <a:schemeClr val="bg1"/>
                </a:solidFill>
                <a:latin typeface="Arial" charset="0"/>
              </a:rPr>
              <a:t>los</a:t>
            </a:r>
            <a:r>
              <a:rPr lang="pt-BR" dirty="0" smtClean="0">
                <a:solidFill>
                  <a:schemeClr val="bg1"/>
                </a:solidFill>
                <a:latin typeface="Arial" charset="0"/>
              </a:rPr>
              <a:t> </a:t>
            </a:r>
            <a:r>
              <a:rPr lang="pt-BR" dirty="0" err="1" smtClean="0">
                <a:solidFill>
                  <a:schemeClr val="bg1"/>
                </a:solidFill>
                <a:latin typeface="Arial" charset="0"/>
              </a:rPr>
              <a:t>puntos</a:t>
            </a:r>
            <a:r>
              <a:rPr lang="pt-BR" dirty="0" smtClean="0">
                <a:solidFill>
                  <a:schemeClr val="bg1"/>
                </a:solidFill>
                <a:latin typeface="Arial" charset="0"/>
              </a:rPr>
              <a:t> </a:t>
            </a:r>
            <a:r>
              <a:rPr lang="pt-BR" dirty="0">
                <a:solidFill>
                  <a:schemeClr val="bg1"/>
                </a:solidFill>
                <a:latin typeface="Arial" charset="0"/>
              </a:rPr>
              <a:t>de </a:t>
            </a:r>
            <a:r>
              <a:rPr lang="pt-BR" dirty="0" err="1" smtClean="0">
                <a:solidFill>
                  <a:schemeClr val="bg1"/>
                </a:solidFill>
                <a:latin typeface="Arial" charset="0"/>
              </a:rPr>
              <a:t>crecimiento</a:t>
            </a:r>
            <a:r>
              <a:rPr lang="pt-BR" dirty="0" smtClean="0">
                <a:solidFill>
                  <a:schemeClr val="bg1"/>
                </a:solidFill>
                <a:latin typeface="Arial" charset="0"/>
              </a:rPr>
              <a:t> y </a:t>
            </a:r>
            <a:r>
              <a:rPr lang="pt-BR" dirty="0" err="1" smtClean="0">
                <a:solidFill>
                  <a:schemeClr val="bg1"/>
                </a:solidFill>
                <a:latin typeface="Arial" charset="0"/>
              </a:rPr>
              <a:t>marchiteza</a:t>
            </a:r>
            <a:r>
              <a:rPr lang="pt-BR" dirty="0" smtClean="0">
                <a:solidFill>
                  <a:schemeClr val="bg1"/>
                </a:solidFill>
                <a:latin typeface="Arial" charset="0"/>
              </a:rPr>
              <a:t> de </a:t>
            </a:r>
            <a:r>
              <a:rPr lang="pt-BR" dirty="0" err="1" smtClean="0">
                <a:solidFill>
                  <a:schemeClr val="bg1"/>
                </a:solidFill>
                <a:latin typeface="Arial" charset="0"/>
              </a:rPr>
              <a:t>los</a:t>
            </a:r>
            <a:r>
              <a:rPr lang="pt-BR" dirty="0" smtClean="0">
                <a:solidFill>
                  <a:schemeClr val="bg1"/>
                </a:solidFill>
                <a:latin typeface="Arial" charset="0"/>
              </a:rPr>
              <a:t> </a:t>
            </a:r>
            <a:r>
              <a:rPr lang="pt-BR" dirty="0">
                <a:solidFill>
                  <a:schemeClr val="bg1"/>
                </a:solidFill>
                <a:latin typeface="Arial" charset="0"/>
              </a:rPr>
              <a:t>brotos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44035"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4036"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44037"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44038"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44039"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4040" name="Text Box 8"/>
          <p:cNvSpPr txBox="1">
            <a:spLocks noChangeArrowheads="1"/>
          </p:cNvSpPr>
          <p:nvPr/>
        </p:nvSpPr>
        <p:spPr bwMode="auto">
          <a:xfrm>
            <a:off x="2133600" y="228600"/>
            <a:ext cx="6019800" cy="528638"/>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a:solidFill>
                  <a:schemeClr val="bg1"/>
                </a:solidFill>
                <a:latin typeface="Arial" charset="0"/>
              </a:rPr>
              <a:t>Deficiência de Ca em </a:t>
            </a:r>
            <a:r>
              <a:rPr lang="pt-BR" sz="2800" b="1" dirty="0" err="1" smtClean="0">
                <a:solidFill>
                  <a:schemeClr val="bg1"/>
                </a:solidFill>
                <a:latin typeface="Arial" charset="0"/>
              </a:rPr>
              <a:t>Frijol</a:t>
            </a:r>
            <a:endParaRPr lang="pt-BR" dirty="0">
              <a:solidFill>
                <a:schemeClr val="bg1"/>
              </a:solidFill>
              <a:latin typeface="Arial" charset="0"/>
            </a:endParaRPr>
          </a:p>
        </p:txBody>
      </p:sp>
      <p:pic>
        <p:nvPicPr>
          <p:cNvPr id="44041" name="Picture 11" descr="http://www.ppi-ppic.org/ppiweb/gusawest.nsf/$webindex/A6E8CC5D2BD01A7E88256DF700246AF6/$file/l3-ca.jpg"/>
          <p:cNvPicPr>
            <a:picLocks noChangeAspect="1" noChangeArrowheads="1"/>
          </p:cNvPicPr>
          <p:nvPr/>
        </p:nvPicPr>
        <p:blipFill>
          <a:blip r:embed="rId2"/>
          <a:srcRect/>
          <a:stretch>
            <a:fillRect/>
          </a:stretch>
        </p:blipFill>
        <p:spPr bwMode="auto">
          <a:xfrm>
            <a:off x="0" y="857250"/>
            <a:ext cx="9144000" cy="60007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050"/>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1028" name="Rectangle 2051"/>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029" name="Rectangle 2052"/>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1030" name="Rectangle 2053"/>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1031" name="Text Box 2054"/>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1032" name="Rectangle 2055"/>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graphicFrame>
        <p:nvGraphicFramePr>
          <p:cNvPr id="1026" name="Object 2057"/>
          <p:cNvGraphicFramePr>
            <a:graphicFrameLocks noChangeAspect="1"/>
          </p:cNvGraphicFramePr>
          <p:nvPr/>
        </p:nvGraphicFramePr>
        <p:xfrm>
          <a:off x="0" y="125413"/>
          <a:ext cx="9120188" cy="6732587"/>
        </p:xfrm>
        <a:graphic>
          <a:graphicData uri="http://schemas.openxmlformats.org/presentationml/2006/ole">
            <p:oleObj spid="_x0000_s1026" name="Photo Editor Photo" r:id="rId3" imgW="6095238" imgH="4571429" progId="MSPhotoEd.3">
              <p:embed/>
            </p:oleObj>
          </a:graphicData>
        </a:graphic>
      </p:graphicFrame>
      <p:sp>
        <p:nvSpPr>
          <p:cNvPr id="1033" name="Text Box 2056"/>
          <p:cNvSpPr txBox="1">
            <a:spLocks noChangeArrowheads="1"/>
          </p:cNvSpPr>
          <p:nvPr/>
        </p:nvSpPr>
        <p:spPr bwMode="auto">
          <a:xfrm>
            <a:off x="2071688" y="0"/>
            <a:ext cx="6019800" cy="528638"/>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err="1" smtClean="0">
                <a:solidFill>
                  <a:schemeClr val="bg1"/>
                </a:solidFill>
                <a:latin typeface="Arial" charset="0"/>
              </a:rPr>
              <a:t>Deficiencia</a:t>
            </a:r>
            <a:r>
              <a:rPr lang="pt-BR" sz="2800" b="1" dirty="0" smtClean="0">
                <a:solidFill>
                  <a:schemeClr val="bg1"/>
                </a:solidFill>
                <a:latin typeface="Arial" charset="0"/>
              </a:rPr>
              <a:t> </a:t>
            </a:r>
            <a:r>
              <a:rPr lang="pt-BR" sz="2800" b="1" dirty="0">
                <a:solidFill>
                  <a:schemeClr val="bg1"/>
                </a:solidFill>
                <a:latin typeface="Arial" charset="0"/>
              </a:rPr>
              <a:t>de Ca </a:t>
            </a:r>
            <a:r>
              <a:rPr lang="pt-BR" sz="2800" b="1" dirty="0" err="1" smtClean="0">
                <a:solidFill>
                  <a:schemeClr val="bg1"/>
                </a:solidFill>
                <a:latin typeface="Arial" charset="0"/>
              </a:rPr>
              <a:t>en</a:t>
            </a:r>
            <a:r>
              <a:rPr lang="pt-BR" sz="2800" b="1" dirty="0" smtClean="0">
                <a:solidFill>
                  <a:schemeClr val="bg1"/>
                </a:solidFill>
                <a:latin typeface="Arial" charset="0"/>
              </a:rPr>
              <a:t> </a:t>
            </a:r>
            <a:r>
              <a:rPr lang="pt-BR" sz="2800" b="1" dirty="0" err="1" smtClean="0">
                <a:solidFill>
                  <a:schemeClr val="bg1"/>
                </a:solidFill>
                <a:latin typeface="Arial" charset="0"/>
              </a:rPr>
              <a:t>Frijol</a:t>
            </a:r>
            <a:endParaRPr lang="pt-BR" dirty="0">
              <a:solidFill>
                <a:schemeClr val="bg1"/>
              </a:solidFill>
              <a:latin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5059"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45060"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45061"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45062"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45063" name="Picture 9" descr="C:\Adobe Albums\Cat2\foto (1) cópia (5).jpg"/>
          <p:cNvPicPr>
            <a:picLocks noChangeAspect="1" noChangeArrowheads="1"/>
          </p:cNvPicPr>
          <p:nvPr/>
        </p:nvPicPr>
        <p:blipFill>
          <a:blip r:embed="rId2"/>
          <a:srcRect/>
          <a:stretch>
            <a:fillRect/>
          </a:stretch>
        </p:blipFill>
        <p:spPr bwMode="auto">
          <a:xfrm>
            <a:off x="2514600" y="304800"/>
            <a:ext cx="5129213" cy="5981700"/>
          </a:xfrm>
          <a:prstGeom prst="rect">
            <a:avLst/>
          </a:prstGeom>
          <a:noFill/>
          <a:ln w="9525">
            <a:noFill/>
            <a:miter lim="800000"/>
            <a:headEnd/>
            <a:tailEnd/>
          </a:ln>
        </p:spPr>
      </p:pic>
      <p:sp>
        <p:nvSpPr>
          <p:cNvPr id="45064" name="Text Box 10"/>
          <p:cNvSpPr txBox="1">
            <a:spLocks noChangeArrowheads="1"/>
          </p:cNvSpPr>
          <p:nvPr/>
        </p:nvSpPr>
        <p:spPr bwMode="auto">
          <a:xfrm>
            <a:off x="2071688" y="142875"/>
            <a:ext cx="6019800" cy="528638"/>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err="1" smtClean="0">
                <a:solidFill>
                  <a:schemeClr val="bg1"/>
                </a:solidFill>
                <a:latin typeface="Arial" charset="0"/>
              </a:rPr>
              <a:t>Deficiencia</a:t>
            </a:r>
            <a:r>
              <a:rPr lang="pt-BR" sz="2800" b="1" dirty="0" smtClean="0">
                <a:solidFill>
                  <a:schemeClr val="bg1"/>
                </a:solidFill>
                <a:latin typeface="Arial" charset="0"/>
              </a:rPr>
              <a:t> </a:t>
            </a:r>
            <a:r>
              <a:rPr lang="pt-BR" sz="2800" b="1" dirty="0">
                <a:solidFill>
                  <a:schemeClr val="bg1"/>
                </a:solidFill>
                <a:latin typeface="Arial" charset="0"/>
              </a:rPr>
              <a:t>de Ca </a:t>
            </a:r>
            <a:r>
              <a:rPr lang="pt-BR" sz="2800" b="1" dirty="0" err="1" smtClean="0">
                <a:solidFill>
                  <a:schemeClr val="bg1"/>
                </a:solidFill>
                <a:latin typeface="Arial" charset="0"/>
              </a:rPr>
              <a:t>en</a:t>
            </a:r>
            <a:r>
              <a:rPr lang="pt-BR" sz="2800" b="1" dirty="0" smtClean="0">
                <a:solidFill>
                  <a:schemeClr val="bg1"/>
                </a:solidFill>
                <a:latin typeface="Arial" charset="0"/>
              </a:rPr>
              <a:t> </a:t>
            </a:r>
            <a:r>
              <a:rPr lang="pt-BR" sz="2800" b="1" dirty="0">
                <a:solidFill>
                  <a:schemeClr val="bg1"/>
                </a:solidFill>
                <a:latin typeface="Arial" charset="0"/>
              </a:rPr>
              <a:t>soja</a:t>
            </a:r>
            <a:endParaRPr lang="pt-BR" dirty="0">
              <a:solidFill>
                <a:schemeClr val="bg1"/>
              </a:solidFill>
              <a:latin typeface="Arial" charset="0"/>
            </a:endParaRPr>
          </a:p>
        </p:txBody>
      </p:sp>
      <p:sp>
        <p:nvSpPr>
          <p:cNvPr id="45065" name="Text Box 8"/>
          <p:cNvSpPr txBox="1">
            <a:spLocks noChangeArrowheads="1"/>
          </p:cNvSpPr>
          <p:nvPr/>
        </p:nvSpPr>
        <p:spPr bwMode="auto">
          <a:xfrm>
            <a:off x="0" y="5902325"/>
            <a:ext cx="9144000" cy="955675"/>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a:solidFill>
                  <a:schemeClr val="bg1"/>
                </a:solidFill>
                <a:latin typeface="Arial" charset="0"/>
              </a:rPr>
              <a:t>Colapso no pecíolo provocada </a:t>
            </a:r>
            <a:r>
              <a:rPr lang="pt-BR" sz="2800" b="1" dirty="0" smtClean="0">
                <a:solidFill>
                  <a:schemeClr val="bg1"/>
                </a:solidFill>
                <a:latin typeface="Arial" charset="0"/>
              </a:rPr>
              <a:t>por </a:t>
            </a:r>
            <a:r>
              <a:rPr lang="pt-BR" sz="2800" b="1" dirty="0" err="1" smtClean="0">
                <a:solidFill>
                  <a:schemeClr val="bg1"/>
                </a:solidFill>
                <a:latin typeface="Arial" charset="0"/>
              </a:rPr>
              <a:t>deficiencia</a:t>
            </a:r>
            <a:r>
              <a:rPr lang="pt-BR" sz="2800" b="1" dirty="0" smtClean="0">
                <a:solidFill>
                  <a:schemeClr val="bg1"/>
                </a:solidFill>
                <a:latin typeface="Arial" charset="0"/>
              </a:rPr>
              <a:t> </a:t>
            </a:r>
            <a:r>
              <a:rPr lang="pt-BR" sz="2800" b="1" dirty="0">
                <a:solidFill>
                  <a:schemeClr val="bg1"/>
                </a:solidFill>
                <a:latin typeface="Arial" charset="0"/>
              </a:rPr>
              <a:t>temporária de Ca, </a:t>
            </a:r>
            <a:r>
              <a:rPr lang="pt-BR" sz="2800" b="1" dirty="0" err="1" smtClean="0">
                <a:solidFill>
                  <a:schemeClr val="bg1"/>
                </a:solidFill>
                <a:latin typeface="Arial" charset="0"/>
              </a:rPr>
              <a:t>inducida</a:t>
            </a:r>
            <a:r>
              <a:rPr lang="pt-BR" sz="2800" b="1" dirty="0" smtClean="0">
                <a:solidFill>
                  <a:schemeClr val="bg1"/>
                </a:solidFill>
                <a:latin typeface="Arial" charset="0"/>
              </a:rPr>
              <a:t> </a:t>
            </a:r>
            <a:r>
              <a:rPr lang="pt-BR" sz="2800" b="1" dirty="0">
                <a:solidFill>
                  <a:schemeClr val="bg1"/>
                </a:solidFill>
                <a:latin typeface="Arial" charset="0"/>
              </a:rPr>
              <a:t>por déficit hídrico</a:t>
            </a:r>
            <a:r>
              <a:rPr lang="pt-BR" dirty="0">
                <a:solidFill>
                  <a:schemeClr val="bg1"/>
                </a:solidFill>
                <a:latin typeface="Arial"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10243"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0244"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10245"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10246"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10247"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10248" name="Picture 8"/>
          <p:cNvPicPr>
            <a:picLocks noChangeAspect="1" noChangeArrowheads="1"/>
          </p:cNvPicPr>
          <p:nvPr/>
        </p:nvPicPr>
        <p:blipFill>
          <a:blip r:embed="rId2"/>
          <a:srcRect/>
          <a:stretch>
            <a:fillRect/>
          </a:stretch>
        </p:blipFill>
        <p:spPr bwMode="auto">
          <a:xfrm>
            <a:off x="762000" y="679450"/>
            <a:ext cx="8382000" cy="6178550"/>
          </a:xfrm>
          <a:prstGeom prst="rect">
            <a:avLst/>
          </a:prstGeom>
          <a:solidFill>
            <a:srgbClr val="FFFFCC"/>
          </a:solidFill>
          <a:ln w="9525">
            <a:noFill/>
            <a:miter lim="800000"/>
            <a:headEnd/>
            <a:tailEnd/>
          </a:ln>
        </p:spPr>
      </p:pic>
      <p:sp>
        <p:nvSpPr>
          <p:cNvPr id="277513" name="Rectangle 9"/>
          <p:cNvSpPr>
            <a:spLocks noChangeArrowheads="1"/>
          </p:cNvSpPr>
          <p:nvPr/>
        </p:nvSpPr>
        <p:spPr bwMode="auto">
          <a:xfrm>
            <a:off x="6858000" y="0"/>
            <a:ext cx="228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Introducción</a:t>
            </a:r>
            <a:endParaRPr lang="pt-BR" sz="3200" b="1" dirty="0">
              <a:solidFill>
                <a:schemeClr val="tx2"/>
              </a:solidFill>
              <a:latin typeface="Monotype Corsiva" pitchFamily="66"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2053"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054"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2055"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2056"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2057"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2058" name="Text Box 8"/>
          <p:cNvSpPr txBox="1">
            <a:spLocks noChangeArrowheads="1"/>
          </p:cNvSpPr>
          <p:nvPr/>
        </p:nvSpPr>
        <p:spPr bwMode="auto">
          <a:xfrm>
            <a:off x="1676400" y="0"/>
            <a:ext cx="6019800" cy="528638"/>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err="1" smtClean="0">
                <a:solidFill>
                  <a:schemeClr val="bg1"/>
                </a:solidFill>
                <a:latin typeface="Arial" charset="0"/>
              </a:rPr>
              <a:t>Deficiencia</a:t>
            </a:r>
            <a:r>
              <a:rPr lang="pt-BR" sz="2800" b="1" dirty="0" smtClean="0">
                <a:solidFill>
                  <a:schemeClr val="bg1"/>
                </a:solidFill>
                <a:latin typeface="Arial" charset="0"/>
              </a:rPr>
              <a:t> </a:t>
            </a:r>
            <a:r>
              <a:rPr lang="pt-BR" sz="2800" b="1" dirty="0">
                <a:solidFill>
                  <a:schemeClr val="bg1"/>
                </a:solidFill>
                <a:latin typeface="Arial" charset="0"/>
              </a:rPr>
              <a:t>de Ca </a:t>
            </a:r>
            <a:r>
              <a:rPr lang="pt-BR" sz="2800" b="1" dirty="0" err="1" smtClean="0">
                <a:solidFill>
                  <a:schemeClr val="bg1"/>
                </a:solidFill>
                <a:latin typeface="Arial" charset="0"/>
              </a:rPr>
              <a:t>en</a:t>
            </a:r>
            <a:r>
              <a:rPr lang="pt-BR" sz="2800" b="1" dirty="0" smtClean="0">
                <a:solidFill>
                  <a:schemeClr val="bg1"/>
                </a:solidFill>
                <a:latin typeface="Arial" charset="0"/>
              </a:rPr>
              <a:t> </a:t>
            </a:r>
            <a:r>
              <a:rPr lang="pt-BR" sz="2800" b="1" dirty="0" err="1" smtClean="0">
                <a:solidFill>
                  <a:schemeClr val="bg1"/>
                </a:solidFill>
                <a:latin typeface="Arial" charset="0"/>
              </a:rPr>
              <a:t>girasol</a:t>
            </a:r>
            <a:endParaRPr lang="pt-BR" dirty="0">
              <a:solidFill>
                <a:schemeClr val="bg1"/>
              </a:solidFill>
              <a:latin typeface="Arial" charset="0"/>
            </a:endParaRPr>
          </a:p>
        </p:txBody>
      </p:sp>
      <p:graphicFrame>
        <p:nvGraphicFramePr>
          <p:cNvPr id="2050" name="Object 9"/>
          <p:cNvGraphicFramePr>
            <a:graphicFrameLocks noChangeAspect="1"/>
          </p:cNvGraphicFramePr>
          <p:nvPr/>
        </p:nvGraphicFramePr>
        <p:xfrm>
          <a:off x="76200" y="762000"/>
          <a:ext cx="4572000" cy="6096000"/>
        </p:xfrm>
        <a:graphic>
          <a:graphicData uri="http://schemas.openxmlformats.org/presentationml/2006/ole">
            <p:oleObj spid="_x0000_s2050" name="Photo Editor Photo" r:id="rId3" imgW="4571429" imgH="6095238" progId="MSPhotoEd.3">
              <p:embed/>
            </p:oleObj>
          </a:graphicData>
        </a:graphic>
      </p:graphicFrame>
      <p:graphicFrame>
        <p:nvGraphicFramePr>
          <p:cNvPr id="2051" name="Object 10"/>
          <p:cNvGraphicFramePr>
            <a:graphicFrameLocks noChangeAspect="1"/>
          </p:cNvGraphicFramePr>
          <p:nvPr/>
        </p:nvGraphicFramePr>
        <p:xfrm>
          <a:off x="4572000" y="762000"/>
          <a:ext cx="4572000" cy="6096000"/>
        </p:xfrm>
        <a:graphic>
          <a:graphicData uri="http://schemas.openxmlformats.org/presentationml/2006/ole">
            <p:oleObj spid="_x0000_s2051" name="Photo Editor Photo" r:id="rId4" imgW="4571429" imgH="6095238" progId="MSPhotoEd.3">
              <p:embed/>
            </p:oleObj>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4" descr="Toma01Ca.jpg (216860 bytes)">
            <a:hlinkClick r:id="rId2"/>
          </p:cNvPr>
          <p:cNvPicPr>
            <a:picLocks noChangeAspect="1" noChangeArrowheads="1"/>
          </p:cNvPicPr>
          <p:nvPr/>
        </p:nvPicPr>
        <p:blipFill>
          <a:blip r:embed="rId3"/>
          <a:srcRect/>
          <a:stretch>
            <a:fillRect/>
          </a:stretch>
        </p:blipFill>
        <p:spPr bwMode="auto">
          <a:xfrm>
            <a:off x="214313" y="571500"/>
            <a:ext cx="8715375" cy="5751513"/>
          </a:xfrm>
          <a:prstGeom prst="rect">
            <a:avLst/>
          </a:prstGeom>
          <a:noFill/>
          <a:ln w="9525">
            <a:noFill/>
            <a:miter lim="800000"/>
            <a:headEnd/>
            <a:tailEnd/>
          </a:ln>
        </p:spPr>
      </p:pic>
      <p:sp>
        <p:nvSpPr>
          <p:cNvPr id="46083"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46084"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6085"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46086"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46087"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46088"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6089" name="Text Box 8"/>
          <p:cNvSpPr txBox="1">
            <a:spLocks noChangeArrowheads="1"/>
          </p:cNvSpPr>
          <p:nvPr/>
        </p:nvSpPr>
        <p:spPr bwMode="auto">
          <a:xfrm>
            <a:off x="214313" y="6329363"/>
            <a:ext cx="8715375" cy="528637"/>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err="1" smtClean="0">
                <a:solidFill>
                  <a:schemeClr val="bg1"/>
                </a:solidFill>
                <a:latin typeface="Arial" charset="0"/>
              </a:rPr>
              <a:t>Podredumbre</a:t>
            </a:r>
            <a:r>
              <a:rPr lang="pt-BR" sz="2800" b="1" dirty="0" smtClean="0">
                <a:solidFill>
                  <a:schemeClr val="bg1"/>
                </a:solidFill>
                <a:latin typeface="Arial" charset="0"/>
              </a:rPr>
              <a:t> </a:t>
            </a:r>
            <a:r>
              <a:rPr lang="pt-BR" sz="2800" b="1" dirty="0">
                <a:solidFill>
                  <a:schemeClr val="bg1"/>
                </a:solidFill>
                <a:latin typeface="Arial" charset="0"/>
              </a:rPr>
              <a:t>apical </a:t>
            </a:r>
            <a:r>
              <a:rPr lang="pt-BR" sz="2800" b="1" dirty="0" err="1" smtClean="0">
                <a:solidFill>
                  <a:schemeClr val="bg1"/>
                </a:solidFill>
                <a:latin typeface="Arial" charset="0"/>
              </a:rPr>
              <a:t>del</a:t>
            </a:r>
            <a:r>
              <a:rPr lang="pt-BR" sz="2800" b="1" dirty="0" smtClean="0">
                <a:solidFill>
                  <a:schemeClr val="bg1"/>
                </a:solidFill>
                <a:latin typeface="Arial" charset="0"/>
              </a:rPr>
              <a:t> </a:t>
            </a:r>
            <a:r>
              <a:rPr lang="pt-BR" sz="2800" b="1" dirty="0">
                <a:solidFill>
                  <a:schemeClr val="bg1"/>
                </a:solidFill>
                <a:latin typeface="Arial" charset="0"/>
              </a:rPr>
              <a:t>tomateiro</a:t>
            </a:r>
            <a:r>
              <a:rPr lang="pt-BR" dirty="0">
                <a:solidFill>
                  <a:schemeClr val="bg1"/>
                </a:solidFill>
                <a:latin typeface="Arial" charset="0"/>
              </a:rPr>
              <a:t> </a:t>
            </a:r>
          </a:p>
        </p:txBody>
      </p:sp>
      <p:sp>
        <p:nvSpPr>
          <p:cNvPr id="46090" name="Text Box 10"/>
          <p:cNvSpPr txBox="1">
            <a:spLocks noChangeArrowheads="1"/>
          </p:cNvSpPr>
          <p:nvPr/>
        </p:nvSpPr>
        <p:spPr bwMode="auto">
          <a:xfrm>
            <a:off x="1571625" y="71438"/>
            <a:ext cx="6019800" cy="528637"/>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err="1" smtClean="0">
                <a:solidFill>
                  <a:schemeClr val="bg1"/>
                </a:solidFill>
                <a:latin typeface="Arial" charset="0"/>
              </a:rPr>
              <a:t>Deficiencia</a:t>
            </a:r>
            <a:r>
              <a:rPr lang="pt-BR" sz="2800" b="1" dirty="0" smtClean="0">
                <a:solidFill>
                  <a:schemeClr val="bg1"/>
                </a:solidFill>
                <a:latin typeface="Arial" charset="0"/>
              </a:rPr>
              <a:t> </a:t>
            </a:r>
            <a:r>
              <a:rPr lang="pt-BR" sz="2800" b="1" dirty="0">
                <a:solidFill>
                  <a:schemeClr val="bg1"/>
                </a:solidFill>
                <a:latin typeface="Arial" charset="0"/>
              </a:rPr>
              <a:t>de Ca </a:t>
            </a:r>
            <a:r>
              <a:rPr lang="pt-BR" sz="2800" b="1" dirty="0" err="1" smtClean="0">
                <a:solidFill>
                  <a:schemeClr val="bg1"/>
                </a:solidFill>
                <a:latin typeface="Arial" charset="0"/>
              </a:rPr>
              <a:t>en</a:t>
            </a:r>
            <a:r>
              <a:rPr lang="pt-BR" sz="2800" b="1" dirty="0" smtClean="0">
                <a:solidFill>
                  <a:schemeClr val="bg1"/>
                </a:solidFill>
                <a:latin typeface="Arial" charset="0"/>
              </a:rPr>
              <a:t> </a:t>
            </a:r>
            <a:r>
              <a:rPr lang="pt-BR" sz="2800" b="1" dirty="0">
                <a:solidFill>
                  <a:schemeClr val="bg1"/>
                </a:solidFill>
                <a:latin typeface="Arial" charset="0"/>
              </a:rPr>
              <a:t>tomate</a:t>
            </a:r>
            <a:endParaRPr lang="pt-BR" dirty="0">
              <a:solidFill>
                <a:schemeClr val="bg1"/>
              </a:solidFill>
              <a:latin typeface="Arial" charset="0"/>
            </a:endParaRPr>
          </a:p>
        </p:txBody>
      </p:sp>
      <p:sp>
        <p:nvSpPr>
          <p:cNvPr id="46091" name="Text Box 11"/>
          <p:cNvSpPr txBox="1">
            <a:spLocks noChangeArrowheads="1"/>
          </p:cNvSpPr>
          <p:nvPr/>
        </p:nvSpPr>
        <p:spPr bwMode="auto">
          <a:xfrm>
            <a:off x="1524000" y="1295400"/>
            <a:ext cx="1828800" cy="1006475"/>
          </a:xfrm>
          <a:prstGeom prst="rect">
            <a:avLst/>
          </a:prstGeom>
          <a:noFill/>
          <a:ln w="9525">
            <a:noFill/>
            <a:miter lim="800000"/>
            <a:headEnd/>
            <a:tailEnd/>
          </a:ln>
        </p:spPr>
        <p:txBody>
          <a:bodyPr>
            <a:spAutoFit/>
          </a:bodyPr>
          <a:lstStyle/>
          <a:p>
            <a:pPr>
              <a:spcBef>
                <a:spcPct val="50000"/>
              </a:spcBef>
            </a:pPr>
            <a:r>
              <a:rPr lang="pt-BR" sz="2000" b="1">
                <a:solidFill>
                  <a:srgbClr val="0000FF"/>
                </a:solidFill>
                <a:latin typeface="Arial" charset="0"/>
              </a:rPr>
              <a:t>Frutos têm baixa taxa de transpiração</a:t>
            </a:r>
          </a:p>
        </p:txBody>
      </p:sp>
      <p:sp>
        <p:nvSpPr>
          <p:cNvPr id="46092" name="Oval 12"/>
          <p:cNvSpPr>
            <a:spLocks noChangeArrowheads="1"/>
          </p:cNvSpPr>
          <p:nvPr/>
        </p:nvSpPr>
        <p:spPr bwMode="auto">
          <a:xfrm>
            <a:off x="1371600" y="1143000"/>
            <a:ext cx="2057400" cy="1295400"/>
          </a:xfrm>
          <a:prstGeom prst="ellipse">
            <a:avLst/>
          </a:prstGeom>
          <a:noFill/>
          <a:ln w="50800">
            <a:solidFill>
              <a:srgbClr val="0000FF"/>
            </a:solidFill>
            <a:round/>
            <a:headEnd/>
            <a:tailEnd/>
          </a:ln>
        </p:spPr>
        <p:txBody>
          <a:bodyPr wrap="none" anchor="ctr"/>
          <a:lstStyle/>
          <a:p>
            <a:pPr algn="ctr"/>
            <a:endParaRPr lang="pt-BR" b="1" baseline="30000">
              <a:solidFill>
                <a:srgbClr val="0000FF"/>
              </a:solidFill>
              <a:latin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47107" name="Rectangle 4"/>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7108" name="Rectangle 5"/>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47109" name="Rectangle 6"/>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47110" name="Text Box 7"/>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47111"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7112" name="Text Box 10"/>
          <p:cNvSpPr txBox="1">
            <a:spLocks noChangeArrowheads="1"/>
          </p:cNvSpPr>
          <p:nvPr/>
        </p:nvSpPr>
        <p:spPr bwMode="auto">
          <a:xfrm>
            <a:off x="1643063" y="0"/>
            <a:ext cx="6019800" cy="528638"/>
          </a:xfrm>
          <a:prstGeom prst="rect">
            <a:avLst/>
          </a:prstGeom>
          <a:solidFill>
            <a:srgbClr val="FFCC00"/>
          </a:solidFill>
          <a:ln w="9525">
            <a:solidFill>
              <a:srgbClr val="FFCC00"/>
            </a:solidFill>
            <a:miter lim="800000"/>
            <a:headEnd/>
            <a:tailEnd/>
          </a:ln>
        </p:spPr>
        <p:txBody>
          <a:bodyPr>
            <a:spAutoFit/>
          </a:bodyPr>
          <a:lstStyle/>
          <a:p>
            <a:pPr algn="ctr">
              <a:spcBef>
                <a:spcPct val="50000"/>
              </a:spcBef>
            </a:pPr>
            <a:r>
              <a:rPr lang="pt-BR" sz="2800" b="1" dirty="0" err="1" smtClean="0">
                <a:solidFill>
                  <a:schemeClr val="bg1"/>
                </a:solidFill>
                <a:latin typeface="Arial" charset="0"/>
              </a:rPr>
              <a:t>Deficiencia</a:t>
            </a:r>
            <a:r>
              <a:rPr lang="pt-BR" sz="2800" b="1" dirty="0" smtClean="0">
                <a:solidFill>
                  <a:schemeClr val="bg1"/>
                </a:solidFill>
                <a:latin typeface="Arial" charset="0"/>
              </a:rPr>
              <a:t> </a:t>
            </a:r>
            <a:r>
              <a:rPr lang="pt-BR" sz="2800" b="1" dirty="0">
                <a:solidFill>
                  <a:schemeClr val="bg1"/>
                </a:solidFill>
                <a:latin typeface="Arial" charset="0"/>
              </a:rPr>
              <a:t>de Ca </a:t>
            </a:r>
            <a:r>
              <a:rPr lang="pt-BR" sz="2800" b="1" dirty="0" err="1" smtClean="0">
                <a:solidFill>
                  <a:schemeClr val="bg1"/>
                </a:solidFill>
                <a:latin typeface="Arial" charset="0"/>
              </a:rPr>
              <a:t>en</a:t>
            </a:r>
            <a:r>
              <a:rPr lang="pt-BR" sz="2800" b="1" dirty="0" smtClean="0">
                <a:solidFill>
                  <a:schemeClr val="bg1"/>
                </a:solidFill>
                <a:latin typeface="Arial" charset="0"/>
              </a:rPr>
              <a:t> </a:t>
            </a:r>
            <a:r>
              <a:rPr lang="pt-BR" sz="2800" b="1" dirty="0" err="1" smtClean="0">
                <a:solidFill>
                  <a:schemeClr val="bg1"/>
                </a:solidFill>
                <a:latin typeface="Arial" charset="0"/>
              </a:rPr>
              <a:t>lechuga</a:t>
            </a:r>
            <a:endParaRPr lang="pt-BR" dirty="0">
              <a:solidFill>
                <a:schemeClr val="bg1"/>
              </a:solidFill>
              <a:latin typeface="Arial" charset="0"/>
            </a:endParaRPr>
          </a:p>
        </p:txBody>
      </p:sp>
      <p:pic>
        <p:nvPicPr>
          <p:cNvPr id="47113" name="Picture 14" descr="http://agroservicesinternational.com/photos/Lettuce tip burn.jpg"/>
          <p:cNvPicPr>
            <a:picLocks noChangeAspect="1" noChangeArrowheads="1"/>
          </p:cNvPicPr>
          <p:nvPr/>
        </p:nvPicPr>
        <p:blipFill>
          <a:blip r:embed="rId2"/>
          <a:srcRect/>
          <a:stretch>
            <a:fillRect/>
          </a:stretch>
        </p:blipFill>
        <p:spPr bwMode="auto">
          <a:xfrm>
            <a:off x="571500" y="498475"/>
            <a:ext cx="8402638" cy="63595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48131"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8132"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48133"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48134" name="Text Box 6"/>
          <p:cNvSpPr txBox="1">
            <a:spLocks noChangeArrowheads="1"/>
          </p:cNvSpPr>
          <p:nvPr/>
        </p:nvSpPr>
        <p:spPr bwMode="auto">
          <a:xfrm>
            <a:off x="0" y="50292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48135"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8136" name="Text Box 8"/>
          <p:cNvSpPr txBox="1">
            <a:spLocks noChangeArrowheads="1"/>
          </p:cNvSpPr>
          <p:nvPr/>
        </p:nvSpPr>
        <p:spPr bwMode="auto">
          <a:xfrm>
            <a:off x="1371600" y="0"/>
            <a:ext cx="6477000" cy="519113"/>
          </a:xfrm>
          <a:prstGeom prst="rect">
            <a:avLst/>
          </a:prstGeom>
          <a:noFill/>
          <a:ln w="9525">
            <a:noFill/>
            <a:miter lim="800000"/>
            <a:headEnd/>
            <a:tailEnd/>
          </a:ln>
        </p:spPr>
        <p:txBody>
          <a:bodyPr>
            <a:spAutoFit/>
          </a:bodyPr>
          <a:lstStyle/>
          <a:p>
            <a:pPr algn="ctr"/>
            <a:r>
              <a:rPr lang="pt-BR" sz="2800" dirty="0" err="1" smtClean="0">
                <a:solidFill>
                  <a:srgbClr val="FF9933"/>
                </a:solidFill>
                <a:latin typeface="Arial" charset="0"/>
              </a:rPr>
              <a:t>Deficiencia</a:t>
            </a:r>
            <a:r>
              <a:rPr lang="pt-BR" sz="2800" dirty="0" smtClean="0">
                <a:solidFill>
                  <a:srgbClr val="FF9933"/>
                </a:solidFill>
                <a:latin typeface="Arial" charset="0"/>
              </a:rPr>
              <a:t> </a:t>
            </a:r>
            <a:r>
              <a:rPr lang="pt-BR" sz="2800" dirty="0">
                <a:solidFill>
                  <a:srgbClr val="FF9933"/>
                </a:solidFill>
                <a:latin typeface="Arial" charset="0"/>
              </a:rPr>
              <a:t>de Ca </a:t>
            </a:r>
            <a:r>
              <a:rPr lang="pt-BR" sz="2800" dirty="0" err="1" smtClean="0">
                <a:solidFill>
                  <a:srgbClr val="FF9933"/>
                </a:solidFill>
                <a:latin typeface="Arial" charset="0"/>
              </a:rPr>
              <a:t>en</a:t>
            </a:r>
            <a:r>
              <a:rPr lang="pt-BR" sz="2800" dirty="0" smtClean="0">
                <a:solidFill>
                  <a:srgbClr val="FF9933"/>
                </a:solidFill>
                <a:latin typeface="Arial" charset="0"/>
              </a:rPr>
              <a:t> </a:t>
            </a:r>
            <a:r>
              <a:rPr lang="pt-BR" sz="2800" dirty="0">
                <a:solidFill>
                  <a:srgbClr val="FF9933"/>
                </a:solidFill>
                <a:latin typeface="Arial" charset="0"/>
              </a:rPr>
              <a:t>cana-de-açúcar</a:t>
            </a:r>
          </a:p>
        </p:txBody>
      </p:sp>
      <p:pic>
        <p:nvPicPr>
          <p:cNvPr id="48137" name="Picture 11"/>
          <p:cNvPicPr>
            <a:picLocks noChangeAspect="1" noChangeArrowheads="1"/>
          </p:cNvPicPr>
          <p:nvPr/>
        </p:nvPicPr>
        <p:blipFill>
          <a:blip r:embed="rId2"/>
          <a:srcRect/>
          <a:stretch>
            <a:fillRect/>
          </a:stretch>
        </p:blipFill>
        <p:spPr bwMode="auto">
          <a:xfrm>
            <a:off x="0" y="571500"/>
            <a:ext cx="9144000" cy="62865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26"/>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49155" name="Rectangle 1027"/>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9156" name="Rectangle 1028"/>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49157" name="Rectangle 1029"/>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49158" name="Text Box 1030"/>
          <p:cNvSpPr txBox="1">
            <a:spLocks noChangeArrowheads="1"/>
          </p:cNvSpPr>
          <p:nvPr/>
        </p:nvSpPr>
        <p:spPr bwMode="auto">
          <a:xfrm>
            <a:off x="0" y="50292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49159" name="Rectangle 1031"/>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49160" name="Picture 1032" descr="C:\Adobe Albums\Cat2\foto (2) cópia (1).jpg"/>
          <p:cNvPicPr>
            <a:picLocks noChangeAspect="1" noChangeArrowheads="1"/>
          </p:cNvPicPr>
          <p:nvPr/>
        </p:nvPicPr>
        <p:blipFill>
          <a:blip r:embed="rId2"/>
          <a:srcRect/>
          <a:stretch>
            <a:fillRect/>
          </a:stretch>
        </p:blipFill>
        <p:spPr bwMode="auto">
          <a:xfrm>
            <a:off x="41275" y="811213"/>
            <a:ext cx="6515100" cy="6046787"/>
          </a:xfrm>
          <a:prstGeom prst="rect">
            <a:avLst/>
          </a:prstGeom>
          <a:noFill/>
          <a:ln w="9525">
            <a:noFill/>
            <a:miter lim="800000"/>
            <a:headEnd/>
            <a:tailEnd/>
          </a:ln>
        </p:spPr>
      </p:pic>
      <p:sp>
        <p:nvSpPr>
          <p:cNvPr id="49161" name="Text Box 1034"/>
          <p:cNvSpPr txBox="1">
            <a:spLocks noChangeArrowheads="1"/>
          </p:cNvSpPr>
          <p:nvPr/>
        </p:nvSpPr>
        <p:spPr bwMode="auto">
          <a:xfrm>
            <a:off x="2819400" y="0"/>
            <a:ext cx="4752996" cy="584775"/>
          </a:xfrm>
          <a:prstGeom prst="rect">
            <a:avLst/>
          </a:prstGeom>
          <a:noFill/>
          <a:ln w="9525">
            <a:noFill/>
            <a:miter lim="800000"/>
            <a:headEnd/>
            <a:tailEnd/>
          </a:ln>
        </p:spPr>
        <p:txBody>
          <a:bodyPr wrap="square">
            <a:spAutoFit/>
          </a:bodyPr>
          <a:lstStyle/>
          <a:p>
            <a:pPr algn="ctr"/>
            <a:r>
              <a:rPr lang="pt-BR" sz="3200" b="1" dirty="0">
                <a:solidFill>
                  <a:srgbClr val="FF9933"/>
                </a:solidFill>
                <a:latin typeface="Arial" charset="0"/>
              </a:rPr>
              <a:t>Ca </a:t>
            </a:r>
            <a:r>
              <a:rPr lang="pt-BR" sz="3200" b="1" dirty="0" err="1" smtClean="0">
                <a:solidFill>
                  <a:srgbClr val="FF9933"/>
                </a:solidFill>
                <a:latin typeface="Arial" charset="0"/>
              </a:rPr>
              <a:t>en</a:t>
            </a:r>
            <a:r>
              <a:rPr lang="pt-BR" sz="3200" b="1" dirty="0" smtClean="0">
                <a:solidFill>
                  <a:srgbClr val="FF9933"/>
                </a:solidFill>
                <a:latin typeface="Arial" charset="0"/>
              </a:rPr>
              <a:t> </a:t>
            </a:r>
            <a:r>
              <a:rPr lang="pt-BR" sz="3200" b="1" dirty="0" err="1" smtClean="0">
                <a:solidFill>
                  <a:srgbClr val="FF9933"/>
                </a:solidFill>
                <a:latin typeface="Arial" charset="0"/>
              </a:rPr>
              <a:t>el</a:t>
            </a:r>
            <a:r>
              <a:rPr lang="pt-BR" sz="3200" b="1" dirty="0" smtClean="0">
                <a:solidFill>
                  <a:srgbClr val="FF9933"/>
                </a:solidFill>
                <a:latin typeface="Arial" charset="0"/>
              </a:rPr>
              <a:t> </a:t>
            </a:r>
            <a:r>
              <a:rPr lang="pt-BR" sz="3200" b="1" dirty="0">
                <a:solidFill>
                  <a:srgbClr val="FF9933"/>
                </a:solidFill>
                <a:latin typeface="Arial" charset="0"/>
              </a:rPr>
              <a:t>Amendoim</a:t>
            </a:r>
          </a:p>
        </p:txBody>
      </p:sp>
      <p:sp>
        <p:nvSpPr>
          <p:cNvPr id="49162" name="Text Box 1035"/>
          <p:cNvSpPr txBox="1">
            <a:spLocks noChangeArrowheads="1"/>
          </p:cNvSpPr>
          <p:nvPr/>
        </p:nvSpPr>
        <p:spPr bwMode="auto">
          <a:xfrm>
            <a:off x="6572250" y="1981200"/>
            <a:ext cx="2571750" cy="3785652"/>
          </a:xfrm>
          <a:prstGeom prst="rect">
            <a:avLst/>
          </a:prstGeom>
          <a:noFill/>
          <a:ln w="9525">
            <a:noFill/>
            <a:miter lim="800000"/>
            <a:headEnd/>
            <a:tailEnd/>
          </a:ln>
        </p:spPr>
        <p:txBody>
          <a:bodyPr>
            <a:spAutoFit/>
          </a:bodyPr>
          <a:lstStyle/>
          <a:p>
            <a:pPr>
              <a:spcBef>
                <a:spcPct val="50000"/>
              </a:spcBef>
            </a:pPr>
            <a:r>
              <a:rPr lang="pt-BR" b="1" dirty="0">
                <a:latin typeface="Arial" charset="0"/>
              </a:rPr>
              <a:t>Frutos abortados </a:t>
            </a:r>
            <a:r>
              <a:rPr lang="pt-BR" b="1" dirty="0" smtClean="0">
                <a:latin typeface="Arial" charset="0"/>
              </a:rPr>
              <a:t>o </a:t>
            </a:r>
            <a:r>
              <a:rPr lang="pt-BR" b="1" dirty="0" err="1" smtClean="0">
                <a:latin typeface="Arial" charset="0"/>
              </a:rPr>
              <a:t>ejotes</a:t>
            </a:r>
            <a:r>
              <a:rPr lang="pt-BR" b="1" dirty="0" smtClean="0">
                <a:latin typeface="Arial" charset="0"/>
              </a:rPr>
              <a:t> </a:t>
            </a:r>
            <a:r>
              <a:rPr lang="pt-BR" b="1" dirty="0">
                <a:latin typeface="Arial" charset="0"/>
              </a:rPr>
              <a:t>murchas </a:t>
            </a:r>
            <a:r>
              <a:rPr lang="pt-BR" b="1" dirty="0" err="1" smtClean="0">
                <a:latin typeface="Arial" charset="0"/>
              </a:rPr>
              <a:t>en</a:t>
            </a:r>
            <a:r>
              <a:rPr lang="pt-BR" b="1" dirty="0" smtClean="0">
                <a:latin typeface="Arial" charset="0"/>
              </a:rPr>
              <a:t> </a:t>
            </a:r>
            <a:r>
              <a:rPr lang="pt-BR" b="1" dirty="0">
                <a:latin typeface="Arial" charset="0"/>
              </a:rPr>
              <a:t>amendoim. </a:t>
            </a:r>
            <a:r>
              <a:rPr lang="pt-BR" b="1" dirty="0" smtClean="0">
                <a:latin typeface="Arial" charset="0"/>
              </a:rPr>
              <a:t>La </a:t>
            </a:r>
            <a:r>
              <a:rPr lang="pt-BR" b="1" dirty="0">
                <a:latin typeface="Arial" charset="0"/>
              </a:rPr>
              <a:t>falta de Ca </a:t>
            </a:r>
            <a:r>
              <a:rPr lang="pt-BR" b="1" dirty="0" err="1" smtClean="0">
                <a:latin typeface="Arial" charset="0"/>
              </a:rPr>
              <a:t>en</a:t>
            </a:r>
            <a:r>
              <a:rPr lang="pt-BR" b="1" dirty="0" smtClean="0">
                <a:latin typeface="Arial" charset="0"/>
              </a:rPr>
              <a:t> </a:t>
            </a:r>
            <a:r>
              <a:rPr lang="pt-BR" b="1" dirty="0" err="1" smtClean="0">
                <a:latin typeface="Arial" charset="0"/>
              </a:rPr>
              <a:t>el</a:t>
            </a:r>
            <a:r>
              <a:rPr lang="pt-BR" b="1" dirty="0" smtClean="0">
                <a:latin typeface="Arial" charset="0"/>
              </a:rPr>
              <a:t> </a:t>
            </a:r>
            <a:r>
              <a:rPr lang="pt-BR" b="1" dirty="0" err="1">
                <a:latin typeface="Arial" charset="0"/>
              </a:rPr>
              <a:t>crecto</a:t>
            </a:r>
            <a:r>
              <a:rPr lang="pt-BR" b="1" dirty="0">
                <a:latin typeface="Arial" charset="0"/>
              </a:rPr>
              <a:t> </a:t>
            </a:r>
            <a:r>
              <a:rPr lang="pt-BR" b="1" dirty="0" smtClean="0">
                <a:latin typeface="Arial" charset="0"/>
              </a:rPr>
              <a:t>de </a:t>
            </a:r>
            <a:r>
              <a:rPr lang="pt-BR" b="1" dirty="0" err="1" smtClean="0">
                <a:latin typeface="Arial" charset="0"/>
              </a:rPr>
              <a:t>los</a:t>
            </a:r>
            <a:r>
              <a:rPr lang="pt-BR" b="1" dirty="0" smtClean="0">
                <a:latin typeface="Arial" charset="0"/>
              </a:rPr>
              <a:t> </a:t>
            </a:r>
            <a:r>
              <a:rPr lang="pt-BR" b="1" dirty="0">
                <a:latin typeface="Arial" charset="0"/>
              </a:rPr>
              <a:t>frutos resulta </a:t>
            </a:r>
            <a:r>
              <a:rPr lang="pt-BR" b="1" dirty="0" err="1" smtClean="0">
                <a:latin typeface="Arial" charset="0"/>
              </a:rPr>
              <a:t>en</a:t>
            </a:r>
            <a:r>
              <a:rPr lang="pt-BR" b="1" dirty="0" smtClean="0">
                <a:latin typeface="Arial" charset="0"/>
              </a:rPr>
              <a:t> </a:t>
            </a:r>
            <a:r>
              <a:rPr lang="pt-BR" b="1" dirty="0">
                <a:latin typeface="Arial" charset="0"/>
              </a:rPr>
              <a:t>alta porcentagem de </a:t>
            </a:r>
            <a:r>
              <a:rPr lang="pt-BR" b="1" dirty="0" err="1" smtClean="0">
                <a:latin typeface="Arial" charset="0"/>
              </a:rPr>
              <a:t>ejotes</a:t>
            </a:r>
            <a:r>
              <a:rPr lang="pt-BR" b="1" dirty="0" smtClean="0">
                <a:latin typeface="Arial" charset="0"/>
              </a:rPr>
              <a:t> </a:t>
            </a:r>
            <a:r>
              <a:rPr lang="pt-BR" b="1" dirty="0" err="1" smtClean="0">
                <a:latin typeface="Arial" charset="0"/>
              </a:rPr>
              <a:t>vazías</a:t>
            </a:r>
            <a:endParaRPr lang="pt-BR" b="1" dirty="0">
              <a:latin typeface="Arial" charset="0"/>
            </a:endParaRPr>
          </a:p>
        </p:txBody>
      </p:sp>
      <p:sp>
        <p:nvSpPr>
          <p:cNvPr id="49163" name="Text Box 1036"/>
          <p:cNvSpPr txBox="1">
            <a:spLocks noChangeArrowheads="1"/>
          </p:cNvSpPr>
          <p:nvPr/>
        </p:nvSpPr>
        <p:spPr bwMode="auto">
          <a:xfrm>
            <a:off x="928688" y="5715000"/>
            <a:ext cx="1357312" cy="584200"/>
          </a:xfrm>
          <a:prstGeom prst="rect">
            <a:avLst/>
          </a:prstGeom>
          <a:solidFill>
            <a:schemeClr val="bg1">
              <a:alpha val="50195"/>
            </a:schemeClr>
          </a:solidFill>
          <a:ln w="9525">
            <a:noFill/>
            <a:miter lim="800000"/>
            <a:headEnd/>
            <a:tailEnd/>
          </a:ln>
        </p:spPr>
        <p:txBody>
          <a:bodyPr>
            <a:spAutoFit/>
          </a:bodyPr>
          <a:lstStyle/>
          <a:p>
            <a:pPr algn="ctr"/>
            <a:r>
              <a:rPr lang="pt-BR" sz="3200">
                <a:solidFill>
                  <a:srgbClr val="FF0000"/>
                </a:solidFill>
                <a:latin typeface="Arial" charset="0"/>
              </a:rPr>
              <a:t>+ Ca</a:t>
            </a:r>
          </a:p>
        </p:txBody>
      </p:sp>
      <p:sp>
        <p:nvSpPr>
          <p:cNvPr id="49164" name="Text Box 1036"/>
          <p:cNvSpPr txBox="1">
            <a:spLocks noChangeArrowheads="1"/>
          </p:cNvSpPr>
          <p:nvPr/>
        </p:nvSpPr>
        <p:spPr bwMode="auto">
          <a:xfrm>
            <a:off x="4500563" y="5572125"/>
            <a:ext cx="1357312" cy="584200"/>
          </a:xfrm>
          <a:prstGeom prst="rect">
            <a:avLst/>
          </a:prstGeom>
          <a:solidFill>
            <a:schemeClr val="bg1">
              <a:alpha val="50195"/>
            </a:schemeClr>
          </a:solidFill>
          <a:ln w="9525">
            <a:noFill/>
            <a:miter lim="800000"/>
            <a:headEnd/>
            <a:tailEnd/>
          </a:ln>
        </p:spPr>
        <p:txBody>
          <a:bodyPr>
            <a:spAutoFit/>
          </a:bodyPr>
          <a:lstStyle/>
          <a:p>
            <a:pPr algn="ctr"/>
            <a:r>
              <a:rPr lang="pt-BR" sz="3200">
                <a:solidFill>
                  <a:srgbClr val="FF0000"/>
                </a:solidFill>
                <a:latin typeface="Arial" charset="0"/>
              </a:rPr>
              <a:t>- Ca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3076"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3077"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3078"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3079"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3080" name="Text Box 7"/>
          <p:cNvSpPr txBox="1">
            <a:spLocks noChangeArrowheads="1"/>
          </p:cNvSpPr>
          <p:nvPr/>
        </p:nvSpPr>
        <p:spPr bwMode="auto">
          <a:xfrm>
            <a:off x="785813" y="0"/>
            <a:ext cx="7772400" cy="519113"/>
          </a:xfrm>
          <a:prstGeom prst="rect">
            <a:avLst/>
          </a:prstGeom>
          <a:noFill/>
          <a:ln w="9525">
            <a:noFill/>
            <a:miter lim="800000"/>
            <a:headEnd/>
            <a:tailEnd/>
          </a:ln>
        </p:spPr>
        <p:txBody>
          <a:bodyPr>
            <a:spAutoFit/>
          </a:bodyPr>
          <a:lstStyle/>
          <a:p>
            <a:pPr algn="ctr"/>
            <a:r>
              <a:rPr lang="pt-BR" sz="2800" dirty="0" smtClean="0">
                <a:solidFill>
                  <a:srgbClr val="FF9933"/>
                </a:solidFill>
                <a:latin typeface="Arial" charset="0"/>
              </a:rPr>
              <a:t>DEFICIENCIA </a:t>
            </a:r>
            <a:r>
              <a:rPr lang="pt-BR" sz="2800" dirty="0">
                <a:solidFill>
                  <a:srgbClr val="FF9933"/>
                </a:solidFill>
                <a:latin typeface="Arial" charset="0"/>
              </a:rPr>
              <a:t>DE CÁLCIO </a:t>
            </a:r>
            <a:r>
              <a:rPr lang="pt-BR" sz="2800" dirty="0" smtClean="0">
                <a:solidFill>
                  <a:srgbClr val="FF9933"/>
                </a:solidFill>
                <a:latin typeface="Arial" charset="0"/>
              </a:rPr>
              <a:t>EN ALGODÓN</a:t>
            </a:r>
            <a:endParaRPr lang="pt-BR" sz="2800" dirty="0">
              <a:solidFill>
                <a:srgbClr val="FF9933"/>
              </a:solidFill>
              <a:latin typeface="Arial" charset="0"/>
            </a:endParaRPr>
          </a:p>
        </p:txBody>
      </p:sp>
      <p:sp>
        <p:nvSpPr>
          <p:cNvPr id="3081"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graphicFrame>
        <p:nvGraphicFramePr>
          <p:cNvPr id="3074" name="Object 10"/>
          <p:cNvGraphicFramePr>
            <a:graphicFrameLocks noChangeAspect="1"/>
          </p:cNvGraphicFramePr>
          <p:nvPr/>
        </p:nvGraphicFramePr>
        <p:xfrm>
          <a:off x="500063" y="642938"/>
          <a:ext cx="8286750" cy="5349875"/>
        </p:xfrm>
        <a:graphic>
          <a:graphicData uri="http://schemas.openxmlformats.org/presentationml/2006/ole">
            <p:oleObj spid="_x0000_s3074" name="Imagem de bitmap" r:id="rId3" imgW="2847619" imgH="1838095" progId="Paint.Picture">
              <p:embed/>
            </p:oleObj>
          </a:graphicData>
        </a:graphic>
      </p:graphicFrame>
      <p:sp>
        <p:nvSpPr>
          <p:cNvPr id="3082" name="Text Box 11"/>
          <p:cNvSpPr txBox="1">
            <a:spLocks noChangeArrowheads="1"/>
          </p:cNvSpPr>
          <p:nvPr/>
        </p:nvSpPr>
        <p:spPr bwMode="auto">
          <a:xfrm>
            <a:off x="357188" y="6027738"/>
            <a:ext cx="9058275" cy="830262"/>
          </a:xfrm>
          <a:prstGeom prst="rect">
            <a:avLst/>
          </a:prstGeom>
          <a:noFill/>
          <a:ln w="9525">
            <a:noFill/>
            <a:miter lim="800000"/>
            <a:headEnd/>
            <a:tailEnd/>
          </a:ln>
        </p:spPr>
        <p:txBody>
          <a:bodyPr>
            <a:spAutoFit/>
          </a:bodyPr>
          <a:lstStyle/>
          <a:p>
            <a:pPr>
              <a:spcBef>
                <a:spcPct val="50000"/>
              </a:spcBef>
            </a:pPr>
            <a:r>
              <a:rPr lang="pt-BR" b="1" dirty="0" err="1" smtClean="0">
                <a:latin typeface="Arial" charset="0"/>
              </a:rPr>
              <a:t>Hojas</a:t>
            </a:r>
            <a:r>
              <a:rPr lang="pt-BR" b="1" dirty="0" smtClean="0">
                <a:latin typeface="Arial" charset="0"/>
              </a:rPr>
              <a:t> </a:t>
            </a:r>
            <a:r>
              <a:rPr lang="pt-BR" b="1" dirty="0">
                <a:latin typeface="Arial" charset="0"/>
              </a:rPr>
              <a:t>curvadas para </a:t>
            </a:r>
            <a:r>
              <a:rPr lang="pt-BR" b="1" dirty="0" err="1" smtClean="0">
                <a:latin typeface="Arial" charset="0"/>
              </a:rPr>
              <a:t>bajo</a:t>
            </a:r>
            <a:r>
              <a:rPr lang="pt-BR" b="1" dirty="0" smtClean="0">
                <a:latin typeface="Arial" charset="0"/>
              </a:rPr>
              <a:t> </a:t>
            </a:r>
            <a:r>
              <a:rPr lang="pt-BR" b="1" dirty="0" err="1" smtClean="0">
                <a:latin typeface="Arial" charset="0"/>
              </a:rPr>
              <a:t>con</a:t>
            </a:r>
            <a:r>
              <a:rPr lang="pt-BR" b="1" dirty="0" smtClean="0">
                <a:latin typeface="Arial" charset="0"/>
              </a:rPr>
              <a:t> </a:t>
            </a:r>
            <a:r>
              <a:rPr lang="pt-BR" b="1" dirty="0">
                <a:latin typeface="Arial" charset="0"/>
              </a:rPr>
              <a:t>aspectos de </a:t>
            </a:r>
            <a:r>
              <a:rPr lang="pt-BR" b="1" dirty="0" err="1" smtClean="0">
                <a:latin typeface="Arial" charset="0"/>
              </a:rPr>
              <a:t>marchitez</a:t>
            </a:r>
            <a:r>
              <a:rPr lang="pt-BR" dirty="0" smtClean="0">
                <a:latin typeface="Arial" charset="0"/>
              </a:rPr>
              <a:t> </a:t>
            </a:r>
            <a:r>
              <a:rPr lang="pt-BR" dirty="0">
                <a:latin typeface="Arial" charset="0"/>
              </a:rPr>
              <a:t>(</a:t>
            </a:r>
            <a:r>
              <a:rPr lang="pt-BR" dirty="0" err="1">
                <a:latin typeface="Arial" charset="0"/>
              </a:rPr>
              <a:t>Rosolem</a:t>
            </a:r>
            <a:r>
              <a:rPr lang="pt-BR" dirty="0">
                <a:latin typeface="Arial" charset="0"/>
              </a:rPr>
              <a:t> &amp; Bastos, 1997)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50179"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50180"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50181"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50182"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50183" name="Text Box 7"/>
          <p:cNvSpPr txBox="1">
            <a:spLocks noChangeArrowheads="1"/>
          </p:cNvSpPr>
          <p:nvPr/>
        </p:nvSpPr>
        <p:spPr bwMode="auto">
          <a:xfrm>
            <a:off x="838200" y="242888"/>
            <a:ext cx="7772400" cy="519112"/>
          </a:xfrm>
          <a:prstGeom prst="rect">
            <a:avLst/>
          </a:prstGeom>
          <a:noFill/>
          <a:ln w="9525">
            <a:noFill/>
            <a:miter lim="800000"/>
            <a:headEnd/>
            <a:tailEnd/>
          </a:ln>
        </p:spPr>
        <p:txBody>
          <a:bodyPr>
            <a:spAutoFit/>
          </a:bodyPr>
          <a:lstStyle/>
          <a:p>
            <a:pPr algn="ctr"/>
            <a:r>
              <a:rPr lang="pt-BR" sz="2800" dirty="0" smtClean="0">
                <a:solidFill>
                  <a:srgbClr val="FF9933"/>
                </a:solidFill>
                <a:latin typeface="Arial" charset="0"/>
              </a:rPr>
              <a:t>DEFICIENCIA </a:t>
            </a:r>
            <a:r>
              <a:rPr lang="pt-BR" sz="2800" dirty="0">
                <a:solidFill>
                  <a:srgbClr val="FF9933"/>
                </a:solidFill>
                <a:latin typeface="Arial" charset="0"/>
              </a:rPr>
              <a:t>DE </a:t>
            </a:r>
            <a:r>
              <a:rPr lang="pt-BR" sz="2800" dirty="0" smtClean="0">
                <a:solidFill>
                  <a:srgbClr val="FF9933"/>
                </a:solidFill>
                <a:latin typeface="Arial" charset="0"/>
              </a:rPr>
              <a:t>CALCIO EN </a:t>
            </a:r>
            <a:r>
              <a:rPr lang="pt-BR" sz="2800" dirty="0">
                <a:solidFill>
                  <a:srgbClr val="FF9933"/>
                </a:solidFill>
                <a:latin typeface="Arial" charset="0"/>
              </a:rPr>
              <a:t>EUCALIPTO</a:t>
            </a:r>
          </a:p>
        </p:txBody>
      </p:sp>
      <p:sp>
        <p:nvSpPr>
          <p:cNvPr id="50184"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50185" name="Picture 11" descr="http://www.rragroflorestal.com.br/images/fotos/divulgacao/048.jpg"/>
          <p:cNvPicPr>
            <a:picLocks noChangeAspect="1" noChangeArrowheads="1"/>
          </p:cNvPicPr>
          <p:nvPr/>
        </p:nvPicPr>
        <p:blipFill>
          <a:blip r:embed="rId2"/>
          <a:srcRect/>
          <a:stretch>
            <a:fillRect/>
          </a:stretch>
        </p:blipFill>
        <p:spPr bwMode="auto">
          <a:xfrm>
            <a:off x="0" y="714375"/>
            <a:ext cx="9072563" cy="61436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51203"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51204"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51205"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51206"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51207" name="Text Box 7"/>
          <p:cNvSpPr txBox="1">
            <a:spLocks noChangeArrowheads="1"/>
          </p:cNvSpPr>
          <p:nvPr/>
        </p:nvSpPr>
        <p:spPr bwMode="auto">
          <a:xfrm>
            <a:off x="838200" y="242888"/>
            <a:ext cx="7772400" cy="519112"/>
          </a:xfrm>
          <a:prstGeom prst="rect">
            <a:avLst/>
          </a:prstGeom>
          <a:noFill/>
          <a:ln w="9525">
            <a:noFill/>
            <a:miter lim="800000"/>
            <a:headEnd/>
            <a:tailEnd/>
          </a:ln>
        </p:spPr>
        <p:txBody>
          <a:bodyPr>
            <a:spAutoFit/>
          </a:bodyPr>
          <a:lstStyle/>
          <a:p>
            <a:pPr algn="ctr"/>
            <a:r>
              <a:rPr lang="pt-BR" sz="2800" dirty="0" smtClean="0">
                <a:solidFill>
                  <a:srgbClr val="FF9933"/>
                </a:solidFill>
                <a:latin typeface="Arial" charset="0"/>
              </a:rPr>
              <a:t>DEFICIENCIA </a:t>
            </a:r>
            <a:r>
              <a:rPr lang="pt-BR" sz="2800" dirty="0">
                <a:solidFill>
                  <a:srgbClr val="FF9933"/>
                </a:solidFill>
                <a:latin typeface="Arial" charset="0"/>
              </a:rPr>
              <a:t>DE </a:t>
            </a:r>
            <a:r>
              <a:rPr lang="pt-BR" sz="2800" dirty="0" smtClean="0">
                <a:solidFill>
                  <a:srgbClr val="FF9933"/>
                </a:solidFill>
                <a:latin typeface="Arial" charset="0"/>
              </a:rPr>
              <a:t>CALCIO EN </a:t>
            </a:r>
            <a:r>
              <a:rPr lang="pt-BR" sz="2800" dirty="0">
                <a:solidFill>
                  <a:srgbClr val="FF9933"/>
                </a:solidFill>
                <a:latin typeface="Arial" charset="0"/>
              </a:rPr>
              <a:t>SERINGUEIRA</a:t>
            </a:r>
          </a:p>
        </p:txBody>
      </p:sp>
      <p:sp>
        <p:nvSpPr>
          <p:cNvPr id="51208"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51209" name="Picture 6" descr="Deficiência Ca 2"/>
          <p:cNvPicPr>
            <a:picLocks noChangeAspect="1" noChangeArrowheads="1"/>
          </p:cNvPicPr>
          <p:nvPr/>
        </p:nvPicPr>
        <p:blipFill>
          <a:blip r:embed="rId3"/>
          <a:srcRect b="13414"/>
          <a:stretch>
            <a:fillRect/>
          </a:stretch>
        </p:blipFill>
        <p:spPr bwMode="auto">
          <a:xfrm>
            <a:off x="-36513" y="3714750"/>
            <a:ext cx="4879976" cy="3143250"/>
          </a:xfrm>
          <a:prstGeom prst="rect">
            <a:avLst/>
          </a:prstGeom>
          <a:noFill/>
          <a:ln w="9525">
            <a:noFill/>
            <a:miter lim="800000"/>
            <a:headEnd/>
            <a:tailEnd/>
          </a:ln>
        </p:spPr>
      </p:pic>
      <p:pic>
        <p:nvPicPr>
          <p:cNvPr id="51210" name="Picture 5" descr="Deficiência Ca 1"/>
          <p:cNvPicPr>
            <a:picLocks noChangeAspect="1" noChangeArrowheads="1"/>
          </p:cNvPicPr>
          <p:nvPr/>
        </p:nvPicPr>
        <p:blipFill>
          <a:blip r:embed="rId4"/>
          <a:srcRect l="6738" t="4619" r="8366" b="16837"/>
          <a:stretch>
            <a:fillRect/>
          </a:stretch>
        </p:blipFill>
        <p:spPr bwMode="auto">
          <a:xfrm>
            <a:off x="4448175" y="1071563"/>
            <a:ext cx="4695825" cy="3354387"/>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26"/>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52227" name="Rectangle 1027"/>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52228" name="Rectangle 1028"/>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52229" name="Rectangle 1029"/>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52230" name="Text Box 1030"/>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52231" name="Text Box 1031"/>
          <p:cNvSpPr txBox="1">
            <a:spLocks noChangeArrowheads="1"/>
          </p:cNvSpPr>
          <p:nvPr/>
        </p:nvSpPr>
        <p:spPr bwMode="auto">
          <a:xfrm>
            <a:off x="838200" y="242888"/>
            <a:ext cx="7772400" cy="519112"/>
          </a:xfrm>
          <a:prstGeom prst="rect">
            <a:avLst/>
          </a:prstGeom>
          <a:noFill/>
          <a:ln w="9525">
            <a:noFill/>
            <a:miter lim="800000"/>
            <a:headEnd/>
            <a:tailEnd/>
          </a:ln>
        </p:spPr>
        <p:txBody>
          <a:bodyPr>
            <a:spAutoFit/>
          </a:bodyPr>
          <a:lstStyle/>
          <a:p>
            <a:pPr algn="ctr"/>
            <a:r>
              <a:rPr lang="pt-BR" sz="2800" dirty="0" smtClean="0">
                <a:solidFill>
                  <a:srgbClr val="FF9933"/>
                </a:solidFill>
                <a:latin typeface="Arial" charset="0"/>
              </a:rPr>
              <a:t>DEFICIENCIA </a:t>
            </a:r>
            <a:r>
              <a:rPr lang="pt-BR" sz="2800" dirty="0">
                <a:solidFill>
                  <a:srgbClr val="FF9933"/>
                </a:solidFill>
                <a:latin typeface="Arial" charset="0"/>
              </a:rPr>
              <a:t>DE </a:t>
            </a:r>
            <a:r>
              <a:rPr lang="pt-BR" sz="2800" dirty="0" smtClean="0">
                <a:solidFill>
                  <a:srgbClr val="FF9933"/>
                </a:solidFill>
                <a:latin typeface="Arial" charset="0"/>
              </a:rPr>
              <a:t>CALCIO EM EL </a:t>
            </a:r>
            <a:r>
              <a:rPr lang="pt-BR" sz="2800" dirty="0">
                <a:solidFill>
                  <a:srgbClr val="FF9933"/>
                </a:solidFill>
                <a:latin typeface="Arial" charset="0"/>
              </a:rPr>
              <a:t>CAFEEIRO</a:t>
            </a:r>
          </a:p>
        </p:txBody>
      </p:sp>
      <p:sp>
        <p:nvSpPr>
          <p:cNvPr id="52232" name="Rectangle 1032"/>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52233" name="Picture 1033" descr="C:\Adobe Albums\Cat2\foto (2) cópia (5).jpg"/>
          <p:cNvPicPr>
            <a:picLocks noChangeAspect="1" noChangeArrowheads="1"/>
          </p:cNvPicPr>
          <p:nvPr/>
        </p:nvPicPr>
        <p:blipFill>
          <a:blip r:embed="rId2"/>
          <a:srcRect/>
          <a:stretch>
            <a:fillRect/>
          </a:stretch>
        </p:blipFill>
        <p:spPr bwMode="auto">
          <a:xfrm>
            <a:off x="2143125" y="857250"/>
            <a:ext cx="5091113" cy="600075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4101"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4102"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4103"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4104"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4105"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graphicFrame>
        <p:nvGraphicFramePr>
          <p:cNvPr id="4098" name="Object 9"/>
          <p:cNvGraphicFramePr>
            <a:graphicFrameLocks noChangeAspect="1"/>
          </p:cNvGraphicFramePr>
          <p:nvPr/>
        </p:nvGraphicFramePr>
        <p:xfrm>
          <a:off x="0" y="0"/>
          <a:ext cx="9144000" cy="6858000"/>
        </p:xfrm>
        <a:graphic>
          <a:graphicData uri="http://schemas.openxmlformats.org/presentationml/2006/ole">
            <p:oleObj spid="_x0000_s4098" name="Photo Editor Photo" r:id="rId3" imgW="6095238" imgH="4571429" progId="MSPhotoEd.3">
              <p:embed/>
            </p:oleObj>
          </a:graphicData>
        </a:graphic>
      </p:graphicFrame>
      <p:graphicFrame>
        <p:nvGraphicFramePr>
          <p:cNvPr id="4099" name="Object 10"/>
          <p:cNvGraphicFramePr>
            <a:graphicFrameLocks noChangeAspect="1"/>
          </p:cNvGraphicFramePr>
          <p:nvPr/>
        </p:nvGraphicFramePr>
        <p:xfrm>
          <a:off x="0" y="4171950"/>
          <a:ext cx="3581400" cy="2686050"/>
        </p:xfrm>
        <a:graphic>
          <a:graphicData uri="http://schemas.openxmlformats.org/presentationml/2006/ole">
            <p:oleObj spid="_x0000_s4099" name="Photo Editor Photo" r:id="rId4" imgW="6095238" imgH="4571429" progId="MSPhotoEd.3">
              <p:embed/>
            </p:oleObj>
          </a:graphicData>
        </a:graphic>
      </p:graphicFrame>
      <p:sp>
        <p:nvSpPr>
          <p:cNvPr id="4106" name="Text Box 7"/>
          <p:cNvSpPr txBox="1">
            <a:spLocks noChangeArrowheads="1"/>
          </p:cNvSpPr>
          <p:nvPr/>
        </p:nvSpPr>
        <p:spPr bwMode="auto">
          <a:xfrm>
            <a:off x="928688" y="0"/>
            <a:ext cx="7772400" cy="519113"/>
          </a:xfrm>
          <a:prstGeom prst="rect">
            <a:avLst/>
          </a:prstGeom>
          <a:solidFill>
            <a:srgbClr val="FFFF00"/>
          </a:solidFill>
          <a:ln w="9525">
            <a:noFill/>
            <a:miter lim="800000"/>
            <a:headEnd/>
            <a:tailEnd/>
          </a:ln>
        </p:spPr>
        <p:txBody>
          <a:bodyPr>
            <a:spAutoFit/>
          </a:bodyPr>
          <a:lstStyle/>
          <a:p>
            <a:pPr algn="ctr"/>
            <a:r>
              <a:rPr lang="pt-BR" sz="2800" b="1" dirty="0">
                <a:solidFill>
                  <a:srgbClr val="FF0000"/>
                </a:solidFill>
                <a:latin typeface="Arial" charset="0"/>
              </a:rPr>
              <a:t>DEFICIÊNCIA DE CÁLCIO </a:t>
            </a:r>
            <a:r>
              <a:rPr lang="pt-BR" sz="2800" b="1" dirty="0" smtClean="0">
                <a:solidFill>
                  <a:srgbClr val="FF0000"/>
                </a:solidFill>
                <a:latin typeface="Arial" charset="0"/>
              </a:rPr>
              <a:t>EN EL MAÍZ</a:t>
            </a:r>
            <a:endParaRPr lang="pt-BR" sz="2800" b="1" dirty="0">
              <a:solidFill>
                <a:srgbClr val="FF0000"/>
              </a:solidFill>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1267" name="Rectangle 3"/>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11268" name="Text Box 5"/>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11269" name="Rectangle 6"/>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1270" name="Text Box 7"/>
          <p:cNvSpPr txBox="1">
            <a:spLocks noChangeArrowheads="1"/>
          </p:cNvSpPr>
          <p:nvPr/>
        </p:nvSpPr>
        <p:spPr bwMode="auto">
          <a:xfrm>
            <a:off x="685800" y="1981200"/>
            <a:ext cx="7772400" cy="3200400"/>
          </a:xfrm>
          <a:prstGeom prst="rect">
            <a:avLst/>
          </a:prstGeom>
          <a:noFill/>
          <a:ln w="9525">
            <a:noFill/>
            <a:miter lim="800000"/>
            <a:headEnd/>
            <a:tailEnd/>
          </a:ln>
        </p:spPr>
        <p:txBody>
          <a:bodyPr>
            <a:spAutoFit/>
          </a:bodyPr>
          <a:lstStyle/>
          <a:p>
            <a:pPr algn="ctr">
              <a:spcBef>
                <a:spcPct val="50000"/>
              </a:spcBef>
            </a:pPr>
            <a:r>
              <a:rPr lang="pt-BR" sz="4800" b="1">
                <a:solidFill>
                  <a:schemeClr val="folHlink"/>
                </a:solidFill>
                <a:latin typeface="Arial" charset="0"/>
              </a:rPr>
              <a:t>Pré-absorción de Ca</a:t>
            </a:r>
          </a:p>
          <a:p>
            <a:pPr algn="ctr">
              <a:spcBef>
                <a:spcPct val="50000"/>
              </a:spcBef>
            </a:pPr>
            <a:r>
              <a:rPr lang="pt-BR" sz="4400">
                <a:latin typeface="Arial" charset="0"/>
              </a:rPr>
              <a:t>Caminamento de la solución del suelo para la superfície de la raíz</a:t>
            </a:r>
          </a:p>
        </p:txBody>
      </p:sp>
      <p:sp>
        <p:nvSpPr>
          <p:cNvPr id="278536"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53251"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53252"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53253"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53254"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53255"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53256" name="Picture 5" descr="http://www.ipni.net/ipniweb/portal.nsf/0/9ad9bd18794e8480852573ec000ec596/$FILE/Calcium%20deficiency%20corn.jpg"/>
          <p:cNvPicPr>
            <a:picLocks noChangeAspect="1" noChangeArrowheads="1"/>
          </p:cNvPicPr>
          <p:nvPr/>
        </p:nvPicPr>
        <p:blipFill>
          <a:blip r:embed="rId2"/>
          <a:srcRect/>
          <a:stretch>
            <a:fillRect/>
          </a:stretch>
        </p:blipFill>
        <p:spPr bwMode="auto">
          <a:xfrm>
            <a:off x="2286000" y="0"/>
            <a:ext cx="5145088" cy="6838950"/>
          </a:xfrm>
          <a:prstGeom prst="rect">
            <a:avLst/>
          </a:prstGeom>
          <a:noFill/>
          <a:ln w="9525">
            <a:noFill/>
            <a:miter lim="800000"/>
            <a:headEnd/>
            <a:tailEnd/>
          </a:ln>
        </p:spPr>
      </p:pic>
      <p:sp>
        <p:nvSpPr>
          <p:cNvPr id="53257" name="Text Box 7"/>
          <p:cNvSpPr txBox="1">
            <a:spLocks noChangeArrowheads="1"/>
          </p:cNvSpPr>
          <p:nvPr/>
        </p:nvSpPr>
        <p:spPr bwMode="auto">
          <a:xfrm>
            <a:off x="785813" y="6338888"/>
            <a:ext cx="7772400" cy="519112"/>
          </a:xfrm>
          <a:prstGeom prst="rect">
            <a:avLst/>
          </a:prstGeom>
          <a:solidFill>
            <a:srgbClr val="FFFF00"/>
          </a:solidFill>
          <a:ln w="9525">
            <a:noFill/>
            <a:miter lim="800000"/>
            <a:headEnd/>
            <a:tailEnd/>
          </a:ln>
        </p:spPr>
        <p:txBody>
          <a:bodyPr>
            <a:spAutoFit/>
          </a:bodyPr>
          <a:lstStyle/>
          <a:p>
            <a:pPr algn="ctr"/>
            <a:r>
              <a:rPr lang="pt-BR" sz="2800" b="1" dirty="0" smtClean="0">
                <a:solidFill>
                  <a:srgbClr val="FF0000"/>
                </a:solidFill>
                <a:latin typeface="Arial" charset="0"/>
              </a:rPr>
              <a:t>DEFICIENCIA </a:t>
            </a:r>
            <a:r>
              <a:rPr lang="pt-BR" sz="2800" b="1" dirty="0">
                <a:solidFill>
                  <a:srgbClr val="FF0000"/>
                </a:solidFill>
                <a:latin typeface="Arial" charset="0"/>
              </a:rPr>
              <a:t>DE </a:t>
            </a:r>
            <a:r>
              <a:rPr lang="pt-BR" sz="2800" b="1" dirty="0" smtClean="0">
                <a:solidFill>
                  <a:srgbClr val="FF0000"/>
                </a:solidFill>
                <a:latin typeface="Arial" charset="0"/>
              </a:rPr>
              <a:t>CALCIO EN EL MAÍZ</a:t>
            </a:r>
            <a:endParaRPr lang="pt-BR" sz="2800" b="1" dirty="0">
              <a:solidFill>
                <a:srgbClr val="FF0000"/>
              </a:solidFill>
              <a:latin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54275"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54276"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54277"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54278"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54279"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54280" name="Picture 12"/>
          <p:cNvPicPr>
            <a:picLocks noChangeAspect="1" noChangeArrowheads="1"/>
          </p:cNvPicPr>
          <p:nvPr/>
        </p:nvPicPr>
        <p:blipFill>
          <a:blip r:embed="rId2"/>
          <a:srcRect/>
          <a:stretch>
            <a:fillRect/>
          </a:stretch>
        </p:blipFill>
        <p:spPr bwMode="auto">
          <a:xfrm>
            <a:off x="0" y="1143000"/>
            <a:ext cx="3968750" cy="5715000"/>
          </a:xfrm>
          <a:prstGeom prst="rect">
            <a:avLst/>
          </a:prstGeom>
          <a:noFill/>
          <a:ln w="9525">
            <a:noFill/>
            <a:miter lim="800000"/>
            <a:headEnd/>
            <a:tailEnd/>
          </a:ln>
        </p:spPr>
      </p:pic>
      <p:sp>
        <p:nvSpPr>
          <p:cNvPr id="54281" name="Text Box 7"/>
          <p:cNvSpPr txBox="1">
            <a:spLocks noChangeArrowheads="1"/>
          </p:cNvSpPr>
          <p:nvPr/>
        </p:nvSpPr>
        <p:spPr bwMode="auto">
          <a:xfrm>
            <a:off x="714375" y="0"/>
            <a:ext cx="7772400" cy="519113"/>
          </a:xfrm>
          <a:prstGeom prst="rect">
            <a:avLst/>
          </a:prstGeom>
          <a:solidFill>
            <a:srgbClr val="FFFF00"/>
          </a:solidFill>
          <a:ln w="9525">
            <a:noFill/>
            <a:miter lim="800000"/>
            <a:headEnd/>
            <a:tailEnd/>
          </a:ln>
        </p:spPr>
        <p:txBody>
          <a:bodyPr>
            <a:spAutoFit/>
          </a:bodyPr>
          <a:lstStyle/>
          <a:p>
            <a:pPr algn="ctr"/>
            <a:r>
              <a:rPr lang="pt-BR" sz="2800" b="1" dirty="0" smtClean="0">
                <a:solidFill>
                  <a:srgbClr val="FF0000"/>
                </a:solidFill>
                <a:latin typeface="Arial" charset="0"/>
              </a:rPr>
              <a:t>DEFICIENCIA </a:t>
            </a:r>
            <a:r>
              <a:rPr lang="pt-BR" sz="2800" b="1" dirty="0">
                <a:solidFill>
                  <a:srgbClr val="FF0000"/>
                </a:solidFill>
                <a:latin typeface="Arial" charset="0"/>
              </a:rPr>
              <a:t>DE </a:t>
            </a:r>
            <a:r>
              <a:rPr lang="pt-BR" sz="2800" b="1" dirty="0" smtClean="0">
                <a:solidFill>
                  <a:srgbClr val="FF0000"/>
                </a:solidFill>
                <a:latin typeface="Arial" charset="0"/>
              </a:rPr>
              <a:t>CALCIO EN EL MAÍZ</a:t>
            </a:r>
            <a:endParaRPr lang="pt-BR" sz="2800" b="1" dirty="0">
              <a:solidFill>
                <a:srgbClr val="FF0000"/>
              </a:solidFill>
              <a:latin typeface="Arial" charset="0"/>
            </a:endParaRPr>
          </a:p>
        </p:txBody>
      </p:sp>
      <p:pic>
        <p:nvPicPr>
          <p:cNvPr id="54282" name="Picture 11"/>
          <p:cNvPicPr>
            <a:picLocks noChangeAspect="1" noChangeArrowheads="1"/>
          </p:cNvPicPr>
          <p:nvPr/>
        </p:nvPicPr>
        <p:blipFill>
          <a:blip r:embed="rId3"/>
          <a:srcRect/>
          <a:stretch>
            <a:fillRect/>
          </a:stretch>
        </p:blipFill>
        <p:spPr bwMode="auto">
          <a:xfrm>
            <a:off x="3500438" y="1150938"/>
            <a:ext cx="5643562" cy="5707062"/>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55299" name="Rectangle 1027"/>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55300" name="Rectangle 1028"/>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55301" name="Rectangle 1029"/>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55302" name="Text Box 1030"/>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55303" name="Text Box 1031"/>
          <p:cNvSpPr txBox="1">
            <a:spLocks noChangeArrowheads="1"/>
          </p:cNvSpPr>
          <p:nvPr/>
        </p:nvSpPr>
        <p:spPr bwMode="auto">
          <a:xfrm>
            <a:off x="838200" y="242888"/>
            <a:ext cx="7772400" cy="519112"/>
          </a:xfrm>
          <a:prstGeom prst="rect">
            <a:avLst/>
          </a:prstGeom>
          <a:noFill/>
          <a:ln w="9525">
            <a:noFill/>
            <a:miter lim="800000"/>
            <a:headEnd/>
            <a:tailEnd/>
          </a:ln>
        </p:spPr>
        <p:txBody>
          <a:bodyPr>
            <a:spAutoFit/>
          </a:bodyPr>
          <a:lstStyle/>
          <a:p>
            <a:pPr algn="ctr"/>
            <a:r>
              <a:rPr lang="pt-BR" sz="2800" dirty="0" smtClean="0">
                <a:solidFill>
                  <a:srgbClr val="FF9933"/>
                </a:solidFill>
                <a:latin typeface="Arial" charset="0"/>
              </a:rPr>
              <a:t>DEFICIENCIA </a:t>
            </a:r>
            <a:r>
              <a:rPr lang="pt-BR" sz="2800" dirty="0">
                <a:solidFill>
                  <a:srgbClr val="FF9933"/>
                </a:solidFill>
                <a:latin typeface="Arial" charset="0"/>
              </a:rPr>
              <a:t>DE </a:t>
            </a:r>
            <a:r>
              <a:rPr lang="pt-BR" sz="2800" dirty="0" smtClean="0">
                <a:solidFill>
                  <a:srgbClr val="FF9933"/>
                </a:solidFill>
                <a:latin typeface="Arial" charset="0"/>
              </a:rPr>
              <a:t>CALCIO EN EL </a:t>
            </a:r>
            <a:r>
              <a:rPr lang="pt-BR" sz="2800" dirty="0">
                <a:solidFill>
                  <a:srgbClr val="FF9933"/>
                </a:solidFill>
                <a:latin typeface="Arial" charset="0"/>
              </a:rPr>
              <a:t>SORGO</a:t>
            </a:r>
          </a:p>
        </p:txBody>
      </p:sp>
      <p:sp>
        <p:nvSpPr>
          <p:cNvPr id="55304" name="Rectangle 1032"/>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55305" name="Picture 11"/>
          <p:cNvPicPr>
            <a:picLocks noChangeAspect="1" noChangeArrowheads="1"/>
          </p:cNvPicPr>
          <p:nvPr/>
        </p:nvPicPr>
        <p:blipFill>
          <a:blip r:embed="rId2"/>
          <a:srcRect/>
          <a:stretch>
            <a:fillRect/>
          </a:stretch>
        </p:blipFill>
        <p:spPr bwMode="auto">
          <a:xfrm>
            <a:off x="0" y="2000250"/>
            <a:ext cx="9144000" cy="395128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56323"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56324"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56325"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56326"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56327" name="Text Box 7"/>
          <p:cNvSpPr txBox="1">
            <a:spLocks noChangeArrowheads="1"/>
          </p:cNvSpPr>
          <p:nvPr/>
        </p:nvSpPr>
        <p:spPr bwMode="auto">
          <a:xfrm>
            <a:off x="0" y="242888"/>
            <a:ext cx="9144000" cy="523220"/>
          </a:xfrm>
          <a:prstGeom prst="rect">
            <a:avLst/>
          </a:prstGeom>
          <a:noFill/>
          <a:ln w="9525">
            <a:noFill/>
            <a:miter lim="800000"/>
            <a:headEnd/>
            <a:tailEnd/>
          </a:ln>
        </p:spPr>
        <p:txBody>
          <a:bodyPr>
            <a:spAutoFit/>
          </a:bodyPr>
          <a:lstStyle/>
          <a:p>
            <a:pPr algn="ctr"/>
            <a:r>
              <a:rPr lang="pt-BR" sz="2800" dirty="0" smtClean="0">
                <a:solidFill>
                  <a:srgbClr val="FF9933"/>
                </a:solidFill>
                <a:latin typeface="Arial" charset="0"/>
              </a:rPr>
              <a:t>DEFICIENCIA </a:t>
            </a:r>
            <a:r>
              <a:rPr lang="pt-BR" sz="2800" dirty="0">
                <a:solidFill>
                  <a:srgbClr val="FF9933"/>
                </a:solidFill>
                <a:latin typeface="Arial" charset="0"/>
              </a:rPr>
              <a:t>DE </a:t>
            </a:r>
            <a:r>
              <a:rPr lang="pt-BR" sz="2800" dirty="0" smtClean="0">
                <a:solidFill>
                  <a:srgbClr val="FF9933"/>
                </a:solidFill>
                <a:latin typeface="Arial" charset="0"/>
              </a:rPr>
              <a:t>CALCIO EN LA </a:t>
            </a:r>
            <a:r>
              <a:rPr lang="pt-BR" sz="2800" dirty="0">
                <a:solidFill>
                  <a:srgbClr val="FF9933"/>
                </a:solidFill>
                <a:latin typeface="Arial" charset="0"/>
              </a:rPr>
              <a:t>CANA-DE-AÇÚCAR</a:t>
            </a:r>
          </a:p>
        </p:txBody>
      </p:sp>
      <p:sp>
        <p:nvSpPr>
          <p:cNvPr id="56328"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56329" name="Picture 11" descr="Cane01Ca.jpg (294921 bytes)">
            <a:hlinkClick r:id="rId2"/>
          </p:cNvPr>
          <p:cNvPicPr>
            <a:picLocks noChangeAspect="1" noChangeArrowheads="1"/>
          </p:cNvPicPr>
          <p:nvPr/>
        </p:nvPicPr>
        <p:blipFill>
          <a:blip r:embed="rId3"/>
          <a:srcRect/>
          <a:stretch>
            <a:fillRect/>
          </a:stretch>
        </p:blipFill>
        <p:spPr bwMode="auto">
          <a:xfrm>
            <a:off x="0" y="785813"/>
            <a:ext cx="9109075" cy="6072187"/>
          </a:xfrm>
          <a:prstGeom prst="rect">
            <a:avLst/>
          </a:prstGeom>
          <a:noFill/>
          <a:ln w="9525">
            <a:noFill/>
            <a:miter lim="800000"/>
            <a:headEnd/>
            <a:tailEnd/>
          </a:ln>
        </p:spPr>
      </p:pic>
      <p:pic>
        <p:nvPicPr>
          <p:cNvPr id="56330" name="Picture 10"/>
          <p:cNvPicPr>
            <a:picLocks noChangeAspect="1" noChangeArrowheads="1"/>
          </p:cNvPicPr>
          <p:nvPr/>
        </p:nvPicPr>
        <p:blipFill>
          <a:blip r:embed="rId4"/>
          <a:srcRect/>
          <a:stretch>
            <a:fillRect/>
          </a:stretch>
        </p:blipFill>
        <p:spPr bwMode="auto">
          <a:xfrm>
            <a:off x="0" y="785813"/>
            <a:ext cx="2286000" cy="6072187"/>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57347"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57348"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57349"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57350"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57351" name="Text Box 7"/>
          <p:cNvSpPr txBox="1">
            <a:spLocks noChangeArrowheads="1"/>
          </p:cNvSpPr>
          <p:nvPr/>
        </p:nvSpPr>
        <p:spPr bwMode="auto">
          <a:xfrm>
            <a:off x="0" y="242888"/>
            <a:ext cx="9144000" cy="519112"/>
          </a:xfrm>
          <a:prstGeom prst="rect">
            <a:avLst/>
          </a:prstGeom>
          <a:noFill/>
          <a:ln w="9525">
            <a:noFill/>
            <a:miter lim="800000"/>
            <a:headEnd/>
            <a:tailEnd/>
          </a:ln>
        </p:spPr>
        <p:txBody>
          <a:bodyPr>
            <a:spAutoFit/>
          </a:bodyPr>
          <a:lstStyle/>
          <a:p>
            <a:pPr algn="ctr"/>
            <a:r>
              <a:rPr lang="pt-BR" sz="2800" dirty="0" smtClean="0">
                <a:solidFill>
                  <a:srgbClr val="FF9933"/>
                </a:solidFill>
                <a:latin typeface="Arial" charset="0"/>
              </a:rPr>
              <a:t>DEFICIENCIA </a:t>
            </a:r>
            <a:r>
              <a:rPr lang="pt-BR" sz="2800" dirty="0">
                <a:solidFill>
                  <a:srgbClr val="FF9933"/>
                </a:solidFill>
                <a:latin typeface="Arial" charset="0"/>
              </a:rPr>
              <a:t>DE </a:t>
            </a:r>
            <a:r>
              <a:rPr lang="pt-BR" sz="2800" dirty="0" smtClean="0">
                <a:solidFill>
                  <a:srgbClr val="FF9933"/>
                </a:solidFill>
                <a:latin typeface="Arial" charset="0"/>
              </a:rPr>
              <a:t>CALCIO EN LA FORRAGERA</a:t>
            </a:r>
            <a:endParaRPr lang="pt-BR" sz="2800" dirty="0">
              <a:solidFill>
                <a:srgbClr val="FF9933"/>
              </a:solidFill>
              <a:latin typeface="Arial" charset="0"/>
            </a:endParaRPr>
          </a:p>
        </p:txBody>
      </p:sp>
      <p:sp>
        <p:nvSpPr>
          <p:cNvPr id="57352"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57353" name="Rectangle 10"/>
          <p:cNvSpPr>
            <a:spLocks noChangeArrowheads="1"/>
          </p:cNvSpPr>
          <p:nvPr/>
        </p:nvSpPr>
        <p:spPr bwMode="auto">
          <a:xfrm>
            <a:off x="0" y="1798638"/>
            <a:ext cx="9144000" cy="0"/>
          </a:xfrm>
          <a:prstGeom prst="rect">
            <a:avLst/>
          </a:prstGeom>
          <a:noFill/>
          <a:ln w="9525">
            <a:noFill/>
            <a:miter lim="800000"/>
            <a:headEnd/>
            <a:tailEnd/>
          </a:ln>
        </p:spPr>
        <p:txBody>
          <a:bodyPr>
            <a:spAutoFit/>
          </a:bodyPr>
          <a:lstStyle/>
          <a:p>
            <a:endParaRPr lang="pt-BR"/>
          </a:p>
        </p:txBody>
      </p:sp>
      <p:pic>
        <p:nvPicPr>
          <p:cNvPr id="57354" name="Picture 11"/>
          <p:cNvPicPr>
            <a:picLocks noChangeAspect="1" noChangeArrowheads="1"/>
          </p:cNvPicPr>
          <p:nvPr/>
        </p:nvPicPr>
        <p:blipFill>
          <a:blip r:embed="rId2"/>
          <a:srcRect/>
          <a:stretch>
            <a:fillRect/>
          </a:stretch>
        </p:blipFill>
        <p:spPr bwMode="auto">
          <a:xfrm>
            <a:off x="71438" y="736600"/>
            <a:ext cx="9001125" cy="61214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58371"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58372"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58373"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58374"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58375" name="Text Box 7"/>
          <p:cNvSpPr txBox="1">
            <a:spLocks noChangeArrowheads="1"/>
          </p:cNvSpPr>
          <p:nvPr/>
        </p:nvSpPr>
        <p:spPr bwMode="auto">
          <a:xfrm>
            <a:off x="785813" y="0"/>
            <a:ext cx="7772400" cy="519113"/>
          </a:xfrm>
          <a:prstGeom prst="rect">
            <a:avLst/>
          </a:prstGeom>
          <a:noFill/>
          <a:ln w="9525">
            <a:noFill/>
            <a:miter lim="800000"/>
            <a:headEnd/>
            <a:tailEnd/>
          </a:ln>
        </p:spPr>
        <p:txBody>
          <a:bodyPr>
            <a:spAutoFit/>
          </a:bodyPr>
          <a:lstStyle/>
          <a:p>
            <a:pPr algn="ctr"/>
            <a:r>
              <a:rPr lang="pt-BR" sz="2800" dirty="0" smtClean="0">
                <a:solidFill>
                  <a:srgbClr val="FF9933"/>
                </a:solidFill>
                <a:latin typeface="Arial" charset="0"/>
              </a:rPr>
              <a:t>DEFICIENCIA </a:t>
            </a:r>
            <a:r>
              <a:rPr lang="pt-BR" sz="2800" dirty="0">
                <a:solidFill>
                  <a:srgbClr val="FF9933"/>
                </a:solidFill>
                <a:latin typeface="Arial" charset="0"/>
              </a:rPr>
              <a:t>DE </a:t>
            </a:r>
            <a:r>
              <a:rPr lang="pt-BR" sz="2800" dirty="0" smtClean="0">
                <a:solidFill>
                  <a:srgbClr val="FF9933"/>
                </a:solidFill>
                <a:latin typeface="Arial" charset="0"/>
              </a:rPr>
              <a:t>CALCIO EN EL </a:t>
            </a:r>
            <a:r>
              <a:rPr lang="pt-BR" sz="2800" dirty="0">
                <a:solidFill>
                  <a:srgbClr val="FF9933"/>
                </a:solidFill>
                <a:latin typeface="Arial" charset="0"/>
              </a:rPr>
              <a:t>CITROS</a:t>
            </a:r>
          </a:p>
        </p:txBody>
      </p:sp>
      <p:sp>
        <p:nvSpPr>
          <p:cNvPr id="58376"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58377" name="Picture 9" descr="C:\Adobe Albums\Cat2\foto (1) cópia (3).jpg"/>
          <p:cNvPicPr>
            <a:picLocks noChangeAspect="1" noChangeArrowheads="1"/>
          </p:cNvPicPr>
          <p:nvPr/>
        </p:nvPicPr>
        <p:blipFill>
          <a:blip r:embed="rId2"/>
          <a:srcRect/>
          <a:stretch>
            <a:fillRect/>
          </a:stretch>
        </p:blipFill>
        <p:spPr bwMode="auto">
          <a:xfrm>
            <a:off x="0" y="614363"/>
            <a:ext cx="9144000" cy="6243637"/>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59395"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59396"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59397"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59398"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59399" name="Text Box 7"/>
          <p:cNvSpPr txBox="1">
            <a:spLocks noChangeArrowheads="1"/>
          </p:cNvSpPr>
          <p:nvPr/>
        </p:nvSpPr>
        <p:spPr bwMode="auto">
          <a:xfrm>
            <a:off x="838200" y="242888"/>
            <a:ext cx="7772400" cy="519112"/>
          </a:xfrm>
          <a:prstGeom prst="rect">
            <a:avLst/>
          </a:prstGeom>
          <a:noFill/>
          <a:ln w="9525">
            <a:noFill/>
            <a:miter lim="800000"/>
            <a:headEnd/>
            <a:tailEnd/>
          </a:ln>
        </p:spPr>
        <p:txBody>
          <a:bodyPr>
            <a:spAutoFit/>
          </a:bodyPr>
          <a:lstStyle/>
          <a:p>
            <a:pPr algn="ctr"/>
            <a:r>
              <a:rPr lang="pt-BR" sz="2800" dirty="0" smtClean="0">
                <a:solidFill>
                  <a:srgbClr val="FF9933"/>
                </a:solidFill>
                <a:latin typeface="Arial" charset="0"/>
              </a:rPr>
              <a:t>DEFICIENCIA </a:t>
            </a:r>
            <a:r>
              <a:rPr lang="pt-BR" sz="2800" dirty="0">
                <a:solidFill>
                  <a:srgbClr val="FF9933"/>
                </a:solidFill>
                <a:latin typeface="Arial" charset="0"/>
              </a:rPr>
              <a:t>DE </a:t>
            </a:r>
            <a:r>
              <a:rPr lang="pt-BR" sz="2800" dirty="0" smtClean="0">
                <a:solidFill>
                  <a:srgbClr val="FF9933"/>
                </a:solidFill>
                <a:latin typeface="Arial" charset="0"/>
              </a:rPr>
              <a:t>CALCIO EN LA </a:t>
            </a:r>
            <a:r>
              <a:rPr lang="pt-BR" sz="2800" dirty="0">
                <a:solidFill>
                  <a:srgbClr val="FF9933"/>
                </a:solidFill>
                <a:latin typeface="Arial" charset="0"/>
              </a:rPr>
              <a:t>MANGA</a:t>
            </a:r>
          </a:p>
        </p:txBody>
      </p:sp>
      <p:sp>
        <p:nvSpPr>
          <p:cNvPr id="59400"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59401" name="Picture 9" descr="C:\DefExcessosNutrientes\IMAGES\Img592.jpg"/>
          <p:cNvPicPr>
            <a:picLocks noChangeAspect="1" noChangeArrowheads="1"/>
          </p:cNvPicPr>
          <p:nvPr/>
        </p:nvPicPr>
        <p:blipFill>
          <a:blip r:embed="rId2"/>
          <a:srcRect/>
          <a:stretch>
            <a:fillRect/>
          </a:stretch>
        </p:blipFill>
        <p:spPr bwMode="auto">
          <a:xfrm>
            <a:off x="0" y="990600"/>
            <a:ext cx="5486400" cy="3656013"/>
          </a:xfrm>
          <a:prstGeom prst="rect">
            <a:avLst/>
          </a:prstGeom>
          <a:noFill/>
          <a:ln w="9525">
            <a:noFill/>
            <a:miter lim="800000"/>
            <a:headEnd/>
            <a:tailEnd/>
          </a:ln>
        </p:spPr>
      </p:pic>
      <p:pic>
        <p:nvPicPr>
          <p:cNvPr id="59402" name="Picture 10" descr="C:\DefExcessosNutrientes\IMAGES\Img593.jpg"/>
          <p:cNvPicPr>
            <a:picLocks noChangeAspect="1" noChangeArrowheads="1"/>
          </p:cNvPicPr>
          <p:nvPr/>
        </p:nvPicPr>
        <p:blipFill>
          <a:blip r:embed="rId3"/>
          <a:srcRect/>
          <a:stretch>
            <a:fillRect/>
          </a:stretch>
        </p:blipFill>
        <p:spPr bwMode="auto">
          <a:xfrm>
            <a:off x="4495800" y="3709988"/>
            <a:ext cx="4724400" cy="3148012"/>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60419"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60420"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60421"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60422"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60423" name="Picture 2" descr="http://www.ipni.net/ipniweb/portal.nsf/0/9ad9bd18794e8480852573ec000ec596/Body/9.4334!OpenElement&amp;FieldElemFormat=jpg"/>
          <p:cNvPicPr>
            <a:picLocks noChangeAspect="1" noChangeArrowheads="1"/>
          </p:cNvPicPr>
          <p:nvPr/>
        </p:nvPicPr>
        <p:blipFill>
          <a:blip r:embed="rId2"/>
          <a:srcRect/>
          <a:stretch>
            <a:fillRect/>
          </a:stretch>
        </p:blipFill>
        <p:spPr bwMode="auto">
          <a:xfrm>
            <a:off x="2286000" y="-30163"/>
            <a:ext cx="4638675" cy="6911976"/>
          </a:xfrm>
          <a:prstGeom prst="rect">
            <a:avLst/>
          </a:prstGeom>
          <a:noFill/>
          <a:ln w="9525">
            <a:noFill/>
            <a:miter lim="800000"/>
            <a:headEnd/>
            <a:tailEnd/>
          </a:ln>
        </p:spPr>
      </p:pic>
      <p:sp>
        <p:nvSpPr>
          <p:cNvPr id="60424" name="Text Box 7"/>
          <p:cNvSpPr txBox="1">
            <a:spLocks noChangeArrowheads="1"/>
          </p:cNvSpPr>
          <p:nvPr/>
        </p:nvSpPr>
        <p:spPr bwMode="auto">
          <a:xfrm>
            <a:off x="838200" y="242888"/>
            <a:ext cx="7772400" cy="519112"/>
          </a:xfrm>
          <a:prstGeom prst="rect">
            <a:avLst/>
          </a:prstGeom>
          <a:noFill/>
          <a:ln w="9525">
            <a:noFill/>
            <a:miter lim="800000"/>
            <a:headEnd/>
            <a:tailEnd/>
          </a:ln>
        </p:spPr>
        <p:txBody>
          <a:bodyPr>
            <a:spAutoFit/>
          </a:bodyPr>
          <a:lstStyle/>
          <a:p>
            <a:pPr algn="ctr"/>
            <a:r>
              <a:rPr lang="pt-BR" sz="2800" dirty="0" smtClean="0">
                <a:solidFill>
                  <a:srgbClr val="FF9933"/>
                </a:solidFill>
                <a:latin typeface="Arial" charset="0"/>
              </a:rPr>
              <a:t>DEFICIENCIA </a:t>
            </a:r>
            <a:r>
              <a:rPr lang="pt-BR" sz="2800" dirty="0">
                <a:solidFill>
                  <a:srgbClr val="FF9933"/>
                </a:solidFill>
                <a:latin typeface="Arial" charset="0"/>
              </a:rPr>
              <a:t>DE </a:t>
            </a:r>
            <a:r>
              <a:rPr lang="pt-BR" sz="2800" dirty="0" smtClean="0">
                <a:solidFill>
                  <a:srgbClr val="FF9933"/>
                </a:solidFill>
                <a:latin typeface="Arial" charset="0"/>
              </a:rPr>
              <a:t>CALCIO EN </a:t>
            </a:r>
            <a:r>
              <a:rPr lang="pt-BR" sz="2800" dirty="0">
                <a:solidFill>
                  <a:srgbClr val="FF9933"/>
                </a:solidFill>
                <a:latin typeface="Arial" charset="0"/>
              </a:rPr>
              <a:t>BANANA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61443"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61444"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61445"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61446"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61447" name="Text Box 7"/>
          <p:cNvSpPr txBox="1">
            <a:spLocks noChangeArrowheads="1"/>
          </p:cNvSpPr>
          <p:nvPr/>
        </p:nvSpPr>
        <p:spPr bwMode="auto">
          <a:xfrm>
            <a:off x="838200" y="242888"/>
            <a:ext cx="7772400" cy="519112"/>
          </a:xfrm>
          <a:prstGeom prst="rect">
            <a:avLst/>
          </a:prstGeom>
          <a:noFill/>
          <a:ln w="9525">
            <a:noFill/>
            <a:miter lim="800000"/>
            <a:headEnd/>
            <a:tailEnd/>
          </a:ln>
        </p:spPr>
        <p:txBody>
          <a:bodyPr>
            <a:spAutoFit/>
          </a:bodyPr>
          <a:lstStyle/>
          <a:p>
            <a:pPr algn="ctr"/>
            <a:r>
              <a:rPr lang="pt-BR" sz="2800" dirty="0" smtClean="0">
                <a:solidFill>
                  <a:srgbClr val="FF9933"/>
                </a:solidFill>
                <a:latin typeface="Arial" charset="0"/>
              </a:rPr>
              <a:t>DEFICIENCIA </a:t>
            </a:r>
            <a:r>
              <a:rPr lang="pt-BR" sz="2800" dirty="0">
                <a:solidFill>
                  <a:srgbClr val="FF9933"/>
                </a:solidFill>
                <a:latin typeface="Arial" charset="0"/>
              </a:rPr>
              <a:t>DE </a:t>
            </a:r>
            <a:r>
              <a:rPr lang="pt-BR" sz="2800" dirty="0" smtClean="0">
                <a:solidFill>
                  <a:srgbClr val="FF9933"/>
                </a:solidFill>
                <a:latin typeface="Arial" charset="0"/>
              </a:rPr>
              <a:t>CALCIO EN MANZANAS</a:t>
            </a:r>
            <a:endParaRPr lang="pt-BR" sz="2800" dirty="0">
              <a:solidFill>
                <a:srgbClr val="FF9933"/>
              </a:solidFill>
              <a:latin typeface="Arial" charset="0"/>
            </a:endParaRPr>
          </a:p>
        </p:txBody>
      </p:sp>
      <p:sp>
        <p:nvSpPr>
          <p:cNvPr id="61448" name="Rectangle 8"/>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61449" name="Picture 9" descr="C:\DefExcessosNutrientes\IMAGES\Img237.jpg"/>
          <p:cNvPicPr>
            <a:picLocks noChangeAspect="1" noChangeArrowheads="1"/>
          </p:cNvPicPr>
          <p:nvPr/>
        </p:nvPicPr>
        <p:blipFill>
          <a:blip r:embed="rId2"/>
          <a:srcRect/>
          <a:stretch>
            <a:fillRect/>
          </a:stretch>
        </p:blipFill>
        <p:spPr bwMode="auto">
          <a:xfrm>
            <a:off x="0" y="763588"/>
            <a:ext cx="9144000" cy="6094412"/>
          </a:xfrm>
          <a:prstGeom prst="rect">
            <a:avLst/>
          </a:prstGeom>
          <a:noFill/>
          <a:ln w="9525">
            <a:noFill/>
            <a:miter lim="800000"/>
            <a:headEnd/>
            <a:tailEnd/>
          </a:ln>
        </p:spPr>
      </p:pic>
      <p:sp>
        <p:nvSpPr>
          <p:cNvPr id="61450" name="Text Box 10"/>
          <p:cNvSpPr txBox="1">
            <a:spLocks noChangeArrowheads="1"/>
          </p:cNvSpPr>
          <p:nvPr/>
        </p:nvSpPr>
        <p:spPr bwMode="auto">
          <a:xfrm>
            <a:off x="1676400" y="5911850"/>
            <a:ext cx="6019800" cy="946150"/>
          </a:xfrm>
          <a:prstGeom prst="rect">
            <a:avLst/>
          </a:prstGeom>
          <a:noFill/>
          <a:ln w="9525">
            <a:noFill/>
            <a:miter lim="800000"/>
            <a:headEnd/>
            <a:tailEnd/>
          </a:ln>
        </p:spPr>
        <p:txBody>
          <a:bodyPr>
            <a:spAutoFit/>
          </a:bodyPr>
          <a:lstStyle/>
          <a:p>
            <a:pPr algn="ctr"/>
            <a:r>
              <a:rPr lang="pt-BR" sz="2800" dirty="0" err="1" smtClean="0">
                <a:solidFill>
                  <a:schemeClr val="folHlink"/>
                </a:solidFill>
                <a:latin typeface="Arial" charset="0"/>
              </a:rPr>
              <a:t>En</a:t>
            </a:r>
            <a:r>
              <a:rPr lang="pt-BR" sz="2800" dirty="0" smtClean="0">
                <a:solidFill>
                  <a:schemeClr val="folHlink"/>
                </a:solidFill>
                <a:latin typeface="Arial" charset="0"/>
              </a:rPr>
              <a:t> </a:t>
            </a:r>
            <a:r>
              <a:rPr lang="pt-BR" sz="2800" dirty="0" err="1" smtClean="0">
                <a:solidFill>
                  <a:schemeClr val="folHlink"/>
                </a:solidFill>
                <a:latin typeface="Arial" charset="0"/>
              </a:rPr>
              <a:t>manzanas</a:t>
            </a:r>
            <a:r>
              <a:rPr lang="pt-BR" sz="2800" dirty="0" smtClean="0">
                <a:solidFill>
                  <a:schemeClr val="folHlink"/>
                </a:solidFill>
                <a:latin typeface="Arial" charset="0"/>
              </a:rPr>
              <a:t> </a:t>
            </a:r>
            <a:r>
              <a:rPr lang="pt-BR" sz="2800" dirty="0" err="1" smtClean="0">
                <a:solidFill>
                  <a:schemeClr val="folHlink"/>
                </a:solidFill>
                <a:latin typeface="Arial" charset="0"/>
              </a:rPr>
              <a:t>la</a:t>
            </a:r>
            <a:r>
              <a:rPr lang="pt-BR" sz="2800" dirty="0" smtClean="0">
                <a:solidFill>
                  <a:schemeClr val="folHlink"/>
                </a:solidFill>
                <a:latin typeface="Arial" charset="0"/>
              </a:rPr>
              <a:t> </a:t>
            </a:r>
            <a:r>
              <a:rPr lang="pt-BR" sz="2800" dirty="0" err="1" smtClean="0">
                <a:solidFill>
                  <a:schemeClr val="folHlink"/>
                </a:solidFill>
                <a:latin typeface="Arial" charset="0"/>
              </a:rPr>
              <a:t>deficiencia</a:t>
            </a:r>
            <a:r>
              <a:rPr lang="pt-BR" sz="2800" dirty="0" smtClean="0">
                <a:solidFill>
                  <a:schemeClr val="folHlink"/>
                </a:solidFill>
                <a:latin typeface="Arial" charset="0"/>
              </a:rPr>
              <a:t> </a:t>
            </a:r>
            <a:r>
              <a:rPr lang="pt-BR" sz="2800" dirty="0">
                <a:solidFill>
                  <a:schemeClr val="folHlink"/>
                </a:solidFill>
                <a:latin typeface="Arial" charset="0"/>
              </a:rPr>
              <a:t>de Ca provoca </a:t>
            </a:r>
            <a:r>
              <a:rPr lang="pt-BR" sz="2800" dirty="0" smtClean="0">
                <a:solidFill>
                  <a:schemeClr val="folHlink"/>
                </a:solidFill>
                <a:latin typeface="Arial" charset="0"/>
              </a:rPr>
              <a:t>“</a:t>
            </a:r>
            <a:r>
              <a:rPr lang="pt-BR" sz="2800" dirty="0" err="1" smtClean="0">
                <a:solidFill>
                  <a:schemeClr val="folHlink"/>
                </a:solidFill>
                <a:latin typeface="Arial" charset="0"/>
              </a:rPr>
              <a:t>agujeiro</a:t>
            </a:r>
            <a:r>
              <a:rPr lang="pt-BR" sz="2800" dirty="0" smtClean="0">
                <a:solidFill>
                  <a:schemeClr val="folHlink"/>
                </a:solidFill>
                <a:latin typeface="Arial" charset="0"/>
              </a:rPr>
              <a:t> </a:t>
            </a:r>
            <a:r>
              <a:rPr lang="pt-BR" sz="2800" dirty="0">
                <a:solidFill>
                  <a:schemeClr val="folHlink"/>
                </a:solidFill>
                <a:latin typeface="Arial" charset="0"/>
              </a:rPr>
              <a:t>amargo”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2291" name="Rectangle 3"/>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12292" name="Rectangle 4"/>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12293" name="Text Box 5"/>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12294" name="Rectangle 6"/>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grpSp>
        <p:nvGrpSpPr>
          <p:cNvPr id="12295" name="Group 7"/>
          <p:cNvGrpSpPr>
            <a:grpSpLocks/>
          </p:cNvGrpSpPr>
          <p:nvPr/>
        </p:nvGrpSpPr>
        <p:grpSpPr bwMode="auto">
          <a:xfrm>
            <a:off x="0" y="609600"/>
            <a:ext cx="9144000" cy="3886200"/>
            <a:chOff x="-3" y="-3"/>
            <a:chExt cx="3450" cy="1406"/>
          </a:xfrm>
        </p:grpSpPr>
        <p:grpSp>
          <p:nvGrpSpPr>
            <p:cNvPr id="12302" name="Group 8"/>
            <p:cNvGrpSpPr>
              <a:grpSpLocks/>
            </p:cNvGrpSpPr>
            <p:nvPr/>
          </p:nvGrpSpPr>
          <p:grpSpPr bwMode="auto">
            <a:xfrm>
              <a:off x="0" y="0"/>
              <a:ext cx="3444" cy="1400"/>
              <a:chOff x="0" y="0"/>
              <a:chExt cx="3444" cy="1400"/>
            </a:xfrm>
          </p:grpSpPr>
          <p:grpSp>
            <p:nvGrpSpPr>
              <p:cNvPr id="12304" name="Group 9"/>
              <p:cNvGrpSpPr>
                <a:grpSpLocks/>
              </p:cNvGrpSpPr>
              <p:nvPr/>
            </p:nvGrpSpPr>
            <p:grpSpPr bwMode="auto">
              <a:xfrm>
                <a:off x="0" y="0"/>
                <a:ext cx="594" cy="978"/>
                <a:chOff x="0" y="0"/>
                <a:chExt cx="594" cy="978"/>
              </a:xfrm>
            </p:grpSpPr>
            <p:sp>
              <p:nvSpPr>
                <p:cNvPr id="12345" name="Rectangle 10"/>
                <p:cNvSpPr>
                  <a:spLocks noChangeArrowheads="1"/>
                </p:cNvSpPr>
                <p:nvPr/>
              </p:nvSpPr>
              <p:spPr bwMode="auto">
                <a:xfrm>
                  <a:off x="28" y="0"/>
                  <a:ext cx="538" cy="978"/>
                </a:xfrm>
                <a:prstGeom prst="rect">
                  <a:avLst/>
                </a:prstGeom>
                <a:noFill/>
                <a:ln w="9525">
                  <a:noFill/>
                  <a:miter lim="800000"/>
                  <a:headEnd/>
                  <a:tailEnd/>
                </a:ln>
              </p:spPr>
              <p:txBody>
                <a:bodyPr anchor="ctr"/>
                <a:lstStyle/>
                <a:p>
                  <a:pPr eaLnBrk="0" hangingPunct="0">
                    <a:tabLst>
                      <a:tab pos="-914400" algn="l"/>
                      <a:tab pos="-457200" algn="l"/>
                    </a:tabLst>
                  </a:pPr>
                  <a:r>
                    <a:rPr lang="en-US">
                      <a:solidFill>
                        <a:srgbClr val="FFCC00"/>
                      </a:solidFill>
                      <a:latin typeface="Garamond" pitchFamily="18" charset="0"/>
                      <a:cs typeface="Times New Roman" pitchFamily="18" charset="0"/>
                    </a:rPr>
                    <a:t>Elemento</a:t>
                  </a:r>
                  <a:endParaRPr lang="en-US">
                    <a:solidFill>
                      <a:srgbClr val="FFCC00"/>
                    </a:solidFill>
                    <a:latin typeface="Arial" charset="0"/>
                    <a:cs typeface="Times New Roman" pitchFamily="18" charset="0"/>
                  </a:endParaRPr>
                </a:p>
                <a:p>
                  <a:pPr eaLnBrk="0" hangingPunct="0">
                    <a:tabLst>
                      <a:tab pos="-914400" algn="l"/>
                      <a:tab pos="-457200" algn="l"/>
                    </a:tabLst>
                  </a:pPr>
                  <a:endParaRPr lang="en-US">
                    <a:solidFill>
                      <a:srgbClr val="FFCC00"/>
                    </a:solidFill>
                  </a:endParaRPr>
                </a:p>
              </p:txBody>
            </p:sp>
            <p:sp>
              <p:nvSpPr>
                <p:cNvPr id="12346" name="Rectangle 11"/>
                <p:cNvSpPr>
                  <a:spLocks noChangeArrowheads="1"/>
                </p:cNvSpPr>
                <p:nvPr/>
              </p:nvSpPr>
              <p:spPr bwMode="auto">
                <a:xfrm>
                  <a:off x="0" y="0"/>
                  <a:ext cx="594" cy="978"/>
                </a:xfrm>
                <a:prstGeom prst="rect">
                  <a:avLst/>
                </a:prstGeom>
                <a:noFill/>
                <a:ln w="7">
                  <a:solidFill>
                    <a:srgbClr val="A0A0A0"/>
                  </a:solidFill>
                  <a:miter lim="800000"/>
                  <a:headEnd/>
                  <a:tailEnd/>
                </a:ln>
              </p:spPr>
              <p:txBody>
                <a:bodyPr wrap="none"/>
                <a:lstStyle/>
                <a:p>
                  <a:endParaRPr lang="pt-BR"/>
                </a:p>
              </p:txBody>
            </p:sp>
          </p:grpSp>
          <p:grpSp>
            <p:nvGrpSpPr>
              <p:cNvPr id="12305" name="Group 12"/>
              <p:cNvGrpSpPr>
                <a:grpSpLocks/>
              </p:cNvGrpSpPr>
              <p:nvPr/>
            </p:nvGrpSpPr>
            <p:grpSpPr bwMode="auto">
              <a:xfrm>
                <a:off x="594" y="0"/>
                <a:ext cx="1020" cy="978"/>
                <a:chOff x="594" y="0"/>
                <a:chExt cx="1020" cy="978"/>
              </a:xfrm>
            </p:grpSpPr>
            <p:sp>
              <p:nvSpPr>
                <p:cNvPr id="12343" name="Rectangle 13"/>
                <p:cNvSpPr>
                  <a:spLocks noChangeArrowheads="1"/>
                </p:cNvSpPr>
                <p:nvPr/>
              </p:nvSpPr>
              <p:spPr bwMode="auto">
                <a:xfrm>
                  <a:off x="622" y="0"/>
                  <a:ext cx="964" cy="978"/>
                </a:xfrm>
                <a:prstGeom prst="rect">
                  <a:avLst/>
                </a:prstGeom>
                <a:noFill/>
                <a:ln w="9525">
                  <a:noFill/>
                  <a:miter lim="800000"/>
                  <a:headEnd/>
                  <a:tailEnd/>
                </a:ln>
              </p:spPr>
              <p:txBody>
                <a:bodyPr/>
                <a:lstStyle/>
                <a:p>
                  <a:pPr algn="ctr" eaLnBrk="0" hangingPunct="0">
                    <a:tabLst>
                      <a:tab pos="-914400" algn="l"/>
                      <a:tab pos="-457200" algn="l"/>
                    </a:tabLst>
                  </a:pPr>
                  <a:r>
                    <a:rPr lang="en-US">
                      <a:solidFill>
                        <a:srgbClr val="FFCC00"/>
                      </a:solidFill>
                      <a:latin typeface="Garamond" pitchFamily="18" charset="0"/>
                      <a:cs typeface="Times New Roman" pitchFamily="18" charset="0"/>
                    </a:rPr>
                    <a:t>Cantidad necesária para una consecha de 9 t ha</a:t>
                  </a:r>
                  <a:r>
                    <a:rPr lang="en-US" baseline="30000">
                      <a:solidFill>
                        <a:srgbClr val="FFCC00"/>
                      </a:solidFill>
                      <a:latin typeface="Garamond" pitchFamily="18" charset="0"/>
                      <a:cs typeface="Times New Roman" pitchFamily="18" charset="0"/>
                    </a:rPr>
                    <a:t>-1</a:t>
                  </a:r>
                  <a:endParaRPr lang="en-US">
                    <a:solidFill>
                      <a:srgbClr val="FFCC00"/>
                    </a:solidFill>
                    <a:latin typeface="Arial" charset="0"/>
                    <a:cs typeface="Times New Roman" pitchFamily="18" charset="0"/>
                  </a:endParaRPr>
                </a:p>
                <a:p>
                  <a:pPr algn="ctr" eaLnBrk="0" hangingPunct="0">
                    <a:tabLst>
                      <a:tab pos="-914400" algn="l"/>
                      <a:tab pos="-457200" algn="l"/>
                    </a:tabLst>
                  </a:pPr>
                  <a:endParaRPr lang="en-US">
                    <a:solidFill>
                      <a:srgbClr val="FFCC00"/>
                    </a:solidFill>
                  </a:endParaRPr>
                </a:p>
              </p:txBody>
            </p:sp>
            <p:sp>
              <p:nvSpPr>
                <p:cNvPr id="12344" name="Rectangle 14"/>
                <p:cNvSpPr>
                  <a:spLocks noChangeArrowheads="1"/>
                </p:cNvSpPr>
                <p:nvPr/>
              </p:nvSpPr>
              <p:spPr bwMode="auto">
                <a:xfrm>
                  <a:off x="594" y="0"/>
                  <a:ext cx="1020" cy="978"/>
                </a:xfrm>
                <a:prstGeom prst="rect">
                  <a:avLst/>
                </a:prstGeom>
                <a:noFill/>
                <a:ln w="7">
                  <a:solidFill>
                    <a:srgbClr val="A0A0A0"/>
                  </a:solidFill>
                  <a:miter lim="800000"/>
                  <a:headEnd/>
                  <a:tailEnd/>
                </a:ln>
              </p:spPr>
              <p:txBody>
                <a:bodyPr wrap="none"/>
                <a:lstStyle/>
                <a:p>
                  <a:endParaRPr lang="pt-BR"/>
                </a:p>
              </p:txBody>
            </p:sp>
          </p:grpSp>
          <p:grpSp>
            <p:nvGrpSpPr>
              <p:cNvPr id="12306" name="Group 15"/>
              <p:cNvGrpSpPr>
                <a:grpSpLocks/>
              </p:cNvGrpSpPr>
              <p:nvPr/>
            </p:nvGrpSpPr>
            <p:grpSpPr bwMode="auto">
              <a:xfrm>
                <a:off x="1614" y="0"/>
                <a:ext cx="1830" cy="422"/>
                <a:chOff x="1614" y="0"/>
                <a:chExt cx="1830" cy="422"/>
              </a:xfrm>
            </p:grpSpPr>
            <p:sp>
              <p:nvSpPr>
                <p:cNvPr id="12341" name="Rectangle 16"/>
                <p:cNvSpPr>
                  <a:spLocks noChangeArrowheads="1"/>
                </p:cNvSpPr>
                <p:nvPr/>
              </p:nvSpPr>
              <p:spPr bwMode="auto">
                <a:xfrm>
                  <a:off x="1642" y="0"/>
                  <a:ext cx="1774" cy="422"/>
                </a:xfrm>
                <a:prstGeom prst="rect">
                  <a:avLst/>
                </a:prstGeom>
                <a:noFill/>
                <a:ln w="9525">
                  <a:noFill/>
                  <a:miter lim="800000"/>
                  <a:headEnd/>
                  <a:tailEnd/>
                </a:ln>
              </p:spPr>
              <p:txBody>
                <a:bodyPr/>
                <a:lstStyle/>
                <a:p>
                  <a:pPr algn="ctr" eaLnBrk="0" hangingPunct="0">
                    <a:tabLst>
                      <a:tab pos="-914400" algn="l"/>
                      <a:tab pos="-457200" algn="l"/>
                    </a:tabLst>
                  </a:pPr>
                  <a:r>
                    <a:rPr lang="en-US">
                      <a:solidFill>
                        <a:srgbClr val="FFCC00"/>
                      </a:solidFill>
                      <a:latin typeface="Garamond" pitchFamily="18" charset="0"/>
                      <a:cs typeface="Times New Roman" pitchFamily="18" charset="0"/>
                    </a:rPr>
                    <a:t>kg ha</a:t>
                  </a:r>
                  <a:r>
                    <a:rPr lang="en-US" baseline="30000">
                      <a:solidFill>
                        <a:srgbClr val="FFCC00"/>
                      </a:solidFill>
                      <a:latin typeface="Garamond" pitchFamily="18" charset="0"/>
                      <a:cs typeface="Times New Roman" pitchFamily="18" charset="0"/>
                    </a:rPr>
                    <a:t>-1</a:t>
                  </a:r>
                  <a:r>
                    <a:rPr lang="en-US">
                      <a:solidFill>
                        <a:srgbClr val="FFCC00"/>
                      </a:solidFill>
                      <a:latin typeface="Garamond" pitchFamily="18" charset="0"/>
                      <a:cs typeface="Times New Roman" pitchFamily="18" charset="0"/>
                    </a:rPr>
                    <a:t> fornecidos por</a:t>
                  </a:r>
                  <a:endParaRPr lang="en-US">
                    <a:solidFill>
                      <a:srgbClr val="FFCC00"/>
                    </a:solidFill>
                    <a:latin typeface="Arial" charset="0"/>
                    <a:cs typeface="Times New Roman" pitchFamily="18" charset="0"/>
                  </a:endParaRPr>
                </a:p>
                <a:p>
                  <a:pPr algn="ctr" eaLnBrk="0" hangingPunct="0">
                    <a:tabLst>
                      <a:tab pos="-914400" algn="l"/>
                      <a:tab pos="-457200" algn="l"/>
                    </a:tabLst>
                  </a:pPr>
                  <a:endParaRPr lang="en-US">
                    <a:solidFill>
                      <a:srgbClr val="FFCC00"/>
                    </a:solidFill>
                  </a:endParaRPr>
                </a:p>
              </p:txBody>
            </p:sp>
            <p:sp>
              <p:nvSpPr>
                <p:cNvPr id="12342" name="Rectangle 17"/>
                <p:cNvSpPr>
                  <a:spLocks noChangeArrowheads="1"/>
                </p:cNvSpPr>
                <p:nvPr/>
              </p:nvSpPr>
              <p:spPr bwMode="auto">
                <a:xfrm>
                  <a:off x="1614" y="0"/>
                  <a:ext cx="1830" cy="422"/>
                </a:xfrm>
                <a:prstGeom prst="rect">
                  <a:avLst/>
                </a:prstGeom>
                <a:noFill/>
                <a:ln w="7">
                  <a:solidFill>
                    <a:srgbClr val="A0A0A0"/>
                  </a:solidFill>
                  <a:miter lim="800000"/>
                  <a:headEnd/>
                  <a:tailEnd/>
                </a:ln>
              </p:spPr>
              <p:txBody>
                <a:bodyPr wrap="none"/>
                <a:lstStyle/>
                <a:p>
                  <a:endParaRPr lang="pt-BR"/>
                </a:p>
              </p:txBody>
            </p:sp>
          </p:grpSp>
          <p:grpSp>
            <p:nvGrpSpPr>
              <p:cNvPr id="12307" name="Group 18"/>
              <p:cNvGrpSpPr>
                <a:grpSpLocks/>
              </p:cNvGrpSpPr>
              <p:nvPr/>
            </p:nvGrpSpPr>
            <p:grpSpPr bwMode="auto">
              <a:xfrm>
                <a:off x="1614" y="422"/>
                <a:ext cx="624" cy="556"/>
                <a:chOff x="1614" y="422"/>
                <a:chExt cx="624" cy="556"/>
              </a:xfrm>
            </p:grpSpPr>
            <p:sp>
              <p:nvSpPr>
                <p:cNvPr id="12339" name="Rectangle 19"/>
                <p:cNvSpPr>
                  <a:spLocks noChangeArrowheads="1"/>
                </p:cNvSpPr>
                <p:nvPr/>
              </p:nvSpPr>
              <p:spPr bwMode="auto">
                <a:xfrm>
                  <a:off x="1642" y="422"/>
                  <a:ext cx="568" cy="556"/>
                </a:xfrm>
                <a:prstGeom prst="rect">
                  <a:avLst/>
                </a:prstGeom>
                <a:noFill/>
                <a:ln w="9525">
                  <a:noFill/>
                  <a:miter lim="800000"/>
                  <a:headEnd/>
                  <a:tailEnd/>
                </a:ln>
              </p:spPr>
              <p:txBody>
                <a:bodyPr anchor="ctr"/>
                <a:lstStyle/>
                <a:p>
                  <a:pPr algn="ctr" eaLnBrk="0" hangingPunct="0">
                    <a:tabLst>
                      <a:tab pos="-914400" algn="l"/>
                      <a:tab pos="-457200" algn="l"/>
                    </a:tabLst>
                  </a:pPr>
                  <a:endParaRPr lang="en-US">
                    <a:solidFill>
                      <a:srgbClr val="FFCC00"/>
                    </a:solidFill>
                    <a:latin typeface="Garamond" pitchFamily="18" charset="0"/>
                    <a:cs typeface="Times New Roman" pitchFamily="18" charset="0"/>
                  </a:endParaRPr>
                </a:p>
                <a:p>
                  <a:pPr algn="ctr" eaLnBrk="0" hangingPunct="0">
                    <a:tabLst>
                      <a:tab pos="-914400" algn="l"/>
                      <a:tab pos="-457200" algn="l"/>
                    </a:tabLst>
                  </a:pPr>
                  <a:r>
                    <a:rPr lang="en-US">
                      <a:solidFill>
                        <a:srgbClr val="FFCC00"/>
                      </a:solidFill>
                      <a:latin typeface="Garamond" pitchFamily="18" charset="0"/>
                      <a:cs typeface="Times New Roman" pitchFamily="18" charset="0"/>
                    </a:rPr>
                    <a:t>Intercepta- ción</a:t>
                  </a:r>
                  <a:endParaRPr lang="en-US">
                    <a:solidFill>
                      <a:srgbClr val="FFCC00"/>
                    </a:solidFill>
                    <a:latin typeface="Arial" charset="0"/>
                    <a:cs typeface="Times New Roman" pitchFamily="18" charset="0"/>
                  </a:endParaRPr>
                </a:p>
                <a:p>
                  <a:pPr algn="ctr" eaLnBrk="0" hangingPunct="0">
                    <a:tabLst>
                      <a:tab pos="-914400" algn="l"/>
                      <a:tab pos="-457200" algn="l"/>
                    </a:tabLst>
                  </a:pPr>
                  <a:endParaRPr lang="en-US">
                    <a:solidFill>
                      <a:srgbClr val="FFCC00"/>
                    </a:solidFill>
                  </a:endParaRPr>
                </a:p>
              </p:txBody>
            </p:sp>
            <p:sp>
              <p:nvSpPr>
                <p:cNvPr id="12340" name="Rectangle 20"/>
                <p:cNvSpPr>
                  <a:spLocks noChangeArrowheads="1"/>
                </p:cNvSpPr>
                <p:nvPr/>
              </p:nvSpPr>
              <p:spPr bwMode="auto">
                <a:xfrm>
                  <a:off x="1614" y="422"/>
                  <a:ext cx="624" cy="556"/>
                </a:xfrm>
                <a:prstGeom prst="rect">
                  <a:avLst/>
                </a:prstGeom>
                <a:noFill/>
                <a:ln w="7">
                  <a:solidFill>
                    <a:srgbClr val="A0A0A0"/>
                  </a:solidFill>
                  <a:miter lim="800000"/>
                  <a:headEnd/>
                  <a:tailEnd/>
                </a:ln>
              </p:spPr>
              <p:txBody>
                <a:bodyPr wrap="none"/>
                <a:lstStyle/>
                <a:p>
                  <a:endParaRPr lang="pt-BR"/>
                </a:p>
              </p:txBody>
            </p:sp>
          </p:grpSp>
          <p:grpSp>
            <p:nvGrpSpPr>
              <p:cNvPr id="12308" name="Group 21"/>
              <p:cNvGrpSpPr>
                <a:grpSpLocks/>
              </p:cNvGrpSpPr>
              <p:nvPr/>
            </p:nvGrpSpPr>
            <p:grpSpPr bwMode="auto">
              <a:xfrm>
                <a:off x="2238" y="422"/>
                <a:ext cx="603" cy="556"/>
                <a:chOff x="2238" y="422"/>
                <a:chExt cx="603" cy="556"/>
              </a:xfrm>
            </p:grpSpPr>
            <p:sp>
              <p:nvSpPr>
                <p:cNvPr id="12337" name="Rectangle 22"/>
                <p:cNvSpPr>
                  <a:spLocks noChangeArrowheads="1"/>
                </p:cNvSpPr>
                <p:nvPr/>
              </p:nvSpPr>
              <p:spPr bwMode="auto">
                <a:xfrm>
                  <a:off x="2266" y="422"/>
                  <a:ext cx="547" cy="556"/>
                </a:xfrm>
                <a:prstGeom prst="rect">
                  <a:avLst/>
                </a:prstGeom>
                <a:noFill/>
                <a:ln w="9525">
                  <a:noFill/>
                  <a:miter lim="800000"/>
                  <a:headEnd/>
                  <a:tailEnd/>
                </a:ln>
              </p:spPr>
              <p:txBody>
                <a:bodyPr anchor="ctr"/>
                <a:lstStyle/>
                <a:p>
                  <a:pPr algn="ctr" eaLnBrk="0" hangingPunct="0">
                    <a:tabLst>
                      <a:tab pos="-914400" algn="l"/>
                      <a:tab pos="-457200" algn="l"/>
                    </a:tabLst>
                  </a:pPr>
                  <a:endParaRPr lang="en-US">
                    <a:solidFill>
                      <a:srgbClr val="FFCC00"/>
                    </a:solidFill>
                    <a:latin typeface="Garamond" pitchFamily="18" charset="0"/>
                    <a:cs typeface="Times New Roman" pitchFamily="18" charset="0"/>
                  </a:endParaRPr>
                </a:p>
                <a:p>
                  <a:pPr algn="ctr" eaLnBrk="0" hangingPunct="0">
                    <a:tabLst>
                      <a:tab pos="-914400" algn="l"/>
                      <a:tab pos="-457200" algn="l"/>
                    </a:tabLst>
                  </a:pPr>
                  <a:r>
                    <a:rPr lang="en-US" b="1">
                      <a:solidFill>
                        <a:srgbClr val="FFCC00"/>
                      </a:solidFill>
                      <a:latin typeface="Garamond" pitchFamily="18" charset="0"/>
                      <a:cs typeface="Times New Roman" pitchFamily="18" charset="0"/>
                    </a:rPr>
                    <a:t>Flujo de masa</a:t>
                  </a:r>
                  <a:endParaRPr lang="en-US" b="1">
                    <a:solidFill>
                      <a:srgbClr val="FFCC00"/>
                    </a:solidFill>
                    <a:latin typeface="Arial" charset="0"/>
                    <a:cs typeface="Times New Roman" pitchFamily="18" charset="0"/>
                  </a:endParaRPr>
                </a:p>
                <a:p>
                  <a:pPr algn="ctr" eaLnBrk="0" hangingPunct="0">
                    <a:tabLst>
                      <a:tab pos="-914400" algn="l"/>
                      <a:tab pos="-457200" algn="l"/>
                    </a:tabLst>
                  </a:pPr>
                  <a:endParaRPr lang="en-US">
                    <a:solidFill>
                      <a:srgbClr val="FFCC00"/>
                    </a:solidFill>
                  </a:endParaRPr>
                </a:p>
              </p:txBody>
            </p:sp>
            <p:sp>
              <p:nvSpPr>
                <p:cNvPr id="12338" name="Rectangle 23"/>
                <p:cNvSpPr>
                  <a:spLocks noChangeArrowheads="1"/>
                </p:cNvSpPr>
                <p:nvPr/>
              </p:nvSpPr>
              <p:spPr bwMode="auto">
                <a:xfrm>
                  <a:off x="2238" y="422"/>
                  <a:ext cx="603" cy="556"/>
                </a:xfrm>
                <a:prstGeom prst="rect">
                  <a:avLst/>
                </a:prstGeom>
                <a:noFill/>
                <a:ln w="7">
                  <a:solidFill>
                    <a:srgbClr val="A0A0A0"/>
                  </a:solidFill>
                  <a:miter lim="800000"/>
                  <a:headEnd/>
                  <a:tailEnd/>
                </a:ln>
              </p:spPr>
              <p:txBody>
                <a:bodyPr wrap="none"/>
                <a:lstStyle/>
                <a:p>
                  <a:endParaRPr lang="pt-BR"/>
                </a:p>
              </p:txBody>
            </p:sp>
          </p:grpSp>
          <p:grpSp>
            <p:nvGrpSpPr>
              <p:cNvPr id="12309" name="Group 24"/>
              <p:cNvGrpSpPr>
                <a:grpSpLocks/>
              </p:cNvGrpSpPr>
              <p:nvPr/>
            </p:nvGrpSpPr>
            <p:grpSpPr bwMode="auto">
              <a:xfrm>
                <a:off x="2841" y="422"/>
                <a:ext cx="603" cy="556"/>
                <a:chOff x="2841" y="422"/>
                <a:chExt cx="603" cy="556"/>
              </a:xfrm>
            </p:grpSpPr>
            <p:sp>
              <p:nvSpPr>
                <p:cNvPr id="12335" name="Rectangle 25"/>
                <p:cNvSpPr>
                  <a:spLocks noChangeArrowheads="1"/>
                </p:cNvSpPr>
                <p:nvPr/>
              </p:nvSpPr>
              <p:spPr bwMode="auto">
                <a:xfrm>
                  <a:off x="2869" y="422"/>
                  <a:ext cx="547" cy="556"/>
                </a:xfrm>
                <a:prstGeom prst="rect">
                  <a:avLst/>
                </a:prstGeom>
                <a:noFill/>
                <a:ln w="9525">
                  <a:noFill/>
                  <a:miter lim="800000"/>
                  <a:headEnd/>
                  <a:tailEnd/>
                </a:ln>
              </p:spPr>
              <p:txBody>
                <a:bodyPr anchor="ctr"/>
                <a:lstStyle/>
                <a:p>
                  <a:pPr algn="ctr" eaLnBrk="0" hangingPunct="0">
                    <a:tabLst>
                      <a:tab pos="-914400" algn="l"/>
                      <a:tab pos="-457200" algn="l"/>
                    </a:tabLst>
                  </a:pPr>
                  <a:endParaRPr lang="en-US">
                    <a:solidFill>
                      <a:srgbClr val="FFCC00"/>
                    </a:solidFill>
                    <a:latin typeface="Garamond" pitchFamily="18" charset="0"/>
                    <a:cs typeface="Times New Roman" pitchFamily="18" charset="0"/>
                  </a:endParaRPr>
                </a:p>
                <a:p>
                  <a:pPr algn="ctr" eaLnBrk="0" hangingPunct="0">
                    <a:tabLst>
                      <a:tab pos="-914400" algn="l"/>
                      <a:tab pos="-457200" algn="l"/>
                    </a:tabLst>
                  </a:pPr>
                  <a:r>
                    <a:rPr lang="en-US">
                      <a:solidFill>
                        <a:srgbClr val="FFCC00"/>
                      </a:solidFill>
                      <a:latin typeface="Garamond" pitchFamily="18" charset="0"/>
                      <a:cs typeface="Times New Roman" pitchFamily="18" charset="0"/>
                    </a:rPr>
                    <a:t>Difusión</a:t>
                  </a:r>
                  <a:endParaRPr lang="en-US">
                    <a:solidFill>
                      <a:srgbClr val="FFCC00"/>
                    </a:solidFill>
                    <a:latin typeface="Arial" charset="0"/>
                    <a:cs typeface="Times New Roman" pitchFamily="18" charset="0"/>
                  </a:endParaRPr>
                </a:p>
                <a:p>
                  <a:pPr algn="ctr" eaLnBrk="0" hangingPunct="0">
                    <a:tabLst>
                      <a:tab pos="-914400" algn="l"/>
                      <a:tab pos="-457200" algn="l"/>
                    </a:tabLst>
                  </a:pPr>
                  <a:endParaRPr lang="en-US">
                    <a:solidFill>
                      <a:srgbClr val="FFCC00"/>
                    </a:solidFill>
                  </a:endParaRPr>
                </a:p>
              </p:txBody>
            </p:sp>
            <p:sp>
              <p:nvSpPr>
                <p:cNvPr id="12336" name="Rectangle 26"/>
                <p:cNvSpPr>
                  <a:spLocks noChangeArrowheads="1"/>
                </p:cNvSpPr>
                <p:nvPr/>
              </p:nvSpPr>
              <p:spPr bwMode="auto">
                <a:xfrm>
                  <a:off x="2841" y="422"/>
                  <a:ext cx="603" cy="556"/>
                </a:xfrm>
                <a:prstGeom prst="rect">
                  <a:avLst/>
                </a:prstGeom>
                <a:noFill/>
                <a:ln w="7">
                  <a:solidFill>
                    <a:srgbClr val="A0A0A0"/>
                  </a:solidFill>
                  <a:miter lim="800000"/>
                  <a:headEnd/>
                  <a:tailEnd/>
                </a:ln>
              </p:spPr>
              <p:txBody>
                <a:bodyPr wrap="none"/>
                <a:lstStyle/>
                <a:p>
                  <a:endParaRPr lang="pt-BR"/>
                </a:p>
              </p:txBody>
            </p:sp>
          </p:grpSp>
          <p:grpSp>
            <p:nvGrpSpPr>
              <p:cNvPr id="12310" name="Group 27"/>
              <p:cNvGrpSpPr>
                <a:grpSpLocks/>
              </p:cNvGrpSpPr>
              <p:nvPr/>
            </p:nvGrpSpPr>
            <p:grpSpPr bwMode="auto">
              <a:xfrm>
                <a:off x="0" y="978"/>
                <a:ext cx="594" cy="422"/>
                <a:chOff x="0" y="978"/>
                <a:chExt cx="594" cy="422"/>
              </a:xfrm>
            </p:grpSpPr>
            <p:sp>
              <p:nvSpPr>
                <p:cNvPr id="12331" name="Rectangle 28"/>
                <p:cNvSpPr>
                  <a:spLocks noChangeArrowheads="1"/>
                </p:cNvSpPr>
                <p:nvPr/>
              </p:nvSpPr>
              <p:spPr bwMode="auto">
                <a:xfrm>
                  <a:off x="0" y="978"/>
                  <a:ext cx="594" cy="422"/>
                </a:xfrm>
                <a:prstGeom prst="rect">
                  <a:avLst/>
                </a:prstGeom>
                <a:solidFill>
                  <a:srgbClr val="DFDFDF"/>
                </a:solidFill>
                <a:ln w="9525">
                  <a:noFill/>
                  <a:miter lim="800000"/>
                  <a:headEnd/>
                  <a:tailEnd/>
                </a:ln>
              </p:spPr>
              <p:txBody>
                <a:bodyPr wrap="none"/>
                <a:lstStyle/>
                <a:p>
                  <a:endParaRPr lang="pt-BR"/>
                </a:p>
              </p:txBody>
            </p:sp>
            <p:grpSp>
              <p:nvGrpSpPr>
                <p:cNvPr id="12332" name="Group 29"/>
                <p:cNvGrpSpPr>
                  <a:grpSpLocks/>
                </p:cNvGrpSpPr>
                <p:nvPr/>
              </p:nvGrpSpPr>
              <p:grpSpPr bwMode="auto">
                <a:xfrm>
                  <a:off x="0" y="978"/>
                  <a:ext cx="594" cy="422"/>
                  <a:chOff x="0" y="978"/>
                  <a:chExt cx="594" cy="422"/>
                </a:xfrm>
              </p:grpSpPr>
              <p:sp>
                <p:nvSpPr>
                  <p:cNvPr id="12333" name="Rectangle 30"/>
                  <p:cNvSpPr>
                    <a:spLocks noChangeArrowheads="1"/>
                  </p:cNvSpPr>
                  <p:nvPr/>
                </p:nvSpPr>
                <p:spPr bwMode="auto">
                  <a:xfrm>
                    <a:off x="28" y="978"/>
                    <a:ext cx="538" cy="422"/>
                  </a:xfrm>
                  <a:prstGeom prst="rect">
                    <a:avLst/>
                  </a:prstGeom>
                  <a:solidFill>
                    <a:srgbClr val="DFDFDF"/>
                  </a:solidFill>
                  <a:ln w="9525">
                    <a:noFill/>
                    <a:miter lim="800000"/>
                    <a:headEnd/>
                    <a:tailEnd/>
                  </a:ln>
                </p:spPr>
                <p:txBody>
                  <a:bodyPr/>
                  <a:lstStyle/>
                  <a:p>
                    <a:pPr algn="just" eaLnBrk="0" hangingPunct="0">
                      <a:tabLst>
                        <a:tab pos="-914400" algn="l"/>
                        <a:tab pos="-457200" algn="l"/>
                      </a:tabLst>
                    </a:pPr>
                    <a:r>
                      <a:rPr lang="en-US">
                        <a:solidFill>
                          <a:srgbClr val="FF0000"/>
                        </a:solidFill>
                        <a:latin typeface="Garamond" pitchFamily="18" charset="0"/>
                        <a:cs typeface="Times New Roman" pitchFamily="18" charset="0"/>
                      </a:rPr>
                      <a:t>Ca(Ca</a:t>
                    </a:r>
                    <a:r>
                      <a:rPr lang="en-US" baseline="30000">
                        <a:solidFill>
                          <a:srgbClr val="FF0000"/>
                        </a:solidFill>
                        <a:latin typeface="Garamond" pitchFamily="18" charset="0"/>
                        <a:cs typeface="Times New Roman" pitchFamily="18" charset="0"/>
                      </a:rPr>
                      <a:t>2+</a:t>
                    </a:r>
                    <a:r>
                      <a:rPr lang="en-US">
                        <a:solidFill>
                          <a:srgbClr val="FF0000"/>
                        </a:solidFill>
                        <a:latin typeface="Garamond" pitchFamily="18" charset="0"/>
                        <a:cs typeface="Times New Roman" pitchFamily="18" charset="0"/>
                      </a:rPr>
                      <a:t>)</a:t>
                    </a:r>
                  </a:p>
                  <a:p>
                    <a:pPr algn="just" eaLnBrk="0" hangingPunct="0">
                      <a:tabLst>
                        <a:tab pos="-914400" algn="l"/>
                        <a:tab pos="-457200" algn="l"/>
                      </a:tabLst>
                    </a:pPr>
                    <a:endParaRPr lang="en-US">
                      <a:solidFill>
                        <a:srgbClr val="FF0000"/>
                      </a:solidFill>
                    </a:endParaRPr>
                  </a:p>
                </p:txBody>
              </p:sp>
              <p:sp>
                <p:nvSpPr>
                  <p:cNvPr id="12334" name="Rectangle 31"/>
                  <p:cNvSpPr>
                    <a:spLocks noChangeArrowheads="1"/>
                  </p:cNvSpPr>
                  <p:nvPr/>
                </p:nvSpPr>
                <p:spPr bwMode="auto">
                  <a:xfrm>
                    <a:off x="0" y="978"/>
                    <a:ext cx="594" cy="422"/>
                  </a:xfrm>
                  <a:prstGeom prst="rect">
                    <a:avLst/>
                  </a:prstGeom>
                  <a:noFill/>
                  <a:ln w="7">
                    <a:solidFill>
                      <a:srgbClr val="A0A0A0"/>
                    </a:solidFill>
                    <a:miter lim="800000"/>
                    <a:headEnd/>
                    <a:tailEnd/>
                  </a:ln>
                </p:spPr>
                <p:txBody>
                  <a:bodyPr wrap="none"/>
                  <a:lstStyle/>
                  <a:p>
                    <a:endParaRPr lang="pt-BR"/>
                  </a:p>
                </p:txBody>
              </p:sp>
            </p:grpSp>
          </p:grpSp>
          <p:grpSp>
            <p:nvGrpSpPr>
              <p:cNvPr id="12311" name="Group 32"/>
              <p:cNvGrpSpPr>
                <a:grpSpLocks/>
              </p:cNvGrpSpPr>
              <p:nvPr/>
            </p:nvGrpSpPr>
            <p:grpSpPr bwMode="auto">
              <a:xfrm>
                <a:off x="594" y="978"/>
                <a:ext cx="1020" cy="422"/>
                <a:chOff x="594" y="978"/>
                <a:chExt cx="1020" cy="422"/>
              </a:xfrm>
            </p:grpSpPr>
            <p:sp>
              <p:nvSpPr>
                <p:cNvPr id="12327" name="Rectangle 33"/>
                <p:cNvSpPr>
                  <a:spLocks noChangeArrowheads="1"/>
                </p:cNvSpPr>
                <p:nvPr/>
              </p:nvSpPr>
              <p:spPr bwMode="auto">
                <a:xfrm>
                  <a:off x="594" y="978"/>
                  <a:ext cx="1020" cy="422"/>
                </a:xfrm>
                <a:prstGeom prst="rect">
                  <a:avLst/>
                </a:prstGeom>
                <a:solidFill>
                  <a:srgbClr val="DFDFDF"/>
                </a:solidFill>
                <a:ln w="9525">
                  <a:noFill/>
                  <a:miter lim="800000"/>
                  <a:headEnd/>
                  <a:tailEnd/>
                </a:ln>
              </p:spPr>
              <p:txBody>
                <a:bodyPr wrap="none"/>
                <a:lstStyle/>
                <a:p>
                  <a:endParaRPr lang="pt-BR"/>
                </a:p>
              </p:txBody>
            </p:sp>
            <p:grpSp>
              <p:nvGrpSpPr>
                <p:cNvPr id="12328" name="Group 34"/>
                <p:cNvGrpSpPr>
                  <a:grpSpLocks/>
                </p:cNvGrpSpPr>
                <p:nvPr/>
              </p:nvGrpSpPr>
              <p:grpSpPr bwMode="auto">
                <a:xfrm>
                  <a:off x="594" y="978"/>
                  <a:ext cx="1020" cy="422"/>
                  <a:chOff x="594" y="978"/>
                  <a:chExt cx="1020" cy="422"/>
                </a:xfrm>
              </p:grpSpPr>
              <p:sp>
                <p:nvSpPr>
                  <p:cNvPr id="12329" name="Rectangle 35"/>
                  <p:cNvSpPr>
                    <a:spLocks noChangeArrowheads="1"/>
                  </p:cNvSpPr>
                  <p:nvPr/>
                </p:nvSpPr>
                <p:spPr bwMode="auto">
                  <a:xfrm>
                    <a:off x="622" y="978"/>
                    <a:ext cx="964" cy="422"/>
                  </a:xfrm>
                  <a:prstGeom prst="rect">
                    <a:avLst/>
                  </a:prstGeom>
                  <a:solidFill>
                    <a:srgbClr val="DFDFDF"/>
                  </a:solidFill>
                  <a:ln w="9525">
                    <a:noFill/>
                    <a:miter lim="800000"/>
                    <a:headEnd/>
                    <a:tailEnd/>
                  </a:ln>
                </p:spPr>
                <p:txBody>
                  <a:bodyPr/>
                  <a:lstStyle/>
                  <a:p>
                    <a:pPr algn="ctr" eaLnBrk="0" hangingPunct="0">
                      <a:tabLst>
                        <a:tab pos="-914400" algn="l"/>
                        <a:tab pos="-457200" algn="l"/>
                      </a:tabLst>
                    </a:pPr>
                    <a:r>
                      <a:rPr lang="en-US">
                        <a:solidFill>
                          <a:srgbClr val="FF0000"/>
                        </a:solidFill>
                        <a:latin typeface="Garamond" pitchFamily="18" charset="0"/>
                        <a:cs typeface="Times New Roman" pitchFamily="18" charset="0"/>
                      </a:rPr>
                      <a:t>23</a:t>
                    </a:r>
                  </a:p>
                  <a:p>
                    <a:pPr algn="ctr" eaLnBrk="0" hangingPunct="0">
                      <a:tabLst>
                        <a:tab pos="-914400" algn="l"/>
                        <a:tab pos="-457200" algn="l"/>
                      </a:tabLst>
                    </a:pPr>
                    <a:endParaRPr lang="en-US">
                      <a:solidFill>
                        <a:srgbClr val="FF0000"/>
                      </a:solidFill>
                    </a:endParaRPr>
                  </a:p>
                </p:txBody>
              </p:sp>
              <p:sp>
                <p:nvSpPr>
                  <p:cNvPr id="12330" name="Rectangle 36"/>
                  <p:cNvSpPr>
                    <a:spLocks noChangeArrowheads="1"/>
                  </p:cNvSpPr>
                  <p:nvPr/>
                </p:nvSpPr>
                <p:spPr bwMode="auto">
                  <a:xfrm>
                    <a:off x="594" y="978"/>
                    <a:ext cx="1020" cy="422"/>
                  </a:xfrm>
                  <a:prstGeom prst="rect">
                    <a:avLst/>
                  </a:prstGeom>
                  <a:noFill/>
                  <a:ln w="7">
                    <a:solidFill>
                      <a:srgbClr val="A0A0A0"/>
                    </a:solidFill>
                    <a:miter lim="800000"/>
                    <a:headEnd/>
                    <a:tailEnd/>
                  </a:ln>
                </p:spPr>
                <p:txBody>
                  <a:bodyPr wrap="none"/>
                  <a:lstStyle/>
                  <a:p>
                    <a:endParaRPr lang="pt-BR"/>
                  </a:p>
                </p:txBody>
              </p:sp>
            </p:grpSp>
          </p:grpSp>
          <p:grpSp>
            <p:nvGrpSpPr>
              <p:cNvPr id="12312" name="Group 37"/>
              <p:cNvGrpSpPr>
                <a:grpSpLocks/>
              </p:cNvGrpSpPr>
              <p:nvPr/>
            </p:nvGrpSpPr>
            <p:grpSpPr bwMode="auto">
              <a:xfrm>
                <a:off x="1614" y="978"/>
                <a:ext cx="623" cy="422"/>
                <a:chOff x="1614" y="978"/>
                <a:chExt cx="623" cy="422"/>
              </a:xfrm>
            </p:grpSpPr>
            <p:sp>
              <p:nvSpPr>
                <p:cNvPr id="12323" name="Rectangle 38"/>
                <p:cNvSpPr>
                  <a:spLocks noChangeArrowheads="1"/>
                </p:cNvSpPr>
                <p:nvPr/>
              </p:nvSpPr>
              <p:spPr bwMode="auto">
                <a:xfrm>
                  <a:off x="1614" y="978"/>
                  <a:ext cx="623" cy="422"/>
                </a:xfrm>
                <a:prstGeom prst="rect">
                  <a:avLst/>
                </a:prstGeom>
                <a:solidFill>
                  <a:srgbClr val="DFDFDF"/>
                </a:solidFill>
                <a:ln w="9525">
                  <a:noFill/>
                  <a:miter lim="800000"/>
                  <a:headEnd/>
                  <a:tailEnd/>
                </a:ln>
              </p:spPr>
              <p:txBody>
                <a:bodyPr wrap="none"/>
                <a:lstStyle/>
                <a:p>
                  <a:endParaRPr lang="pt-BR"/>
                </a:p>
              </p:txBody>
            </p:sp>
            <p:grpSp>
              <p:nvGrpSpPr>
                <p:cNvPr id="12324" name="Group 39"/>
                <p:cNvGrpSpPr>
                  <a:grpSpLocks/>
                </p:cNvGrpSpPr>
                <p:nvPr/>
              </p:nvGrpSpPr>
              <p:grpSpPr bwMode="auto">
                <a:xfrm>
                  <a:off x="1614" y="978"/>
                  <a:ext cx="623" cy="422"/>
                  <a:chOff x="1614" y="978"/>
                  <a:chExt cx="623" cy="422"/>
                </a:xfrm>
              </p:grpSpPr>
              <p:sp>
                <p:nvSpPr>
                  <p:cNvPr id="12325" name="Rectangle 40"/>
                  <p:cNvSpPr>
                    <a:spLocks noChangeArrowheads="1"/>
                  </p:cNvSpPr>
                  <p:nvPr/>
                </p:nvSpPr>
                <p:spPr bwMode="auto">
                  <a:xfrm>
                    <a:off x="1642" y="978"/>
                    <a:ext cx="567" cy="422"/>
                  </a:xfrm>
                  <a:prstGeom prst="rect">
                    <a:avLst/>
                  </a:prstGeom>
                  <a:solidFill>
                    <a:srgbClr val="DFDFDF"/>
                  </a:solidFill>
                  <a:ln w="9525">
                    <a:noFill/>
                    <a:miter lim="800000"/>
                    <a:headEnd/>
                    <a:tailEnd/>
                  </a:ln>
                </p:spPr>
                <p:txBody>
                  <a:bodyPr/>
                  <a:lstStyle/>
                  <a:p>
                    <a:pPr algn="ctr" eaLnBrk="0" hangingPunct="0">
                      <a:tabLst>
                        <a:tab pos="-914400" algn="l"/>
                        <a:tab pos="-457200" algn="l"/>
                      </a:tabLst>
                    </a:pPr>
                    <a:r>
                      <a:rPr lang="en-US" b="1">
                        <a:solidFill>
                          <a:srgbClr val="FF0000"/>
                        </a:solidFill>
                        <a:latin typeface="Arial" charset="0"/>
                        <a:cs typeface="Times New Roman" pitchFamily="18" charset="0"/>
                      </a:rPr>
                      <a:t>66</a:t>
                    </a:r>
                  </a:p>
                  <a:p>
                    <a:pPr algn="ctr" eaLnBrk="0" hangingPunct="0">
                      <a:tabLst>
                        <a:tab pos="-914400" algn="l"/>
                        <a:tab pos="-457200" algn="l"/>
                      </a:tabLst>
                    </a:pPr>
                    <a:endParaRPr lang="en-US">
                      <a:solidFill>
                        <a:srgbClr val="FFCC00"/>
                      </a:solidFill>
                    </a:endParaRPr>
                  </a:p>
                </p:txBody>
              </p:sp>
              <p:sp>
                <p:nvSpPr>
                  <p:cNvPr id="12326" name="Rectangle 41"/>
                  <p:cNvSpPr>
                    <a:spLocks noChangeArrowheads="1"/>
                  </p:cNvSpPr>
                  <p:nvPr/>
                </p:nvSpPr>
                <p:spPr bwMode="auto">
                  <a:xfrm>
                    <a:off x="1614" y="978"/>
                    <a:ext cx="623" cy="422"/>
                  </a:xfrm>
                  <a:prstGeom prst="rect">
                    <a:avLst/>
                  </a:prstGeom>
                  <a:noFill/>
                  <a:ln w="7">
                    <a:solidFill>
                      <a:srgbClr val="A0A0A0"/>
                    </a:solidFill>
                    <a:miter lim="800000"/>
                    <a:headEnd/>
                    <a:tailEnd/>
                  </a:ln>
                </p:spPr>
                <p:txBody>
                  <a:bodyPr wrap="none"/>
                  <a:lstStyle/>
                  <a:p>
                    <a:endParaRPr lang="pt-BR"/>
                  </a:p>
                </p:txBody>
              </p:sp>
            </p:grpSp>
          </p:grpSp>
          <p:grpSp>
            <p:nvGrpSpPr>
              <p:cNvPr id="12313" name="Group 42"/>
              <p:cNvGrpSpPr>
                <a:grpSpLocks/>
              </p:cNvGrpSpPr>
              <p:nvPr/>
            </p:nvGrpSpPr>
            <p:grpSpPr bwMode="auto">
              <a:xfrm>
                <a:off x="2237" y="978"/>
                <a:ext cx="604" cy="422"/>
                <a:chOff x="2237" y="978"/>
                <a:chExt cx="604" cy="422"/>
              </a:xfrm>
            </p:grpSpPr>
            <p:sp>
              <p:nvSpPr>
                <p:cNvPr id="12319" name="Rectangle 43"/>
                <p:cNvSpPr>
                  <a:spLocks noChangeArrowheads="1"/>
                </p:cNvSpPr>
                <p:nvPr/>
              </p:nvSpPr>
              <p:spPr bwMode="auto">
                <a:xfrm>
                  <a:off x="2237" y="978"/>
                  <a:ext cx="604" cy="422"/>
                </a:xfrm>
                <a:prstGeom prst="rect">
                  <a:avLst/>
                </a:prstGeom>
                <a:solidFill>
                  <a:srgbClr val="DFDFDF"/>
                </a:solidFill>
                <a:ln w="9525">
                  <a:noFill/>
                  <a:miter lim="800000"/>
                  <a:headEnd/>
                  <a:tailEnd/>
                </a:ln>
              </p:spPr>
              <p:txBody>
                <a:bodyPr wrap="none"/>
                <a:lstStyle/>
                <a:p>
                  <a:endParaRPr lang="pt-BR"/>
                </a:p>
              </p:txBody>
            </p:sp>
            <p:grpSp>
              <p:nvGrpSpPr>
                <p:cNvPr id="12320" name="Group 44"/>
                <p:cNvGrpSpPr>
                  <a:grpSpLocks/>
                </p:cNvGrpSpPr>
                <p:nvPr/>
              </p:nvGrpSpPr>
              <p:grpSpPr bwMode="auto">
                <a:xfrm>
                  <a:off x="2237" y="978"/>
                  <a:ext cx="604" cy="422"/>
                  <a:chOff x="2237" y="978"/>
                  <a:chExt cx="604" cy="422"/>
                </a:xfrm>
              </p:grpSpPr>
              <p:sp>
                <p:nvSpPr>
                  <p:cNvPr id="12321" name="Rectangle 45"/>
                  <p:cNvSpPr>
                    <a:spLocks noChangeArrowheads="1"/>
                  </p:cNvSpPr>
                  <p:nvPr/>
                </p:nvSpPr>
                <p:spPr bwMode="auto">
                  <a:xfrm>
                    <a:off x="2265" y="978"/>
                    <a:ext cx="548" cy="422"/>
                  </a:xfrm>
                  <a:prstGeom prst="rect">
                    <a:avLst/>
                  </a:prstGeom>
                  <a:solidFill>
                    <a:srgbClr val="DFDFDF"/>
                  </a:solidFill>
                  <a:ln w="9525">
                    <a:noFill/>
                    <a:miter lim="800000"/>
                    <a:headEnd/>
                    <a:tailEnd/>
                  </a:ln>
                </p:spPr>
                <p:txBody>
                  <a:bodyPr/>
                  <a:lstStyle/>
                  <a:p>
                    <a:pPr algn="ctr" eaLnBrk="0" hangingPunct="0">
                      <a:tabLst>
                        <a:tab pos="-914400" algn="l"/>
                        <a:tab pos="-457200" algn="l"/>
                      </a:tabLst>
                    </a:pPr>
                    <a:r>
                      <a:rPr lang="en-US" b="1">
                        <a:solidFill>
                          <a:srgbClr val="FF0000"/>
                        </a:solidFill>
                        <a:latin typeface="Garamond" pitchFamily="18" charset="0"/>
                        <a:cs typeface="Times New Roman" pitchFamily="18" charset="0"/>
                      </a:rPr>
                      <a:t>175</a:t>
                    </a:r>
                  </a:p>
                  <a:p>
                    <a:pPr algn="ctr" eaLnBrk="0" hangingPunct="0">
                      <a:tabLst>
                        <a:tab pos="-914400" algn="l"/>
                        <a:tab pos="-457200" algn="l"/>
                      </a:tabLst>
                    </a:pPr>
                    <a:endParaRPr lang="en-US" sz="3600" b="1">
                      <a:solidFill>
                        <a:srgbClr val="FFCC00"/>
                      </a:solidFill>
                    </a:endParaRPr>
                  </a:p>
                </p:txBody>
              </p:sp>
              <p:sp>
                <p:nvSpPr>
                  <p:cNvPr id="12322" name="Rectangle 46"/>
                  <p:cNvSpPr>
                    <a:spLocks noChangeArrowheads="1"/>
                  </p:cNvSpPr>
                  <p:nvPr/>
                </p:nvSpPr>
                <p:spPr bwMode="auto">
                  <a:xfrm>
                    <a:off x="2237" y="978"/>
                    <a:ext cx="604" cy="422"/>
                  </a:xfrm>
                  <a:prstGeom prst="rect">
                    <a:avLst/>
                  </a:prstGeom>
                  <a:noFill/>
                  <a:ln w="7">
                    <a:solidFill>
                      <a:srgbClr val="A0A0A0"/>
                    </a:solidFill>
                    <a:miter lim="800000"/>
                    <a:headEnd/>
                    <a:tailEnd/>
                  </a:ln>
                </p:spPr>
                <p:txBody>
                  <a:bodyPr wrap="none"/>
                  <a:lstStyle/>
                  <a:p>
                    <a:endParaRPr lang="pt-BR"/>
                  </a:p>
                </p:txBody>
              </p:sp>
            </p:grpSp>
          </p:grpSp>
          <p:grpSp>
            <p:nvGrpSpPr>
              <p:cNvPr id="12314" name="Group 47"/>
              <p:cNvGrpSpPr>
                <a:grpSpLocks/>
              </p:cNvGrpSpPr>
              <p:nvPr/>
            </p:nvGrpSpPr>
            <p:grpSpPr bwMode="auto">
              <a:xfrm>
                <a:off x="2841" y="978"/>
                <a:ext cx="603" cy="422"/>
                <a:chOff x="2841" y="978"/>
                <a:chExt cx="603" cy="422"/>
              </a:xfrm>
            </p:grpSpPr>
            <p:sp>
              <p:nvSpPr>
                <p:cNvPr id="12315" name="Rectangle 48"/>
                <p:cNvSpPr>
                  <a:spLocks noChangeArrowheads="1"/>
                </p:cNvSpPr>
                <p:nvPr/>
              </p:nvSpPr>
              <p:spPr bwMode="auto">
                <a:xfrm>
                  <a:off x="2841" y="978"/>
                  <a:ext cx="603" cy="422"/>
                </a:xfrm>
                <a:prstGeom prst="rect">
                  <a:avLst/>
                </a:prstGeom>
                <a:solidFill>
                  <a:srgbClr val="DFDFDF"/>
                </a:solidFill>
                <a:ln w="9525">
                  <a:noFill/>
                  <a:miter lim="800000"/>
                  <a:headEnd/>
                  <a:tailEnd/>
                </a:ln>
              </p:spPr>
              <p:txBody>
                <a:bodyPr wrap="none"/>
                <a:lstStyle/>
                <a:p>
                  <a:endParaRPr lang="pt-BR"/>
                </a:p>
              </p:txBody>
            </p:sp>
            <p:grpSp>
              <p:nvGrpSpPr>
                <p:cNvPr id="12316" name="Group 49"/>
                <p:cNvGrpSpPr>
                  <a:grpSpLocks/>
                </p:cNvGrpSpPr>
                <p:nvPr/>
              </p:nvGrpSpPr>
              <p:grpSpPr bwMode="auto">
                <a:xfrm>
                  <a:off x="2841" y="978"/>
                  <a:ext cx="603" cy="422"/>
                  <a:chOff x="2841" y="978"/>
                  <a:chExt cx="603" cy="422"/>
                </a:xfrm>
              </p:grpSpPr>
              <p:sp>
                <p:nvSpPr>
                  <p:cNvPr id="12317" name="Rectangle 50"/>
                  <p:cNvSpPr>
                    <a:spLocks noChangeArrowheads="1"/>
                  </p:cNvSpPr>
                  <p:nvPr/>
                </p:nvSpPr>
                <p:spPr bwMode="auto">
                  <a:xfrm>
                    <a:off x="2869" y="978"/>
                    <a:ext cx="547" cy="422"/>
                  </a:xfrm>
                  <a:prstGeom prst="rect">
                    <a:avLst/>
                  </a:prstGeom>
                  <a:solidFill>
                    <a:srgbClr val="DFDFDF"/>
                  </a:solidFill>
                  <a:ln w="9525">
                    <a:noFill/>
                    <a:miter lim="800000"/>
                    <a:headEnd/>
                    <a:tailEnd/>
                  </a:ln>
                </p:spPr>
                <p:txBody>
                  <a:bodyPr/>
                  <a:lstStyle/>
                  <a:p>
                    <a:pPr algn="ctr" eaLnBrk="0" hangingPunct="0">
                      <a:tabLst>
                        <a:tab pos="-914400" algn="l"/>
                        <a:tab pos="-457200" algn="l"/>
                      </a:tabLst>
                    </a:pPr>
                    <a:r>
                      <a:rPr lang="en-US">
                        <a:solidFill>
                          <a:srgbClr val="FF0000"/>
                        </a:solidFill>
                        <a:latin typeface="Arial" charset="0"/>
                        <a:cs typeface="Times New Roman" pitchFamily="18" charset="0"/>
                      </a:rPr>
                      <a:t>0</a:t>
                    </a:r>
                  </a:p>
                  <a:p>
                    <a:pPr algn="ctr" eaLnBrk="0" hangingPunct="0">
                      <a:tabLst>
                        <a:tab pos="-914400" algn="l"/>
                        <a:tab pos="-457200" algn="l"/>
                      </a:tabLst>
                    </a:pPr>
                    <a:endParaRPr lang="en-US">
                      <a:solidFill>
                        <a:srgbClr val="FF0000"/>
                      </a:solidFill>
                    </a:endParaRPr>
                  </a:p>
                </p:txBody>
              </p:sp>
              <p:sp>
                <p:nvSpPr>
                  <p:cNvPr id="12318" name="Rectangle 51"/>
                  <p:cNvSpPr>
                    <a:spLocks noChangeArrowheads="1"/>
                  </p:cNvSpPr>
                  <p:nvPr/>
                </p:nvSpPr>
                <p:spPr bwMode="auto">
                  <a:xfrm>
                    <a:off x="2841" y="978"/>
                    <a:ext cx="603" cy="422"/>
                  </a:xfrm>
                  <a:prstGeom prst="rect">
                    <a:avLst/>
                  </a:prstGeom>
                  <a:noFill/>
                  <a:ln w="7">
                    <a:solidFill>
                      <a:srgbClr val="A0A0A0"/>
                    </a:solidFill>
                    <a:miter lim="800000"/>
                    <a:headEnd/>
                    <a:tailEnd/>
                  </a:ln>
                </p:spPr>
                <p:txBody>
                  <a:bodyPr wrap="none"/>
                  <a:lstStyle/>
                  <a:p>
                    <a:endParaRPr lang="pt-BR"/>
                  </a:p>
                </p:txBody>
              </p:sp>
            </p:grpSp>
          </p:grpSp>
        </p:grpSp>
        <p:sp>
          <p:nvSpPr>
            <p:cNvPr id="12303" name="Rectangle 52"/>
            <p:cNvSpPr>
              <a:spLocks noChangeArrowheads="1"/>
            </p:cNvSpPr>
            <p:nvPr/>
          </p:nvSpPr>
          <p:spPr bwMode="auto">
            <a:xfrm>
              <a:off x="-3" y="-3"/>
              <a:ext cx="3450" cy="1406"/>
            </a:xfrm>
            <a:prstGeom prst="rect">
              <a:avLst/>
            </a:prstGeom>
            <a:noFill/>
            <a:ln w="11112">
              <a:solidFill>
                <a:srgbClr val="A0A0A0"/>
              </a:solidFill>
              <a:miter lim="800000"/>
              <a:headEnd/>
              <a:tailEnd/>
            </a:ln>
          </p:spPr>
          <p:txBody>
            <a:bodyPr wrap="none"/>
            <a:lstStyle/>
            <a:p>
              <a:endParaRPr lang="pt-BR"/>
            </a:p>
          </p:txBody>
        </p:sp>
      </p:grpSp>
      <p:pic>
        <p:nvPicPr>
          <p:cNvPr id="12296" name="Picture 53" descr="C:\Adobe Albums\Cat2\foto (1).jpg"/>
          <p:cNvPicPr>
            <a:picLocks noChangeAspect="1" noChangeArrowheads="1"/>
          </p:cNvPicPr>
          <p:nvPr/>
        </p:nvPicPr>
        <p:blipFill>
          <a:blip r:embed="rId2"/>
          <a:srcRect/>
          <a:stretch>
            <a:fillRect/>
          </a:stretch>
        </p:blipFill>
        <p:spPr bwMode="auto">
          <a:xfrm>
            <a:off x="2133600" y="4514850"/>
            <a:ext cx="2819400" cy="2343150"/>
          </a:xfrm>
          <a:prstGeom prst="rect">
            <a:avLst/>
          </a:prstGeom>
          <a:noFill/>
          <a:ln w="9525">
            <a:noFill/>
            <a:miter lim="800000"/>
            <a:headEnd/>
            <a:tailEnd/>
          </a:ln>
        </p:spPr>
      </p:pic>
      <p:sp>
        <p:nvSpPr>
          <p:cNvPr id="12297" name="Freeform 54"/>
          <p:cNvSpPr>
            <a:spLocks/>
          </p:cNvSpPr>
          <p:nvPr/>
        </p:nvSpPr>
        <p:spPr bwMode="auto">
          <a:xfrm>
            <a:off x="4724400" y="4191000"/>
            <a:ext cx="2209800" cy="990600"/>
          </a:xfrm>
          <a:custGeom>
            <a:avLst/>
            <a:gdLst>
              <a:gd name="T0" fmla="*/ 2147483647 w 1392"/>
              <a:gd name="T1" fmla="*/ 0 h 624"/>
              <a:gd name="T2" fmla="*/ 2147483647 w 1392"/>
              <a:gd name="T3" fmla="*/ 2147483647 h 624"/>
              <a:gd name="T4" fmla="*/ 0 w 1392"/>
              <a:gd name="T5" fmla="*/ 2147483647 h 624"/>
              <a:gd name="T6" fmla="*/ 0 60000 65536"/>
              <a:gd name="T7" fmla="*/ 0 60000 65536"/>
              <a:gd name="T8" fmla="*/ 0 60000 65536"/>
              <a:gd name="T9" fmla="*/ 0 w 1392"/>
              <a:gd name="T10" fmla="*/ 0 h 624"/>
              <a:gd name="T11" fmla="*/ 1392 w 1392"/>
              <a:gd name="T12" fmla="*/ 624 h 624"/>
            </a:gdLst>
            <a:ahLst/>
            <a:cxnLst>
              <a:cxn ang="T6">
                <a:pos x="T0" y="T1"/>
              </a:cxn>
              <a:cxn ang="T7">
                <a:pos x="T2" y="T3"/>
              </a:cxn>
              <a:cxn ang="T8">
                <a:pos x="T4" y="T5"/>
              </a:cxn>
            </a:cxnLst>
            <a:rect l="T9" t="T10" r="T11" b="T12"/>
            <a:pathLst>
              <a:path w="1392" h="624">
                <a:moveTo>
                  <a:pt x="1392" y="0"/>
                </a:moveTo>
                <a:cubicBezTo>
                  <a:pt x="1364" y="140"/>
                  <a:pt x="1336" y="280"/>
                  <a:pt x="1104" y="384"/>
                </a:cubicBezTo>
                <a:cubicBezTo>
                  <a:pt x="872" y="488"/>
                  <a:pt x="436" y="556"/>
                  <a:pt x="0" y="624"/>
                </a:cubicBezTo>
              </a:path>
            </a:pathLst>
          </a:custGeom>
          <a:noFill/>
          <a:ln w="28575">
            <a:solidFill>
              <a:schemeClr val="hlink"/>
            </a:solidFill>
            <a:round/>
            <a:headEnd/>
            <a:tailEnd type="triangle" w="med" len="med"/>
          </a:ln>
        </p:spPr>
        <p:txBody>
          <a:bodyPr wrap="none"/>
          <a:lstStyle/>
          <a:p>
            <a:endParaRPr lang="pt-BR"/>
          </a:p>
        </p:txBody>
      </p:sp>
      <p:sp>
        <p:nvSpPr>
          <p:cNvPr id="12298" name="Freeform 55"/>
          <p:cNvSpPr>
            <a:spLocks/>
          </p:cNvSpPr>
          <p:nvPr/>
        </p:nvSpPr>
        <p:spPr bwMode="auto">
          <a:xfrm>
            <a:off x="3733800" y="3505200"/>
            <a:ext cx="1905000" cy="2565400"/>
          </a:xfrm>
          <a:custGeom>
            <a:avLst/>
            <a:gdLst>
              <a:gd name="T0" fmla="*/ 2147483647 w 1184"/>
              <a:gd name="T1" fmla="*/ 0 h 1184"/>
              <a:gd name="T2" fmla="*/ 2147483647 w 1184"/>
              <a:gd name="T3" fmla="*/ 2147483647 h 1184"/>
              <a:gd name="T4" fmla="*/ 2147483647 w 1184"/>
              <a:gd name="T5" fmla="*/ 2147483647 h 1184"/>
              <a:gd name="T6" fmla="*/ 0 w 1184"/>
              <a:gd name="T7" fmla="*/ 2147483647 h 1184"/>
              <a:gd name="T8" fmla="*/ 0 60000 65536"/>
              <a:gd name="T9" fmla="*/ 0 60000 65536"/>
              <a:gd name="T10" fmla="*/ 0 60000 65536"/>
              <a:gd name="T11" fmla="*/ 0 60000 65536"/>
              <a:gd name="T12" fmla="*/ 0 w 1184"/>
              <a:gd name="T13" fmla="*/ 0 h 1184"/>
              <a:gd name="T14" fmla="*/ 1184 w 1184"/>
              <a:gd name="T15" fmla="*/ 1184 h 1184"/>
            </a:gdLst>
            <a:ahLst/>
            <a:cxnLst>
              <a:cxn ang="T8">
                <a:pos x="T0" y="T1"/>
              </a:cxn>
              <a:cxn ang="T9">
                <a:pos x="T2" y="T3"/>
              </a:cxn>
              <a:cxn ang="T10">
                <a:pos x="T4" y="T5"/>
              </a:cxn>
              <a:cxn ang="T11">
                <a:pos x="T6" y="T7"/>
              </a:cxn>
            </a:cxnLst>
            <a:rect l="T12" t="T13" r="T14" b="T15"/>
            <a:pathLst>
              <a:path w="1184" h="1184">
                <a:moveTo>
                  <a:pt x="1056" y="0"/>
                </a:moveTo>
                <a:cubicBezTo>
                  <a:pt x="1060" y="80"/>
                  <a:pt x="1064" y="160"/>
                  <a:pt x="1056" y="336"/>
                </a:cubicBezTo>
                <a:cubicBezTo>
                  <a:pt x="1048" y="512"/>
                  <a:pt x="1184" y="928"/>
                  <a:pt x="1008" y="1056"/>
                </a:cubicBezTo>
                <a:cubicBezTo>
                  <a:pt x="832" y="1184"/>
                  <a:pt x="416" y="1144"/>
                  <a:pt x="0" y="1104"/>
                </a:cubicBezTo>
              </a:path>
            </a:pathLst>
          </a:custGeom>
          <a:noFill/>
          <a:ln w="34925">
            <a:solidFill>
              <a:schemeClr val="hlink"/>
            </a:solidFill>
            <a:round/>
            <a:headEnd/>
            <a:tailEnd type="triangle" w="med" len="med"/>
          </a:ln>
        </p:spPr>
        <p:txBody>
          <a:bodyPr wrap="none"/>
          <a:lstStyle/>
          <a:p>
            <a:endParaRPr lang="pt-BR"/>
          </a:p>
        </p:txBody>
      </p:sp>
      <p:sp>
        <p:nvSpPr>
          <p:cNvPr id="12299" name="Oval 56"/>
          <p:cNvSpPr>
            <a:spLocks noChangeArrowheads="1"/>
          </p:cNvSpPr>
          <p:nvPr/>
        </p:nvSpPr>
        <p:spPr bwMode="auto">
          <a:xfrm>
            <a:off x="4800600" y="3124200"/>
            <a:ext cx="609600" cy="762000"/>
          </a:xfrm>
          <a:prstGeom prst="ellipse">
            <a:avLst/>
          </a:prstGeom>
          <a:noFill/>
          <a:ln w="9525">
            <a:solidFill>
              <a:schemeClr val="hlink"/>
            </a:solidFill>
            <a:round/>
            <a:headEnd/>
            <a:tailEnd/>
          </a:ln>
        </p:spPr>
        <p:txBody>
          <a:bodyPr wrap="none" anchor="ctr"/>
          <a:lstStyle/>
          <a:p>
            <a:pPr algn="ctr"/>
            <a:endParaRPr lang="pt-BR" sz="4000">
              <a:latin typeface="Arial" charset="0"/>
            </a:endParaRPr>
          </a:p>
        </p:txBody>
      </p:sp>
      <p:sp>
        <p:nvSpPr>
          <p:cNvPr id="12300" name="Oval 57"/>
          <p:cNvSpPr>
            <a:spLocks noChangeArrowheads="1"/>
          </p:cNvSpPr>
          <p:nvPr/>
        </p:nvSpPr>
        <p:spPr bwMode="auto">
          <a:xfrm>
            <a:off x="6400800" y="2971800"/>
            <a:ext cx="685800" cy="1371600"/>
          </a:xfrm>
          <a:prstGeom prst="ellipse">
            <a:avLst/>
          </a:prstGeom>
          <a:noFill/>
          <a:ln w="9525">
            <a:solidFill>
              <a:schemeClr val="hlink"/>
            </a:solidFill>
            <a:round/>
            <a:headEnd/>
            <a:tailEnd/>
          </a:ln>
        </p:spPr>
        <p:txBody>
          <a:bodyPr wrap="none" anchor="ctr"/>
          <a:lstStyle/>
          <a:p>
            <a:pPr algn="ctr"/>
            <a:endParaRPr lang="pt-BR" sz="4000">
              <a:latin typeface="Arial" charset="0"/>
            </a:endParaRPr>
          </a:p>
        </p:txBody>
      </p:sp>
      <p:sp>
        <p:nvSpPr>
          <p:cNvPr id="59"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a:p>
            <a:pPr eaLnBrk="1" hangingPunct="1"/>
            <a:endParaRPr lang="pt-BR" smtClean="0">
              <a:latin typeface="Arial" charset="0"/>
            </a:endParaRPr>
          </a:p>
          <a:p>
            <a:pPr eaLnBrk="1" hangingPunct="1"/>
            <a:endParaRPr lang="pt-BR" smtClean="0">
              <a:latin typeface="Arial" charset="0"/>
            </a:endParaRPr>
          </a:p>
          <a:p>
            <a:pPr eaLnBrk="1" hangingPunct="1"/>
            <a:endParaRPr lang="pt-BR" smtClean="0">
              <a:latin typeface="Arial" charset="0"/>
            </a:endParaRPr>
          </a:p>
        </p:txBody>
      </p:sp>
      <p:sp>
        <p:nvSpPr>
          <p:cNvPr id="13315"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3316"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13317"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13318"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13319"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13320" name="Picture 8"/>
          <p:cNvPicPr>
            <a:picLocks noChangeAspect="1" noChangeArrowheads="1"/>
          </p:cNvPicPr>
          <p:nvPr/>
        </p:nvPicPr>
        <p:blipFill>
          <a:blip r:embed="rId2"/>
          <a:srcRect/>
          <a:stretch>
            <a:fillRect/>
          </a:stretch>
        </p:blipFill>
        <p:spPr bwMode="auto">
          <a:xfrm>
            <a:off x="533400" y="1524000"/>
            <a:ext cx="8153400" cy="4714875"/>
          </a:xfrm>
          <a:prstGeom prst="rect">
            <a:avLst/>
          </a:prstGeom>
          <a:noFill/>
          <a:ln w="9525">
            <a:noFill/>
            <a:miter lim="800000"/>
            <a:headEnd/>
            <a:tailEnd/>
          </a:ln>
        </p:spPr>
      </p:pic>
      <p:sp>
        <p:nvSpPr>
          <p:cNvPr id="13321" name="Oval 9"/>
          <p:cNvSpPr>
            <a:spLocks noChangeArrowheads="1"/>
          </p:cNvSpPr>
          <p:nvPr/>
        </p:nvSpPr>
        <p:spPr bwMode="auto">
          <a:xfrm>
            <a:off x="4191000" y="3352800"/>
            <a:ext cx="1066800" cy="381000"/>
          </a:xfrm>
          <a:prstGeom prst="ellipse">
            <a:avLst/>
          </a:prstGeom>
          <a:noFill/>
          <a:ln w="38100">
            <a:solidFill>
              <a:schemeClr val="hlink"/>
            </a:solidFill>
            <a:round/>
            <a:headEnd/>
            <a:tailEnd/>
          </a:ln>
        </p:spPr>
        <p:txBody>
          <a:bodyPr wrap="none" anchor="ctr"/>
          <a:lstStyle/>
          <a:p>
            <a:endParaRPr lang="pt-BR"/>
          </a:p>
        </p:txBody>
      </p:sp>
      <p:sp>
        <p:nvSpPr>
          <p:cNvPr id="13322" name="Oval 10"/>
          <p:cNvSpPr>
            <a:spLocks noChangeArrowheads="1"/>
          </p:cNvSpPr>
          <p:nvPr/>
        </p:nvSpPr>
        <p:spPr bwMode="auto">
          <a:xfrm>
            <a:off x="5791200" y="3352800"/>
            <a:ext cx="1143000" cy="381000"/>
          </a:xfrm>
          <a:prstGeom prst="ellipse">
            <a:avLst/>
          </a:prstGeom>
          <a:noFill/>
          <a:ln w="38100">
            <a:solidFill>
              <a:schemeClr val="hlink"/>
            </a:solidFill>
            <a:round/>
            <a:headEnd/>
            <a:tailEnd/>
          </a:ln>
        </p:spPr>
        <p:txBody>
          <a:bodyPr wrap="none" anchor="ctr"/>
          <a:lstStyle/>
          <a:p>
            <a:endParaRPr lang="pt-BR"/>
          </a:p>
        </p:txBody>
      </p:sp>
      <p:sp>
        <p:nvSpPr>
          <p:cNvPr id="12"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14339"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4340"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14341"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14342"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14343"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4344" name="Rectangle 8"/>
          <p:cNvSpPr>
            <a:spLocks noChangeArrowheads="1"/>
          </p:cNvSpPr>
          <p:nvPr/>
        </p:nvSpPr>
        <p:spPr bwMode="auto">
          <a:xfrm>
            <a:off x="1295400" y="1447800"/>
            <a:ext cx="7086600" cy="4876800"/>
          </a:xfrm>
          <a:prstGeom prst="rect">
            <a:avLst/>
          </a:prstGeom>
          <a:noFill/>
          <a:ln w="9525">
            <a:noFill/>
            <a:miter lim="800000"/>
            <a:headEnd/>
            <a:tailEnd/>
          </a:ln>
        </p:spPr>
        <p:txBody>
          <a:bodyPr/>
          <a:lstStyle/>
          <a:p>
            <a:pPr marL="342900" indent="-342900">
              <a:spcBef>
                <a:spcPct val="20000"/>
              </a:spcBef>
              <a:buFontTx/>
              <a:buChar char="•"/>
            </a:pPr>
            <a:r>
              <a:rPr lang="pt-BR" sz="4000" b="1">
                <a:latin typeface="Arial" charset="0"/>
              </a:rPr>
              <a:t>Formas absorvidas:</a:t>
            </a:r>
          </a:p>
          <a:p>
            <a:pPr marL="342900" indent="-342900">
              <a:spcBef>
                <a:spcPct val="20000"/>
              </a:spcBef>
              <a:buFontTx/>
              <a:buChar char="•"/>
            </a:pPr>
            <a:endParaRPr lang="pt-BR" sz="3200">
              <a:latin typeface="Arial" charset="0"/>
            </a:endParaRPr>
          </a:p>
          <a:p>
            <a:pPr marL="342900" indent="-342900">
              <a:spcBef>
                <a:spcPct val="20000"/>
              </a:spcBef>
            </a:pPr>
            <a:r>
              <a:rPr lang="pt-BR" sz="4400" b="1">
                <a:solidFill>
                  <a:schemeClr val="folHlink"/>
                </a:solidFill>
                <a:latin typeface="Arial" charset="0"/>
              </a:rPr>
              <a:t>Ca</a:t>
            </a:r>
            <a:r>
              <a:rPr lang="pt-BR" sz="4400" b="1" baseline="30000">
                <a:solidFill>
                  <a:schemeClr val="folHlink"/>
                </a:solidFill>
                <a:latin typeface="Arial" charset="0"/>
              </a:rPr>
              <a:t>2+</a:t>
            </a:r>
          </a:p>
          <a:p>
            <a:pPr marL="342900" indent="-342900">
              <a:spcBef>
                <a:spcPct val="20000"/>
              </a:spcBef>
            </a:pPr>
            <a:endParaRPr lang="pt-BR" sz="3200" baseline="30000">
              <a:latin typeface="Arial" charset="0"/>
            </a:endParaRPr>
          </a:p>
        </p:txBody>
      </p:sp>
      <p:sp>
        <p:nvSpPr>
          <p:cNvPr id="10"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685800" y="990600"/>
            <a:ext cx="7772400" cy="4191000"/>
          </a:xfrm>
        </p:spPr>
        <p:txBody>
          <a:bodyPr/>
          <a:lstStyle/>
          <a:p>
            <a:pPr eaLnBrk="1" hangingPunct="1"/>
            <a:endParaRPr lang="pt-BR" smtClean="0">
              <a:latin typeface="Arial" charset="0"/>
            </a:endParaRPr>
          </a:p>
          <a:p>
            <a:pPr eaLnBrk="1" hangingPunct="1"/>
            <a:endParaRPr lang="pt-BR" smtClean="0">
              <a:latin typeface="Arial" charset="0"/>
            </a:endParaRPr>
          </a:p>
        </p:txBody>
      </p:sp>
      <p:sp>
        <p:nvSpPr>
          <p:cNvPr id="15363" name="Rectangle 3"/>
          <p:cNvSpPr>
            <a:spLocks noChangeArrowheads="1"/>
          </p:cNvSpPr>
          <p:nvPr/>
        </p:nvSpPr>
        <p:spPr bwMode="auto">
          <a:xfrm>
            <a:off x="3175" y="10317163"/>
            <a:ext cx="9144000" cy="639762"/>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sp>
        <p:nvSpPr>
          <p:cNvPr id="15364" name="Rectangle 4"/>
          <p:cNvSpPr>
            <a:spLocks noChangeArrowheads="1"/>
          </p:cNvSpPr>
          <p:nvPr/>
        </p:nvSpPr>
        <p:spPr bwMode="auto">
          <a:xfrm>
            <a:off x="1295400" y="1600200"/>
            <a:ext cx="9144000" cy="0"/>
          </a:xfrm>
          <a:prstGeom prst="rect">
            <a:avLst/>
          </a:prstGeom>
          <a:noFill/>
          <a:ln w="9525">
            <a:noFill/>
            <a:miter lim="800000"/>
            <a:headEnd/>
            <a:tailEnd/>
          </a:ln>
        </p:spPr>
        <p:txBody>
          <a:bodyPr>
            <a:spAutoFit/>
          </a:bodyPr>
          <a:lstStyle/>
          <a:p>
            <a:endParaRPr lang="pt-BR"/>
          </a:p>
        </p:txBody>
      </p:sp>
      <p:sp>
        <p:nvSpPr>
          <p:cNvPr id="15365" name="Rectangle 5"/>
          <p:cNvSpPr>
            <a:spLocks noChangeArrowheads="1"/>
          </p:cNvSpPr>
          <p:nvPr/>
        </p:nvSpPr>
        <p:spPr bwMode="auto">
          <a:xfrm>
            <a:off x="762000" y="1447800"/>
            <a:ext cx="9144000" cy="0"/>
          </a:xfrm>
          <a:prstGeom prst="rect">
            <a:avLst/>
          </a:prstGeom>
          <a:noFill/>
          <a:ln w="9525">
            <a:noFill/>
            <a:miter lim="800000"/>
            <a:headEnd/>
            <a:tailEnd/>
          </a:ln>
        </p:spPr>
        <p:txBody>
          <a:bodyPr>
            <a:spAutoFit/>
          </a:bodyPr>
          <a:lstStyle/>
          <a:p>
            <a:endParaRPr lang="pt-BR"/>
          </a:p>
        </p:txBody>
      </p:sp>
      <p:sp>
        <p:nvSpPr>
          <p:cNvPr id="15366" name="Text Box 6"/>
          <p:cNvSpPr txBox="1">
            <a:spLocks noChangeArrowheads="1"/>
          </p:cNvSpPr>
          <p:nvPr/>
        </p:nvSpPr>
        <p:spPr bwMode="auto">
          <a:xfrm>
            <a:off x="2133600" y="304800"/>
            <a:ext cx="5273675" cy="701675"/>
          </a:xfrm>
          <a:prstGeom prst="rect">
            <a:avLst/>
          </a:prstGeom>
          <a:noFill/>
          <a:ln w="9525">
            <a:noFill/>
            <a:miter lim="800000"/>
            <a:headEnd/>
            <a:tailEnd/>
          </a:ln>
        </p:spPr>
        <p:txBody>
          <a:bodyPr>
            <a:spAutoFit/>
          </a:bodyPr>
          <a:lstStyle/>
          <a:p>
            <a:endParaRPr lang="pt-BR" sz="4000">
              <a:latin typeface="Arial" charset="0"/>
            </a:endParaRPr>
          </a:p>
        </p:txBody>
      </p:sp>
      <p:sp>
        <p:nvSpPr>
          <p:cNvPr id="15367" name="Rectangle 7"/>
          <p:cNvSpPr>
            <a:spLocks noChangeArrowheads="1"/>
          </p:cNvSpPr>
          <p:nvPr/>
        </p:nvSpPr>
        <p:spPr bwMode="auto">
          <a:xfrm>
            <a:off x="3175" y="9372600"/>
            <a:ext cx="9144000" cy="639763"/>
          </a:xfrm>
          <a:prstGeom prst="rect">
            <a:avLst/>
          </a:prstGeom>
          <a:noFill/>
          <a:ln w="9525">
            <a:noFill/>
            <a:miter lim="800000"/>
            <a:headEnd/>
            <a:tailEnd/>
          </a:ln>
        </p:spPr>
        <p:txBody>
          <a:bodyPr>
            <a:spAutoFit/>
          </a:bodyPr>
          <a:lstStyle/>
          <a:p>
            <a:pPr eaLnBrk="0" hangingPunct="0"/>
            <a:r>
              <a:rPr lang="en-US" sz="1200">
                <a:cs typeface="Times New Roman" pitchFamily="18" charset="0"/>
              </a:rPr>
              <a:t> </a:t>
            </a:r>
          </a:p>
          <a:p>
            <a:pPr eaLnBrk="0" hangingPunct="0"/>
            <a:endParaRPr lang="en-US"/>
          </a:p>
        </p:txBody>
      </p:sp>
      <p:pic>
        <p:nvPicPr>
          <p:cNvPr id="15368" name="Picture 8" descr="C:\Adobe Albums\Cat2\foto (1) cópia (10).jpg"/>
          <p:cNvPicPr>
            <a:picLocks noChangeAspect="1" noChangeArrowheads="1"/>
          </p:cNvPicPr>
          <p:nvPr/>
        </p:nvPicPr>
        <p:blipFill>
          <a:blip r:embed="rId2"/>
          <a:srcRect/>
          <a:stretch>
            <a:fillRect/>
          </a:stretch>
        </p:blipFill>
        <p:spPr bwMode="auto">
          <a:xfrm>
            <a:off x="685800" y="944563"/>
            <a:ext cx="7162800" cy="5010150"/>
          </a:xfrm>
          <a:prstGeom prst="rect">
            <a:avLst/>
          </a:prstGeom>
          <a:noFill/>
          <a:ln w="9525">
            <a:noFill/>
            <a:miter lim="800000"/>
            <a:headEnd/>
            <a:tailEnd/>
          </a:ln>
        </p:spPr>
      </p:pic>
      <p:sp>
        <p:nvSpPr>
          <p:cNvPr id="15369" name="Freeform 9"/>
          <p:cNvSpPr>
            <a:spLocks/>
          </p:cNvSpPr>
          <p:nvPr/>
        </p:nvSpPr>
        <p:spPr bwMode="auto">
          <a:xfrm>
            <a:off x="2514600" y="4876800"/>
            <a:ext cx="4572000" cy="76200"/>
          </a:xfrm>
          <a:custGeom>
            <a:avLst/>
            <a:gdLst>
              <a:gd name="T0" fmla="*/ 0 w 2784"/>
              <a:gd name="T1" fmla="*/ 2147483647 h 1584"/>
              <a:gd name="T2" fmla="*/ 2147483647 w 2784"/>
              <a:gd name="T3" fmla="*/ 2147483647 h 1584"/>
              <a:gd name="T4" fmla="*/ 2147483647 w 2784"/>
              <a:gd name="T5" fmla="*/ 2147483647 h 1584"/>
              <a:gd name="T6" fmla="*/ 2147483647 w 2784"/>
              <a:gd name="T7" fmla="*/ 0 h 1584"/>
              <a:gd name="T8" fmla="*/ 0 60000 65536"/>
              <a:gd name="T9" fmla="*/ 0 60000 65536"/>
              <a:gd name="T10" fmla="*/ 0 60000 65536"/>
              <a:gd name="T11" fmla="*/ 0 60000 65536"/>
              <a:gd name="T12" fmla="*/ 0 w 2784"/>
              <a:gd name="T13" fmla="*/ 0 h 1584"/>
              <a:gd name="T14" fmla="*/ 2784 w 2784"/>
              <a:gd name="T15" fmla="*/ 1584 h 1584"/>
            </a:gdLst>
            <a:ahLst/>
            <a:cxnLst>
              <a:cxn ang="T8">
                <a:pos x="T0" y="T1"/>
              </a:cxn>
              <a:cxn ang="T9">
                <a:pos x="T2" y="T3"/>
              </a:cxn>
              <a:cxn ang="T10">
                <a:pos x="T4" y="T5"/>
              </a:cxn>
              <a:cxn ang="T11">
                <a:pos x="T6" y="T7"/>
              </a:cxn>
            </a:cxnLst>
            <a:rect l="T12" t="T13" r="T14" b="T15"/>
            <a:pathLst>
              <a:path w="2784" h="1584">
                <a:moveTo>
                  <a:pt x="0" y="1584"/>
                </a:moveTo>
                <a:cubicBezTo>
                  <a:pt x="188" y="1392"/>
                  <a:pt x="376" y="1200"/>
                  <a:pt x="576" y="1056"/>
                </a:cubicBezTo>
                <a:cubicBezTo>
                  <a:pt x="776" y="912"/>
                  <a:pt x="832" y="896"/>
                  <a:pt x="1200" y="720"/>
                </a:cubicBezTo>
                <a:cubicBezTo>
                  <a:pt x="1568" y="544"/>
                  <a:pt x="2176" y="272"/>
                  <a:pt x="2784" y="0"/>
                </a:cubicBezTo>
              </a:path>
            </a:pathLst>
          </a:custGeom>
          <a:noFill/>
          <a:ln w="76200">
            <a:solidFill>
              <a:srgbClr val="0000FF"/>
            </a:solidFill>
            <a:round/>
            <a:headEnd/>
            <a:tailEnd/>
          </a:ln>
        </p:spPr>
        <p:txBody>
          <a:bodyPr wrap="none"/>
          <a:lstStyle/>
          <a:p>
            <a:endParaRPr lang="pt-BR"/>
          </a:p>
        </p:txBody>
      </p:sp>
      <p:sp>
        <p:nvSpPr>
          <p:cNvPr id="15370" name="Oval 10"/>
          <p:cNvSpPr>
            <a:spLocks noChangeArrowheads="1"/>
          </p:cNvSpPr>
          <p:nvPr/>
        </p:nvSpPr>
        <p:spPr bwMode="auto">
          <a:xfrm>
            <a:off x="5867400" y="4038600"/>
            <a:ext cx="2209800" cy="457200"/>
          </a:xfrm>
          <a:prstGeom prst="ellipse">
            <a:avLst/>
          </a:prstGeom>
          <a:solidFill>
            <a:schemeClr val="tx1"/>
          </a:solidFill>
          <a:ln w="50800">
            <a:solidFill>
              <a:srgbClr val="0000FF"/>
            </a:solidFill>
            <a:round/>
            <a:headEnd/>
            <a:tailEnd/>
          </a:ln>
        </p:spPr>
        <p:txBody>
          <a:bodyPr wrap="none" anchor="ctr"/>
          <a:lstStyle/>
          <a:p>
            <a:pPr algn="ctr"/>
            <a:r>
              <a:rPr lang="pt-BR" b="1">
                <a:solidFill>
                  <a:srgbClr val="0000FF"/>
                </a:solidFill>
                <a:latin typeface="Arial" charset="0"/>
              </a:rPr>
              <a:t>Ca</a:t>
            </a:r>
            <a:r>
              <a:rPr lang="pt-BR" b="1" baseline="30000">
                <a:solidFill>
                  <a:srgbClr val="0000FF"/>
                </a:solidFill>
                <a:latin typeface="Arial" charset="0"/>
              </a:rPr>
              <a:t>2+</a:t>
            </a:r>
          </a:p>
        </p:txBody>
      </p:sp>
      <p:sp>
        <p:nvSpPr>
          <p:cNvPr id="15371" name="Rectangle 11"/>
          <p:cNvSpPr>
            <a:spLocks noChangeArrowheads="1"/>
          </p:cNvSpPr>
          <p:nvPr/>
        </p:nvSpPr>
        <p:spPr bwMode="auto">
          <a:xfrm>
            <a:off x="2438400" y="914400"/>
            <a:ext cx="990600" cy="4648200"/>
          </a:xfrm>
          <a:prstGeom prst="rect">
            <a:avLst/>
          </a:prstGeom>
          <a:noFill/>
          <a:ln w="34925">
            <a:solidFill>
              <a:schemeClr val="hlink"/>
            </a:solidFill>
            <a:miter lim="800000"/>
            <a:headEnd/>
            <a:tailEnd/>
          </a:ln>
        </p:spPr>
        <p:txBody>
          <a:bodyPr wrap="none" anchor="ctr"/>
          <a:lstStyle/>
          <a:p>
            <a:pPr algn="ctr"/>
            <a:endParaRPr lang="pt-BR" sz="4000">
              <a:latin typeface="Arial" charset="0"/>
            </a:endParaRPr>
          </a:p>
        </p:txBody>
      </p:sp>
      <p:sp>
        <p:nvSpPr>
          <p:cNvPr id="15372" name="Rectangle 12"/>
          <p:cNvSpPr>
            <a:spLocks noChangeArrowheads="1"/>
          </p:cNvSpPr>
          <p:nvPr/>
        </p:nvSpPr>
        <p:spPr bwMode="auto">
          <a:xfrm>
            <a:off x="3581400" y="914400"/>
            <a:ext cx="3657600" cy="4648200"/>
          </a:xfrm>
          <a:prstGeom prst="rect">
            <a:avLst/>
          </a:prstGeom>
          <a:noFill/>
          <a:ln w="34925">
            <a:solidFill>
              <a:srgbClr val="FF9933"/>
            </a:solidFill>
            <a:miter lim="800000"/>
            <a:headEnd/>
            <a:tailEnd/>
          </a:ln>
        </p:spPr>
        <p:txBody>
          <a:bodyPr wrap="none" anchor="ctr"/>
          <a:lstStyle/>
          <a:p>
            <a:pPr algn="ctr"/>
            <a:endParaRPr lang="pt-BR" sz="4000">
              <a:latin typeface="Arial" charset="0"/>
            </a:endParaRPr>
          </a:p>
        </p:txBody>
      </p:sp>
      <p:sp>
        <p:nvSpPr>
          <p:cNvPr id="15373" name="Text Box 13"/>
          <p:cNvSpPr txBox="1">
            <a:spLocks noChangeArrowheads="1"/>
          </p:cNvSpPr>
          <p:nvPr/>
        </p:nvSpPr>
        <p:spPr bwMode="auto">
          <a:xfrm>
            <a:off x="1295400" y="533400"/>
            <a:ext cx="2971800" cy="457200"/>
          </a:xfrm>
          <a:prstGeom prst="rect">
            <a:avLst/>
          </a:prstGeom>
          <a:noFill/>
          <a:ln w="9525">
            <a:noFill/>
            <a:miter lim="800000"/>
            <a:headEnd/>
            <a:tailEnd/>
          </a:ln>
        </p:spPr>
        <p:txBody>
          <a:bodyPr>
            <a:spAutoFit/>
          </a:bodyPr>
          <a:lstStyle/>
          <a:p>
            <a:pPr>
              <a:spcBef>
                <a:spcPct val="50000"/>
              </a:spcBef>
            </a:pPr>
            <a:r>
              <a:rPr lang="pt-BR" b="1">
                <a:solidFill>
                  <a:srgbClr val="0000FF"/>
                </a:solidFill>
                <a:latin typeface="Arial" charset="0"/>
              </a:rPr>
              <a:t>Absorção passiva</a:t>
            </a:r>
            <a:r>
              <a:rPr lang="pt-BR">
                <a:solidFill>
                  <a:srgbClr val="0000FF"/>
                </a:solidFill>
                <a:latin typeface="Arial" charset="0"/>
              </a:rPr>
              <a:t> </a:t>
            </a:r>
          </a:p>
        </p:txBody>
      </p:sp>
      <p:sp>
        <p:nvSpPr>
          <p:cNvPr id="15374" name="Text Box 14"/>
          <p:cNvSpPr txBox="1">
            <a:spLocks noChangeArrowheads="1"/>
          </p:cNvSpPr>
          <p:nvPr/>
        </p:nvSpPr>
        <p:spPr bwMode="auto">
          <a:xfrm>
            <a:off x="4038600" y="533400"/>
            <a:ext cx="2971800" cy="457200"/>
          </a:xfrm>
          <a:prstGeom prst="rect">
            <a:avLst/>
          </a:prstGeom>
          <a:noFill/>
          <a:ln w="9525">
            <a:noFill/>
            <a:miter lim="800000"/>
            <a:headEnd/>
            <a:tailEnd/>
          </a:ln>
        </p:spPr>
        <p:txBody>
          <a:bodyPr>
            <a:spAutoFit/>
          </a:bodyPr>
          <a:lstStyle/>
          <a:p>
            <a:pPr>
              <a:spcBef>
                <a:spcPct val="50000"/>
              </a:spcBef>
            </a:pPr>
            <a:r>
              <a:rPr lang="pt-BR" b="1">
                <a:solidFill>
                  <a:srgbClr val="FF9933"/>
                </a:solidFill>
                <a:latin typeface="Arial" charset="0"/>
              </a:rPr>
              <a:t>Absorción activa</a:t>
            </a:r>
            <a:r>
              <a:rPr lang="pt-BR">
                <a:solidFill>
                  <a:srgbClr val="0000FF"/>
                </a:solidFill>
                <a:latin typeface="Arial" charset="0"/>
              </a:rPr>
              <a:t> </a:t>
            </a:r>
          </a:p>
        </p:txBody>
      </p:sp>
      <p:sp>
        <p:nvSpPr>
          <p:cNvPr id="15375" name="AutoShape 15"/>
          <p:cNvSpPr>
            <a:spLocks noChangeArrowheads="1"/>
          </p:cNvSpPr>
          <p:nvPr/>
        </p:nvSpPr>
        <p:spPr bwMode="auto">
          <a:xfrm>
            <a:off x="3657600" y="990600"/>
            <a:ext cx="34290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1"/>
          </a:solidFill>
          <a:ln w="9525">
            <a:solidFill>
              <a:schemeClr val="tx1"/>
            </a:solidFill>
            <a:miter lim="800000"/>
            <a:headEnd/>
            <a:tailEnd/>
          </a:ln>
        </p:spPr>
        <p:txBody>
          <a:bodyPr wrap="none" anchor="ctr"/>
          <a:lstStyle/>
          <a:p>
            <a:endParaRPr lang="pt-BR"/>
          </a:p>
        </p:txBody>
      </p:sp>
      <p:sp>
        <p:nvSpPr>
          <p:cNvPr id="15376" name="AutoShape 16"/>
          <p:cNvSpPr>
            <a:spLocks noChangeArrowheads="1"/>
          </p:cNvSpPr>
          <p:nvPr/>
        </p:nvSpPr>
        <p:spPr bwMode="auto">
          <a:xfrm>
            <a:off x="2438400" y="914400"/>
            <a:ext cx="11430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hlink"/>
          </a:solidFill>
          <a:ln w="9525">
            <a:solidFill>
              <a:schemeClr val="tx1"/>
            </a:solidFill>
            <a:miter lim="800000"/>
            <a:headEnd/>
            <a:tailEnd/>
          </a:ln>
        </p:spPr>
        <p:txBody>
          <a:bodyPr wrap="none" anchor="ctr"/>
          <a:lstStyle/>
          <a:p>
            <a:endParaRPr lang="pt-BR"/>
          </a:p>
        </p:txBody>
      </p:sp>
      <p:sp>
        <p:nvSpPr>
          <p:cNvPr id="15377" name="Freeform 17"/>
          <p:cNvSpPr>
            <a:spLocks/>
          </p:cNvSpPr>
          <p:nvPr/>
        </p:nvSpPr>
        <p:spPr bwMode="auto">
          <a:xfrm>
            <a:off x="2209800" y="3810000"/>
            <a:ext cx="4800600" cy="1447800"/>
          </a:xfrm>
          <a:custGeom>
            <a:avLst/>
            <a:gdLst>
              <a:gd name="T0" fmla="*/ 0 w 3024"/>
              <a:gd name="T1" fmla="*/ 2147483647 h 912"/>
              <a:gd name="T2" fmla="*/ 2147483647 w 3024"/>
              <a:gd name="T3" fmla="*/ 2147483647 h 912"/>
              <a:gd name="T4" fmla="*/ 2147483647 w 3024"/>
              <a:gd name="T5" fmla="*/ 2147483647 h 912"/>
              <a:gd name="T6" fmla="*/ 2147483647 w 3024"/>
              <a:gd name="T7" fmla="*/ 2147483647 h 912"/>
              <a:gd name="T8" fmla="*/ 2147483647 w 3024"/>
              <a:gd name="T9" fmla="*/ 0 h 912"/>
              <a:gd name="T10" fmla="*/ 0 60000 65536"/>
              <a:gd name="T11" fmla="*/ 0 60000 65536"/>
              <a:gd name="T12" fmla="*/ 0 60000 65536"/>
              <a:gd name="T13" fmla="*/ 0 60000 65536"/>
              <a:gd name="T14" fmla="*/ 0 60000 65536"/>
              <a:gd name="T15" fmla="*/ 0 w 3024"/>
              <a:gd name="T16" fmla="*/ 0 h 912"/>
              <a:gd name="T17" fmla="*/ 3024 w 3024"/>
              <a:gd name="T18" fmla="*/ 912 h 912"/>
            </a:gdLst>
            <a:ahLst/>
            <a:cxnLst>
              <a:cxn ang="T10">
                <a:pos x="T0" y="T1"/>
              </a:cxn>
              <a:cxn ang="T11">
                <a:pos x="T2" y="T3"/>
              </a:cxn>
              <a:cxn ang="T12">
                <a:pos x="T4" y="T5"/>
              </a:cxn>
              <a:cxn ang="T13">
                <a:pos x="T6" y="T7"/>
              </a:cxn>
              <a:cxn ang="T14">
                <a:pos x="T8" y="T9"/>
              </a:cxn>
            </a:cxnLst>
            <a:rect l="T15" t="T16" r="T17" b="T18"/>
            <a:pathLst>
              <a:path w="3024" h="912">
                <a:moveTo>
                  <a:pt x="0" y="912"/>
                </a:moveTo>
                <a:cubicBezTo>
                  <a:pt x="92" y="692"/>
                  <a:pt x="184" y="472"/>
                  <a:pt x="288" y="336"/>
                </a:cubicBezTo>
                <a:cubicBezTo>
                  <a:pt x="392" y="200"/>
                  <a:pt x="456" y="136"/>
                  <a:pt x="624" y="96"/>
                </a:cubicBezTo>
                <a:cubicBezTo>
                  <a:pt x="792" y="56"/>
                  <a:pt x="896" y="112"/>
                  <a:pt x="1296" y="96"/>
                </a:cubicBezTo>
                <a:cubicBezTo>
                  <a:pt x="1696" y="80"/>
                  <a:pt x="2360" y="40"/>
                  <a:pt x="3024" y="0"/>
                </a:cubicBezTo>
              </a:path>
            </a:pathLst>
          </a:custGeom>
          <a:noFill/>
          <a:ln w="76200">
            <a:solidFill>
              <a:srgbClr val="FF0000"/>
            </a:solidFill>
            <a:round/>
            <a:headEnd/>
            <a:tailEnd/>
          </a:ln>
        </p:spPr>
        <p:txBody>
          <a:bodyPr wrap="none"/>
          <a:lstStyle/>
          <a:p>
            <a:endParaRPr lang="pt-BR"/>
          </a:p>
        </p:txBody>
      </p:sp>
      <p:sp>
        <p:nvSpPr>
          <p:cNvPr id="15378" name="Text Box 18"/>
          <p:cNvSpPr txBox="1">
            <a:spLocks noChangeArrowheads="1"/>
          </p:cNvSpPr>
          <p:nvPr/>
        </p:nvSpPr>
        <p:spPr bwMode="auto">
          <a:xfrm>
            <a:off x="0" y="5911850"/>
            <a:ext cx="9144000" cy="954088"/>
          </a:xfrm>
          <a:prstGeom prst="rect">
            <a:avLst/>
          </a:prstGeom>
          <a:noFill/>
          <a:ln w="9525">
            <a:noFill/>
            <a:miter lim="800000"/>
            <a:headEnd/>
            <a:tailEnd/>
          </a:ln>
        </p:spPr>
        <p:txBody>
          <a:bodyPr>
            <a:spAutoFit/>
          </a:bodyPr>
          <a:lstStyle/>
          <a:p>
            <a:pPr>
              <a:spcBef>
                <a:spcPct val="50000"/>
              </a:spcBef>
            </a:pPr>
            <a:r>
              <a:rPr lang="pt-BR" sz="2800">
                <a:latin typeface="Arial" charset="0"/>
              </a:rPr>
              <a:t>Figura 1.Curva de absorción de Ca radiativo por las raíces destacadas de arroz y frijol</a:t>
            </a:r>
          </a:p>
        </p:txBody>
      </p:sp>
      <p:sp>
        <p:nvSpPr>
          <p:cNvPr id="20" name="Rectangle 8"/>
          <p:cNvSpPr>
            <a:spLocks noChangeArrowheads="1"/>
          </p:cNvSpPr>
          <p:nvPr/>
        </p:nvSpPr>
        <p:spPr bwMode="auto">
          <a:xfrm>
            <a:off x="3048000" y="0"/>
            <a:ext cx="6096000" cy="533400"/>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nchor="ctr"/>
          <a:lstStyle/>
          <a:p>
            <a:pPr algn="ctr">
              <a:defRPr/>
            </a:pPr>
            <a:r>
              <a:rPr lang="pt-BR" sz="3200" b="1" dirty="0" err="1">
                <a:solidFill>
                  <a:schemeClr val="tx2"/>
                </a:solidFill>
                <a:latin typeface="Monotype Corsiva" pitchFamily="66" charset="0"/>
              </a:rPr>
              <a:t>Absorción</a:t>
            </a:r>
            <a:r>
              <a:rPr lang="pt-BR" sz="3200" b="1" dirty="0">
                <a:solidFill>
                  <a:schemeClr val="tx2"/>
                </a:solidFill>
                <a:latin typeface="Monotype Corsiva" pitchFamily="66" charset="0"/>
              </a:rPr>
              <a:t>, transporte y </a:t>
            </a:r>
            <a:r>
              <a:rPr lang="pt-BR" sz="3200" b="1" dirty="0" err="1">
                <a:solidFill>
                  <a:schemeClr val="tx2"/>
                </a:solidFill>
                <a:latin typeface="Monotype Corsiva" pitchFamily="66" charset="0"/>
              </a:rPr>
              <a:t>redistribuición</a:t>
            </a:r>
            <a:endParaRPr lang="pt-BR" sz="3200" b="1" dirty="0">
              <a:solidFill>
                <a:schemeClr val="tx2"/>
              </a:solidFill>
              <a:latin typeface="Monotype Corsiva" pitchFamily="66" charset="0"/>
            </a:endParaRPr>
          </a:p>
        </p:txBody>
      </p:sp>
    </p:spTree>
  </p:cSld>
  <p:clrMapOvr>
    <a:masterClrMapping/>
  </p:clrMapOvr>
</p:sld>
</file>

<file path=ppt/theme/theme1.xml><?xml version="1.0" encoding="utf-8"?>
<a:theme xmlns:a="http://schemas.openxmlformats.org/drawingml/2006/main" name="Planagem">
  <a:themeElements>
    <a:clrScheme name="Planagem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Planagem">
      <a:majorFont>
        <a:latin typeface="Arial"/>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agem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Planagem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Planagem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Planagem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Planagem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C:\Arquivos de programas\Microsoft Office\Templates\Estruturas de apresentação\Planagem.pot</Template>
  <TotalTime>5204</TotalTime>
  <Words>1191</Words>
  <Application>Microsoft PowerPoint</Application>
  <PresentationFormat>Apresentação na tela (4:3)</PresentationFormat>
  <Paragraphs>304</Paragraphs>
  <Slides>58</Slides>
  <Notes>1</Notes>
  <HiddenSlides>0</HiddenSlides>
  <MMClips>0</MMClips>
  <ScaleCrop>false</ScaleCrop>
  <HeadingPairs>
    <vt:vector size="8" baseType="variant">
      <vt:variant>
        <vt:lpstr>Fontes usadas</vt:lpstr>
      </vt:variant>
      <vt:variant>
        <vt:i4>8</vt:i4>
      </vt:variant>
      <vt:variant>
        <vt:lpstr>Tema</vt:lpstr>
      </vt:variant>
      <vt:variant>
        <vt:i4>1</vt:i4>
      </vt:variant>
      <vt:variant>
        <vt:lpstr>Servidores OLE incorporados</vt:lpstr>
      </vt:variant>
      <vt:variant>
        <vt:i4>2</vt:i4>
      </vt:variant>
      <vt:variant>
        <vt:lpstr>Títulos de slides</vt:lpstr>
      </vt:variant>
      <vt:variant>
        <vt:i4>58</vt:i4>
      </vt:variant>
    </vt:vector>
  </HeadingPairs>
  <TitlesOfParts>
    <vt:vector size="69" baseType="lpstr">
      <vt:lpstr>Times New Roman</vt:lpstr>
      <vt:lpstr>Arial</vt:lpstr>
      <vt:lpstr>Wingdings</vt:lpstr>
      <vt:lpstr>Comic Sans MS</vt:lpstr>
      <vt:lpstr>Symbol</vt:lpstr>
      <vt:lpstr>Monotype Corsiva</vt:lpstr>
      <vt:lpstr>Garamond</vt:lpstr>
      <vt:lpstr>Arial Unicode MS</vt:lpstr>
      <vt:lpstr>Planagem</vt:lpstr>
      <vt:lpstr>Foto do Microsoft Photo Editor 3.0</vt:lpstr>
      <vt:lpstr>Imagem de bitmap</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Relación entre el teor de cálcio en la polpa del fruto, la perda de peso y la firmeza de goiabas, después de ocho días de armazenamiento en temperatura ambiente (Prado et al., 2002).</vt:lpstr>
      <vt:lpstr>Efecto do Ca en el crecimiento de las raíces primárias de la planta de frijol (Ca2+ na solução =+/- 2mM).</vt:lpstr>
      <vt:lpstr>Efecto de la saturación por bases del suelo sobre la matéria seca total de raíz de 3 cvs. de algodoeiro cultivado en vasos (4 L de um LE) (Rosolem et al., 2000).</vt:lpstr>
      <vt:lpstr>Liming en maíz (Raij).</vt:lpstr>
      <vt:lpstr>Liming en girasol (Raij).</vt:lpstr>
      <vt:lpstr>Esquema que ilustra el Ca en profundidad y desarollo de raíz y absorción de agua y nutrientes</vt:lpstr>
      <vt:lpstr>Liming para sorgo em Mococa, en la resistencia a la seca (Raij)</vt:lpstr>
      <vt:lpstr>Utilización relativa de lamina de agua disponible en el perfil de un latosolo arcilloso, por la cultura del maíz, después de un veranico de 25 días, por ocasión del lanzamiento de espigas, para tratamientos sin y con aplicación de geso (Souza &amp; Ritchey, 1986).</vt:lpstr>
      <vt:lpstr>Efecto del Ca en la hidrolise de un pectato por la enzima poligalacturonase</vt:lpstr>
      <vt:lpstr>Efecto del Ca en la severidad de murcha de Fusarium en tomateiro, después de  la inoculación</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vector>
  </TitlesOfParts>
  <Company>FUNDAG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 </dc:title>
  <dc:creator>Quaggio</dc:creator>
  <cp:lastModifiedBy>Usuario</cp:lastModifiedBy>
  <cp:revision>283</cp:revision>
  <dcterms:created xsi:type="dcterms:W3CDTF">2000-10-09T16:40:03Z</dcterms:created>
  <dcterms:modified xsi:type="dcterms:W3CDTF">2011-02-09T23:11:10Z</dcterms:modified>
</cp:coreProperties>
</file>