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6"/>
  </p:notesMasterIdLst>
  <p:sldIdLst>
    <p:sldId id="545" r:id="rId2"/>
    <p:sldId id="546" r:id="rId3"/>
    <p:sldId id="547" r:id="rId4"/>
    <p:sldId id="548" r:id="rId5"/>
    <p:sldId id="549" r:id="rId6"/>
    <p:sldId id="550" r:id="rId7"/>
    <p:sldId id="551" r:id="rId8"/>
    <p:sldId id="552" r:id="rId9"/>
    <p:sldId id="553" r:id="rId10"/>
    <p:sldId id="554" r:id="rId11"/>
    <p:sldId id="555" r:id="rId12"/>
    <p:sldId id="556" r:id="rId13"/>
    <p:sldId id="557" r:id="rId14"/>
    <p:sldId id="558" r:id="rId15"/>
    <p:sldId id="559" r:id="rId16"/>
    <p:sldId id="560" r:id="rId17"/>
    <p:sldId id="584" r:id="rId18"/>
    <p:sldId id="561" r:id="rId19"/>
    <p:sldId id="562" r:id="rId20"/>
    <p:sldId id="563" r:id="rId21"/>
    <p:sldId id="564" r:id="rId22"/>
    <p:sldId id="565" r:id="rId23"/>
    <p:sldId id="566" r:id="rId24"/>
    <p:sldId id="567" r:id="rId25"/>
    <p:sldId id="568" r:id="rId26"/>
    <p:sldId id="577" r:id="rId27"/>
    <p:sldId id="569" r:id="rId28"/>
    <p:sldId id="570" r:id="rId29"/>
    <p:sldId id="571" r:id="rId30"/>
    <p:sldId id="580" r:id="rId31"/>
    <p:sldId id="573" r:id="rId32"/>
    <p:sldId id="574" r:id="rId33"/>
    <p:sldId id="575" r:id="rId34"/>
    <p:sldId id="495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66"/>
    <a:srgbClr val="99FF66"/>
    <a:srgbClr val="3399FF"/>
    <a:srgbClr val="FFFFCC"/>
    <a:srgbClr val="FFFF66"/>
    <a:srgbClr val="0000FF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6" autoAdjust="0"/>
    <p:restoredTop sz="94607" autoAdjust="0"/>
  </p:normalViewPr>
  <p:slideViewPr>
    <p:cSldViewPr>
      <p:cViewPr varScale="1">
        <p:scale>
          <a:sx n="70" d="100"/>
          <a:sy n="70" d="100"/>
        </p:scale>
        <p:origin x="-516" y="1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0"/>
            <a:r>
              <a:rPr lang="en-US" noProof="0" smtClean="0"/>
              <a:t>Segundo nível</a:t>
            </a:r>
          </a:p>
          <a:p>
            <a:pPr lvl="0"/>
            <a:r>
              <a:rPr lang="en-US" noProof="0" smtClean="0"/>
              <a:t>Terceiro nível</a:t>
            </a:r>
          </a:p>
          <a:p>
            <a:pPr lvl="0"/>
            <a:r>
              <a:rPr lang="en-US" noProof="0" smtClean="0"/>
              <a:t>Quarto nível</a:t>
            </a:r>
          </a:p>
          <a:p>
            <a:pPr lvl="0"/>
            <a:r>
              <a:rPr lang="en-US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36990BB-B468-4F3F-96DD-CE1053B7232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35328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532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3131-4234-43E2-976A-5E788DF010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E4257-380F-4698-8F94-0760FA4796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807FE-69D1-46FD-81BA-2BDECA1716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9928D-D36D-43D9-9B83-CC271C8F6A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D77C7-B2A1-4898-A27F-11B35583A6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4E05F-4CFC-4808-A308-0E88499C01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FF8F0-4607-4C95-BB07-C2B4799783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8A639-A810-4B5C-BAC4-F1D5A86EE2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EEC86-A137-4EF4-A459-152C602536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9052B-65D9-4BD0-B561-FE6008E026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5EA23-AEC3-4A0E-BF88-5FD7CC4ED9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76505-5EE1-4C4F-B423-5036405ED6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5225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52260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3522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5226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522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5226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78B7D7-A93E-4C1C-BE6F-D149FF663B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19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0" r:id="rId1"/>
    <p:sldLayoutId id="2147483849" r:id="rId2"/>
    <p:sldLayoutId id="2147483848" r:id="rId3"/>
    <p:sldLayoutId id="2147483847" r:id="rId4"/>
    <p:sldLayoutId id="2147483846" r:id="rId5"/>
    <p:sldLayoutId id="2147483845" r:id="rId6"/>
    <p:sldLayoutId id="2147483844" r:id="rId7"/>
    <p:sldLayoutId id="2147483843" r:id="rId8"/>
    <p:sldLayoutId id="2147483842" r:id="rId9"/>
    <p:sldLayoutId id="2147483841" r:id="rId10"/>
    <p:sldLayoutId id="2147483840" r:id="rId11"/>
    <p:sldLayoutId id="21474838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nrs.mcgill.ca/whalen/nutrient/Magnes/Magnes.html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s.mcgill.ca/whalen/nutrient/Magnes/Magnes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91000"/>
          </a:xfrm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175" y="103171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2954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7620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2133600" y="304800"/>
            <a:ext cx="527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0">
              <a:latin typeface="Arial" charset="0"/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3175" y="93726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228600" y="9144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3600" b="1" dirty="0">
                <a:latin typeface="Arial" charset="0"/>
                <a:sym typeface="Symbol" pitchFamily="18" charset="2"/>
              </a:rPr>
              <a:t> </a:t>
            </a:r>
            <a:r>
              <a:rPr lang="pt-BR" sz="3600" b="1" dirty="0" err="1" smtClean="0">
                <a:latin typeface="Arial" charset="0"/>
                <a:sym typeface="Symbol" pitchFamily="18" charset="2"/>
              </a:rPr>
              <a:t>Introdución</a:t>
            </a:r>
            <a:endParaRPr lang="pt-BR" sz="3200" b="1" dirty="0">
              <a:latin typeface="Arial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3600" b="1" dirty="0">
                <a:latin typeface="Arial" charset="0"/>
                <a:sym typeface="Symbol" pitchFamily="18" charset="2"/>
              </a:rPr>
              <a:t></a:t>
            </a:r>
            <a:r>
              <a:rPr lang="pt-BR" sz="3200" b="1" dirty="0">
                <a:latin typeface="Arial" charset="0"/>
              </a:rPr>
              <a:t> </a:t>
            </a:r>
            <a:r>
              <a:rPr lang="pt-BR" sz="3600" b="1" dirty="0" err="1" smtClean="0">
                <a:latin typeface="Arial" charset="0"/>
              </a:rPr>
              <a:t>Absorción</a:t>
            </a:r>
            <a:r>
              <a:rPr lang="pt-BR" sz="3600" b="1" dirty="0" smtClean="0">
                <a:latin typeface="Arial" charset="0"/>
              </a:rPr>
              <a:t>, </a:t>
            </a:r>
            <a:r>
              <a:rPr lang="pt-BR" sz="3600" b="1" dirty="0" err="1" smtClean="0">
                <a:latin typeface="Arial" charset="0"/>
              </a:rPr>
              <a:t>translocación</a:t>
            </a:r>
            <a:r>
              <a:rPr lang="pt-BR" sz="3600" b="1" dirty="0" smtClean="0">
                <a:latin typeface="Arial" charset="0"/>
              </a:rPr>
              <a:t> y </a:t>
            </a:r>
            <a:r>
              <a:rPr lang="pt-BR" sz="3600" b="1" dirty="0" err="1" smtClean="0">
                <a:latin typeface="Arial" charset="0"/>
              </a:rPr>
              <a:t>redistribuición</a:t>
            </a:r>
            <a:endParaRPr lang="pt-BR" sz="3600" b="1" dirty="0">
              <a:latin typeface="Arial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3600" b="1" dirty="0">
                <a:latin typeface="Arial" charset="0"/>
                <a:sym typeface="Symbol" pitchFamily="18" charset="2"/>
              </a:rPr>
              <a:t></a:t>
            </a:r>
            <a:r>
              <a:rPr lang="pt-BR" sz="3600" b="1" dirty="0">
                <a:latin typeface="Arial" charset="0"/>
              </a:rPr>
              <a:t> </a:t>
            </a:r>
            <a:r>
              <a:rPr lang="pt-BR" sz="3600" b="1" dirty="0" err="1" smtClean="0">
                <a:latin typeface="Arial" charset="0"/>
              </a:rPr>
              <a:t>Participación</a:t>
            </a:r>
            <a:r>
              <a:rPr lang="pt-BR" sz="3600" b="1" dirty="0" smtClean="0">
                <a:latin typeface="Arial" charset="0"/>
              </a:rPr>
              <a:t> </a:t>
            </a:r>
            <a:r>
              <a:rPr lang="pt-BR" sz="3600" b="1" dirty="0" err="1" smtClean="0">
                <a:latin typeface="Arial" charset="0"/>
              </a:rPr>
              <a:t>en</a:t>
            </a:r>
            <a:r>
              <a:rPr lang="pt-BR" sz="3600" b="1" dirty="0" smtClean="0">
                <a:latin typeface="Arial" charset="0"/>
              </a:rPr>
              <a:t> </a:t>
            </a:r>
            <a:r>
              <a:rPr lang="pt-BR" sz="3600" b="1" dirty="0" err="1" smtClean="0">
                <a:latin typeface="Arial" charset="0"/>
              </a:rPr>
              <a:t>el</a:t>
            </a:r>
            <a:r>
              <a:rPr lang="pt-BR" sz="3600" b="1" dirty="0" smtClean="0">
                <a:latin typeface="Arial" charset="0"/>
              </a:rPr>
              <a:t> </a:t>
            </a:r>
            <a:r>
              <a:rPr lang="pt-BR" sz="3600" b="1" dirty="0">
                <a:latin typeface="Arial" charset="0"/>
              </a:rPr>
              <a:t>metabolismo vegetal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3600" b="1" dirty="0">
                <a:latin typeface="Arial" charset="0"/>
                <a:sym typeface="Symbol" pitchFamily="18" charset="2"/>
              </a:rPr>
              <a:t></a:t>
            </a:r>
            <a:r>
              <a:rPr lang="pt-BR" sz="3600" b="1" dirty="0">
                <a:latin typeface="Arial" charset="0"/>
              </a:rPr>
              <a:t> </a:t>
            </a:r>
            <a:r>
              <a:rPr lang="pt-BR" sz="3600" b="1" dirty="0" err="1" smtClean="0">
                <a:latin typeface="Arial" charset="0"/>
              </a:rPr>
              <a:t>Exigencias</a:t>
            </a:r>
            <a:r>
              <a:rPr lang="pt-BR" sz="3600" b="1" dirty="0" smtClean="0">
                <a:latin typeface="Arial" charset="0"/>
              </a:rPr>
              <a:t> </a:t>
            </a:r>
            <a:r>
              <a:rPr lang="pt-BR" sz="3600" b="1" dirty="0" err="1" smtClean="0">
                <a:latin typeface="Arial" charset="0"/>
              </a:rPr>
              <a:t>minerales</a:t>
            </a:r>
            <a:r>
              <a:rPr lang="pt-BR" sz="3600" b="1" dirty="0" smtClean="0">
                <a:latin typeface="Arial" charset="0"/>
              </a:rPr>
              <a:t> de </a:t>
            </a:r>
            <a:r>
              <a:rPr lang="pt-BR" sz="3600" b="1" dirty="0" err="1" smtClean="0">
                <a:latin typeface="Arial" charset="0"/>
              </a:rPr>
              <a:t>las</a:t>
            </a:r>
            <a:r>
              <a:rPr lang="pt-BR" sz="3600" b="1" dirty="0" smtClean="0">
                <a:latin typeface="Arial" charset="0"/>
              </a:rPr>
              <a:t> </a:t>
            </a:r>
            <a:r>
              <a:rPr lang="pt-BR" sz="3600" b="1" dirty="0" err="1" smtClean="0">
                <a:latin typeface="Arial" charset="0"/>
              </a:rPr>
              <a:t>principales</a:t>
            </a:r>
            <a:r>
              <a:rPr lang="pt-BR" sz="3600" b="1" dirty="0" smtClean="0">
                <a:latin typeface="Arial" charset="0"/>
              </a:rPr>
              <a:t> </a:t>
            </a:r>
            <a:r>
              <a:rPr lang="pt-BR" sz="3600" b="1" dirty="0">
                <a:latin typeface="Arial" charset="0"/>
              </a:rPr>
              <a:t>culturas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3600" b="1" dirty="0">
                <a:latin typeface="Arial" charset="0"/>
                <a:sym typeface="Symbol" pitchFamily="18" charset="2"/>
              </a:rPr>
              <a:t></a:t>
            </a:r>
            <a:r>
              <a:rPr lang="pt-BR" sz="3600" b="1" dirty="0">
                <a:latin typeface="Arial" charset="0"/>
              </a:rPr>
              <a:t> </a:t>
            </a:r>
            <a:r>
              <a:rPr lang="pt-BR" sz="3600" b="1" dirty="0" err="1" smtClean="0">
                <a:latin typeface="Arial" charset="0"/>
              </a:rPr>
              <a:t>Sintomatología</a:t>
            </a:r>
            <a:r>
              <a:rPr lang="pt-BR" sz="3600" b="1" dirty="0" smtClean="0">
                <a:latin typeface="Arial" charset="0"/>
              </a:rPr>
              <a:t> </a:t>
            </a:r>
            <a:r>
              <a:rPr lang="pt-BR" sz="3600" b="1" dirty="0">
                <a:latin typeface="Arial" charset="0"/>
              </a:rPr>
              <a:t>de </a:t>
            </a:r>
            <a:r>
              <a:rPr lang="pt-BR" sz="3600" b="1" dirty="0" err="1" smtClean="0">
                <a:latin typeface="Arial" charset="0"/>
              </a:rPr>
              <a:t>deficiencia</a:t>
            </a:r>
            <a:r>
              <a:rPr lang="pt-BR" sz="3600" b="1" dirty="0" smtClean="0">
                <a:latin typeface="Arial" charset="0"/>
              </a:rPr>
              <a:t> y </a:t>
            </a:r>
            <a:r>
              <a:rPr lang="pt-BR" sz="3600" b="1" dirty="0" err="1" smtClean="0">
                <a:latin typeface="Arial" charset="0"/>
              </a:rPr>
              <a:t>excesos</a:t>
            </a:r>
            <a:r>
              <a:rPr lang="pt-BR" sz="3600" b="1" dirty="0" smtClean="0">
                <a:latin typeface="Arial" charset="0"/>
              </a:rPr>
              <a:t> </a:t>
            </a:r>
            <a:r>
              <a:rPr lang="pt-BR" sz="3600" b="1" dirty="0" err="1" smtClean="0">
                <a:latin typeface="Arial" charset="0"/>
              </a:rPr>
              <a:t>nutricionales</a:t>
            </a:r>
            <a:endParaRPr lang="pt-BR" sz="3600" b="1" dirty="0">
              <a:latin typeface="Arial" charset="0"/>
            </a:endParaRPr>
          </a:p>
        </p:txBody>
      </p:sp>
      <p:sp>
        <p:nvSpPr>
          <p:cNvPr id="321545" name="Rectangle 9"/>
          <p:cNvSpPr>
            <a:spLocks noChangeArrowheads="1"/>
          </p:cNvSpPr>
          <p:nvPr/>
        </p:nvSpPr>
        <p:spPr bwMode="auto">
          <a:xfrm>
            <a:off x="0" y="0"/>
            <a:ext cx="2286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Magneso</a:t>
            </a:r>
            <a:endParaRPr lang="pt-BR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91000"/>
          </a:xfrm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175" y="103171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2954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7620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133600" y="304800"/>
            <a:ext cx="527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0">
              <a:latin typeface="Arial" charset="0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3175" y="93726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2209800" y="3048000"/>
            <a:ext cx="541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4000">
              <a:latin typeface="Arial" charset="0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28600" y="1600200"/>
            <a:ext cx="8382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800" b="1" dirty="0" err="1" smtClean="0">
                <a:solidFill>
                  <a:schemeClr val="folHlink"/>
                </a:solidFill>
                <a:latin typeface="Arial" charset="0"/>
              </a:rPr>
              <a:t>Redistribuición</a:t>
            </a:r>
            <a:endParaRPr lang="pt-BR" sz="4800" b="1" dirty="0">
              <a:solidFill>
                <a:schemeClr val="folHlink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pt-BR" sz="4800" b="1" dirty="0">
              <a:solidFill>
                <a:schemeClr val="folHlink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pt-BR" sz="2800" dirty="0" err="1" smtClean="0">
                <a:latin typeface="Arial" charset="0"/>
              </a:rPr>
              <a:t>En</a:t>
            </a:r>
            <a:r>
              <a:rPr lang="pt-BR" sz="2800" dirty="0" smtClean="0">
                <a:latin typeface="Arial" charset="0"/>
              </a:rPr>
              <a:t> </a:t>
            </a:r>
            <a:r>
              <a:rPr lang="pt-BR" sz="2800" dirty="0" err="1" smtClean="0">
                <a:latin typeface="Arial" charset="0"/>
              </a:rPr>
              <a:t>la</a:t>
            </a:r>
            <a:r>
              <a:rPr lang="pt-BR" sz="2800" dirty="0" smtClean="0">
                <a:latin typeface="Arial" charset="0"/>
              </a:rPr>
              <a:t> </a:t>
            </a:r>
            <a:r>
              <a:rPr lang="pt-BR" sz="2800" dirty="0">
                <a:latin typeface="Arial" charset="0"/>
              </a:rPr>
              <a:t>forma: </a:t>
            </a:r>
            <a:r>
              <a:rPr lang="pt-BR" sz="2800" dirty="0" err="1">
                <a:latin typeface="Arial" charset="0"/>
              </a:rPr>
              <a:t>n.d.</a:t>
            </a:r>
            <a:r>
              <a:rPr lang="pt-BR" sz="2800" dirty="0">
                <a:latin typeface="Arial" charset="0"/>
              </a:rPr>
              <a:t> (</a:t>
            </a:r>
            <a:r>
              <a:rPr lang="pt-BR" sz="2800" dirty="0" err="1" smtClean="0">
                <a:latin typeface="Arial" charset="0"/>
              </a:rPr>
              <a:t>concentración</a:t>
            </a:r>
            <a:r>
              <a:rPr lang="pt-BR" sz="2800" dirty="0" smtClean="0">
                <a:latin typeface="Arial" charset="0"/>
              </a:rPr>
              <a:t> </a:t>
            </a:r>
            <a:r>
              <a:rPr lang="pt-BR" sz="2800" dirty="0" err="1" smtClean="0">
                <a:latin typeface="Arial" charset="0"/>
              </a:rPr>
              <a:t>en</a:t>
            </a:r>
            <a:r>
              <a:rPr lang="pt-BR" sz="2800" dirty="0" smtClean="0">
                <a:latin typeface="Arial" charset="0"/>
              </a:rPr>
              <a:t> </a:t>
            </a:r>
            <a:r>
              <a:rPr lang="pt-BR" sz="2800" dirty="0" err="1" smtClean="0">
                <a:latin typeface="Arial" charset="0"/>
              </a:rPr>
              <a:t>el</a:t>
            </a:r>
            <a:r>
              <a:rPr lang="pt-BR" sz="2800" dirty="0" smtClean="0">
                <a:latin typeface="Arial" charset="0"/>
              </a:rPr>
              <a:t> </a:t>
            </a:r>
            <a:r>
              <a:rPr lang="pt-BR" sz="2800" dirty="0">
                <a:latin typeface="Arial" charset="0"/>
              </a:rPr>
              <a:t>floema: 2100 a 23.000 </a:t>
            </a:r>
            <a:r>
              <a:rPr lang="pt-BR" sz="2800" dirty="0" err="1">
                <a:latin typeface="Arial" charset="0"/>
                <a:cs typeface="Arial" charset="0"/>
              </a:rPr>
              <a:t>µ</a:t>
            </a:r>
            <a:r>
              <a:rPr lang="pt-BR" sz="2800" dirty="0" err="1">
                <a:latin typeface="Arial" charset="0"/>
              </a:rPr>
              <a:t>M</a:t>
            </a:r>
            <a:r>
              <a:rPr lang="pt-BR" sz="2800" dirty="0">
                <a:latin typeface="Arial" charset="0"/>
              </a:rPr>
              <a:t>);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048000" y="0"/>
            <a:ext cx="6096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32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3200" b="1" dirty="0">
                <a:solidFill>
                  <a:schemeClr val="tx2"/>
                </a:solidFill>
                <a:latin typeface="Monotype Corsiva" pitchFamily="66" charset="0"/>
              </a:rPr>
              <a:t>transporte e </a:t>
            </a: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91000"/>
          </a:xfrm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175" y="103171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2954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7620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2133600" y="304800"/>
            <a:ext cx="527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0">
              <a:latin typeface="Arial" charset="0"/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175" y="93726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2209800" y="3048000"/>
            <a:ext cx="541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4000">
              <a:latin typeface="Arial" charset="0"/>
            </a:endParaRP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1524000" y="2286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400" b="1" dirty="0" smtClean="0">
                <a:solidFill>
                  <a:schemeClr val="folHlink"/>
                </a:solidFill>
                <a:latin typeface="Arial" charset="0"/>
              </a:rPr>
              <a:t>Funciones </a:t>
            </a:r>
            <a:r>
              <a:rPr lang="pt-BR" sz="4400" b="1" dirty="0" err="1" smtClean="0">
                <a:solidFill>
                  <a:schemeClr val="folHlink"/>
                </a:solidFill>
                <a:latin typeface="Arial" charset="0"/>
              </a:rPr>
              <a:t>del</a:t>
            </a:r>
            <a:r>
              <a:rPr lang="pt-BR" sz="44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t-BR" sz="4400" b="1" dirty="0" err="1">
                <a:solidFill>
                  <a:schemeClr val="folHlink"/>
                </a:solidFill>
                <a:latin typeface="Arial" charset="0"/>
              </a:rPr>
              <a:t>Mg</a:t>
            </a:r>
            <a:endParaRPr lang="pt-BR" sz="4400" b="1" dirty="0">
              <a:solidFill>
                <a:schemeClr val="folHlink"/>
              </a:solidFill>
              <a:latin typeface="Arial" charset="0"/>
            </a:endParaRPr>
          </a:p>
        </p:txBody>
      </p:sp>
      <p:grpSp>
        <p:nvGrpSpPr>
          <p:cNvPr id="75786" name="Group 10"/>
          <p:cNvGrpSpPr>
            <a:grpSpLocks/>
          </p:cNvGrpSpPr>
          <p:nvPr/>
        </p:nvGrpSpPr>
        <p:grpSpPr bwMode="auto">
          <a:xfrm>
            <a:off x="-1219200" y="1219200"/>
            <a:ext cx="10363200" cy="3854450"/>
            <a:chOff x="28" y="0"/>
            <a:chExt cx="3697" cy="2071"/>
          </a:xfrm>
        </p:grpSpPr>
        <p:sp>
          <p:nvSpPr>
            <p:cNvPr id="75788" name="Rectangle 11"/>
            <p:cNvSpPr>
              <a:spLocks noChangeArrowheads="1"/>
            </p:cNvSpPr>
            <p:nvPr/>
          </p:nvSpPr>
          <p:spPr bwMode="auto">
            <a:xfrm>
              <a:off x="28" y="0"/>
              <a:ext cx="598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pt-BR" b="1">
                <a:solidFill>
                  <a:srgbClr val="66FF66"/>
                </a:solidFill>
                <a:latin typeface="Arial" charset="0"/>
              </a:endParaRPr>
            </a:p>
          </p:txBody>
        </p:sp>
        <p:sp>
          <p:nvSpPr>
            <p:cNvPr id="75789" name="Rectangle 12"/>
            <p:cNvSpPr>
              <a:spLocks noChangeArrowheads="1"/>
            </p:cNvSpPr>
            <p:nvPr/>
          </p:nvSpPr>
          <p:spPr bwMode="auto">
            <a:xfrm>
              <a:off x="626" y="0"/>
              <a:ext cx="906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b="1" dirty="0" smtClean="0">
                  <a:solidFill>
                    <a:srgbClr val="66FF66"/>
                  </a:solidFill>
                  <a:latin typeface="Arial" charset="0"/>
                  <a:cs typeface="Times New Roman" pitchFamily="18" charset="0"/>
                </a:rPr>
                <a:t>ESTRUCTURAL</a:t>
              </a:r>
              <a:endParaRPr lang="en-US" b="1" dirty="0">
                <a:solidFill>
                  <a:srgbClr val="66FF66"/>
                </a:solidFill>
                <a:latin typeface="Arial" charset="0"/>
                <a:cs typeface="Times New Roman" pitchFamily="18" charset="0"/>
              </a:endParaRPr>
            </a:p>
            <a:p>
              <a:pPr eaLnBrk="0" hangingPunct="0"/>
              <a:endParaRPr lang="en-US" b="1" dirty="0">
                <a:solidFill>
                  <a:srgbClr val="66FF66"/>
                </a:solidFill>
                <a:latin typeface="Arial" charset="0"/>
              </a:endParaRPr>
            </a:p>
          </p:txBody>
        </p:sp>
        <p:sp>
          <p:nvSpPr>
            <p:cNvPr id="75790" name="Rectangle 13"/>
            <p:cNvSpPr>
              <a:spLocks noChangeArrowheads="1"/>
            </p:cNvSpPr>
            <p:nvPr/>
          </p:nvSpPr>
          <p:spPr bwMode="auto">
            <a:xfrm>
              <a:off x="1532" y="0"/>
              <a:ext cx="1178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b="1" dirty="0">
                  <a:solidFill>
                    <a:srgbClr val="66FF66"/>
                  </a:solidFill>
                  <a:latin typeface="Arial" charset="0"/>
                  <a:cs typeface="Times New Roman" pitchFamily="18" charset="0"/>
                </a:rPr>
                <a:t>CONSTITUINTE </a:t>
              </a:r>
              <a:r>
                <a:rPr lang="en-US" b="1" dirty="0" smtClean="0">
                  <a:solidFill>
                    <a:srgbClr val="66FF66"/>
                  </a:solidFill>
                  <a:latin typeface="Arial" charset="0"/>
                  <a:cs typeface="Times New Roman" pitchFamily="18" charset="0"/>
                </a:rPr>
                <a:t>O ACTIVADOR </a:t>
              </a:r>
              <a:r>
                <a:rPr lang="en-US" b="1" dirty="0">
                  <a:solidFill>
                    <a:srgbClr val="66FF66"/>
                  </a:solidFill>
                  <a:latin typeface="Arial" charset="0"/>
                  <a:cs typeface="Times New Roman" pitchFamily="18" charset="0"/>
                </a:rPr>
                <a:t>ENZIMÁTICO</a:t>
              </a:r>
            </a:p>
            <a:p>
              <a:pPr eaLnBrk="0" hangingPunct="0"/>
              <a:endParaRPr lang="en-US" b="1" dirty="0">
                <a:solidFill>
                  <a:srgbClr val="66FF66"/>
                </a:solidFill>
                <a:latin typeface="Arial" charset="0"/>
              </a:endParaRPr>
            </a:p>
          </p:txBody>
        </p:sp>
        <p:sp>
          <p:nvSpPr>
            <p:cNvPr id="75791" name="Rectangle 14"/>
            <p:cNvSpPr>
              <a:spLocks noChangeArrowheads="1"/>
            </p:cNvSpPr>
            <p:nvPr/>
          </p:nvSpPr>
          <p:spPr bwMode="auto">
            <a:xfrm>
              <a:off x="2710" y="0"/>
              <a:ext cx="1015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b="1" dirty="0" smtClean="0">
                  <a:solidFill>
                    <a:srgbClr val="66FF66"/>
                  </a:solidFill>
                  <a:latin typeface="Arial" charset="0"/>
                  <a:cs typeface="Times New Roman" pitchFamily="18" charset="0"/>
                </a:rPr>
                <a:t>PROCESOS</a:t>
              </a:r>
              <a:endParaRPr lang="en-US" b="1" dirty="0">
                <a:solidFill>
                  <a:srgbClr val="66FF66"/>
                </a:solidFill>
                <a:latin typeface="Arial" charset="0"/>
                <a:cs typeface="Times New Roman" pitchFamily="18" charset="0"/>
              </a:endParaRPr>
            </a:p>
            <a:p>
              <a:pPr eaLnBrk="0" hangingPunct="0"/>
              <a:endParaRPr lang="en-US" b="1" dirty="0">
                <a:solidFill>
                  <a:srgbClr val="66FF66"/>
                </a:solidFill>
                <a:latin typeface="Arial" charset="0"/>
              </a:endParaRPr>
            </a:p>
          </p:txBody>
        </p:sp>
        <p:sp>
          <p:nvSpPr>
            <p:cNvPr id="75792" name="Rectangle 15"/>
            <p:cNvSpPr>
              <a:spLocks noChangeArrowheads="1"/>
            </p:cNvSpPr>
            <p:nvPr/>
          </p:nvSpPr>
          <p:spPr bwMode="auto">
            <a:xfrm>
              <a:off x="28" y="633"/>
              <a:ext cx="598" cy="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3200" b="1">
                <a:solidFill>
                  <a:srgbClr val="66FF66"/>
                </a:solidFill>
                <a:latin typeface="Arial" charset="0"/>
                <a:cs typeface="Times New Roman" pitchFamily="18" charset="0"/>
              </a:endParaRPr>
            </a:p>
            <a:p>
              <a:pPr eaLnBrk="0" hangingPunct="0"/>
              <a:endParaRPr lang="en-US" sz="3200" b="1">
                <a:solidFill>
                  <a:srgbClr val="66FF66"/>
                </a:solidFill>
                <a:latin typeface="Arial" charset="0"/>
              </a:endParaRPr>
            </a:p>
          </p:txBody>
        </p:sp>
        <p:sp>
          <p:nvSpPr>
            <p:cNvPr id="75793" name="Rectangle 16"/>
            <p:cNvSpPr>
              <a:spLocks noChangeArrowheads="1"/>
            </p:cNvSpPr>
            <p:nvPr/>
          </p:nvSpPr>
          <p:spPr bwMode="auto">
            <a:xfrm>
              <a:off x="626" y="633"/>
              <a:ext cx="906" cy="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b="1">
                  <a:latin typeface="Arial" charset="0"/>
                  <a:cs typeface="Times New Roman" pitchFamily="18" charset="0"/>
                </a:rPr>
                <a:t>Clorofila</a:t>
              </a:r>
            </a:p>
            <a:p>
              <a:pPr eaLnBrk="0" hangingPunct="0"/>
              <a:endParaRPr lang="en-US" b="1">
                <a:latin typeface="Arial" charset="0"/>
              </a:endParaRPr>
            </a:p>
          </p:txBody>
        </p:sp>
        <p:sp>
          <p:nvSpPr>
            <p:cNvPr id="75794" name="Rectangle 17"/>
            <p:cNvSpPr>
              <a:spLocks noChangeArrowheads="1"/>
            </p:cNvSpPr>
            <p:nvPr/>
          </p:nvSpPr>
          <p:spPr bwMode="auto">
            <a:xfrm>
              <a:off x="1532" y="633"/>
              <a:ext cx="1178" cy="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b="1">
                  <a:latin typeface="Arial" charset="0"/>
                  <a:cs typeface="Times New Roman" pitchFamily="18" charset="0"/>
                </a:rPr>
                <a:t>Tioquinase acética;</a:t>
              </a:r>
            </a:p>
            <a:p>
              <a:pPr eaLnBrk="0" hangingPunct="0"/>
              <a:r>
                <a:rPr lang="en-US" b="1">
                  <a:latin typeface="Arial" charset="0"/>
                  <a:cs typeface="Times New Roman" pitchFamily="18" charset="0"/>
                </a:rPr>
                <a:t>Quinase pirúvica;</a:t>
              </a:r>
            </a:p>
            <a:p>
              <a:pPr eaLnBrk="0" hangingPunct="0"/>
              <a:r>
                <a:rPr lang="en-US" b="1">
                  <a:latin typeface="Arial" charset="0"/>
                  <a:cs typeface="Times New Roman" pitchFamily="18" charset="0"/>
                </a:rPr>
                <a:t>Hexoquinases;</a:t>
              </a:r>
            </a:p>
            <a:p>
              <a:pPr eaLnBrk="0" hangingPunct="0"/>
              <a:r>
                <a:rPr lang="en-US" b="1">
                  <a:latin typeface="Arial" charset="0"/>
                  <a:cs typeface="Times New Roman" pitchFamily="18" charset="0"/>
                </a:rPr>
                <a:t>Enolase;</a:t>
              </a:r>
            </a:p>
            <a:p>
              <a:pPr eaLnBrk="0" hangingPunct="0"/>
              <a:r>
                <a:rPr lang="en-US" b="1">
                  <a:latin typeface="Arial" charset="0"/>
                  <a:cs typeface="Times New Roman" pitchFamily="18" charset="0"/>
                </a:rPr>
                <a:t>Desidrogenase de piruvato;</a:t>
              </a:r>
            </a:p>
            <a:p>
              <a:pPr eaLnBrk="0" hangingPunct="0"/>
              <a:r>
                <a:rPr lang="en-US" b="1">
                  <a:latin typeface="Arial" charset="0"/>
                  <a:cs typeface="Times New Roman" pitchFamily="18" charset="0"/>
                </a:rPr>
                <a:t>Carboxilase de ribulose;</a:t>
              </a:r>
            </a:p>
            <a:p>
              <a:pPr eaLnBrk="0" hangingPunct="0"/>
              <a:r>
                <a:rPr lang="en-US" b="1">
                  <a:latin typeface="Arial" charset="0"/>
                  <a:cs typeface="Times New Roman" pitchFamily="18" charset="0"/>
                </a:rPr>
                <a:t>Sintetase de glutamilo;</a:t>
              </a:r>
            </a:p>
            <a:p>
              <a:pPr eaLnBrk="0" hangingPunct="0"/>
              <a:r>
                <a:rPr lang="en-US" b="1">
                  <a:latin typeface="Arial" charset="0"/>
                  <a:cs typeface="Times New Roman" pitchFamily="18" charset="0"/>
                </a:rPr>
                <a:t>Transferase de glutamilo.</a:t>
              </a:r>
            </a:p>
            <a:p>
              <a:pPr eaLnBrk="0" hangingPunct="0"/>
              <a:endParaRPr lang="en-US" b="1">
                <a:latin typeface="Arial" charset="0"/>
              </a:endParaRPr>
            </a:p>
          </p:txBody>
        </p:sp>
        <p:sp>
          <p:nvSpPr>
            <p:cNvPr id="75795" name="Rectangle 18"/>
            <p:cNvSpPr>
              <a:spLocks noChangeArrowheads="1"/>
            </p:cNvSpPr>
            <p:nvPr/>
          </p:nvSpPr>
          <p:spPr bwMode="auto">
            <a:xfrm>
              <a:off x="2710" y="633"/>
              <a:ext cx="1015" cy="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b="1" dirty="0" err="1" smtClean="0">
                  <a:latin typeface="Arial" charset="0"/>
                  <a:cs typeface="Times New Roman" pitchFamily="18" charset="0"/>
                </a:rPr>
                <a:t>Absorción</a:t>
              </a:r>
              <a:r>
                <a:rPr lang="en-US" b="1" dirty="0" smtClean="0">
                  <a:latin typeface="Arial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Arial" charset="0"/>
                  <a:cs typeface="Times New Roman" pitchFamily="18" charset="0"/>
                </a:rPr>
                <a:t>iônica</a:t>
              </a:r>
              <a:r>
                <a:rPr lang="en-US" b="1" dirty="0">
                  <a:latin typeface="Arial" charset="0"/>
                  <a:cs typeface="Times New Roman" pitchFamily="18" charset="0"/>
                </a:rPr>
                <a:t>;</a:t>
              </a:r>
            </a:p>
            <a:p>
              <a:pPr eaLnBrk="0" hangingPunct="0"/>
              <a:r>
                <a:rPr lang="en-US" b="1" dirty="0" err="1" smtClean="0">
                  <a:latin typeface="Arial" charset="0"/>
                  <a:cs typeface="Times New Roman" pitchFamily="18" charset="0"/>
                </a:rPr>
                <a:t>Fotosínteseis</a:t>
              </a:r>
              <a:r>
                <a:rPr lang="en-US" b="1" dirty="0" smtClean="0">
                  <a:latin typeface="Arial" charset="0"/>
                  <a:cs typeface="Times New Roman" pitchFamily="18" charset="0"/>
                </a:rPr>
                <a:t>;</a:t>
              </a:r>
              <a:endParaRPr lang="en-US" b="1" dirty="0">
                <a:latin typeface="Arial" charset="0"/>
                <a:cs typeface="Times New Roman" pitchFamily="18" charset="0"/>
              </a:endParaRPr>
            </a:p>
            <a:p>
              <a:pPr eaLnBrk="0" hangingPunct="0"/>
              <a:r>
                <a:rPr lang="en-US" b="1" dirty="0" err="1" smtClean="0">
                  <a:latin typeface="Arial" charset="0"/>
                  <a:cs typeface="Times New Roman" pitchFamily="18" charset="0"/>
                </a:rPr>
                <a:t>Respiración</a:t>
              </a:r>
              <a:r>
                <a:rPr lang="en-US" b="1" dirty="0" smtClean="0">
                  <a:latin typeface="Arial" charset="0"/>
                  <a:cs typeface="Times New Roman" pitchFamily="18" charset="0"/>
                </a:rPr>
                <a:t>;</a:t>
              </a:r>
              <a:endParaRPr lang="en-US" b="1" dirty="0">
                <a:latin typeface="Arial" charset="0"/>
                <a:cs typeface="Times New Roman" pitchFamily="18" charset="0"/>
              </a:endParaRPr>
            </a:p>
            <a:p>
              <a:pPr eaLnBrk="0" hangingPunct="0"/>
              <a:r>
                <a:rPr lang="en-US" b="1" dirty="0" err="1" smtClean="0">
                  <a:latin typeface="Arial" charset="0"/>
                  <a:cs typeface="Times New Roman" pitchFamily="18" charset="0"/>
                </a:rPr>
                <a:t>Armazenamiento</a:t>
              </a:r>
              <a:r>
                <a:rPr lang="en-US" b="1" dirty="0" smtClean="0">
                  <a:latin typeface="Arial" charset="0"/>
                  <a:cs typeface="Times New Roman" pitchFamily="18" charset="0"/>
                </a:rPr>
                <a:t> y </a:t>
              </a:r>
              <a:r>
                <a:rPr lang="en-US" b="1" dirty="0" err="1" smtClean="0">
                  <a:latin typeface="Arial" charset="0"/>
                  <a:cs typeface="Times New Roman" pitchFamily="18" charset="0"/>
                </a:rPr>
                <a:t>transferencia</a:t>
              </a:r>
              <a:r>
                <a:rPr lang="en-US" b="1" dirty="0" smtClean="0">
                  <a:latin typeface="Arial" charset="0"/>
                  <a:cs typeface="Times New Roman" pitchFamily="18" charset="0"/>
                </a:rPr>
                <a:t> </a:t>
              </a:r>
              <a:r>
                <a:rPr lang="en-US" b="1" dirty="0">
                  <a:latin typeface="Arial" charset="0"/>
                  <a:cs typeface="Times New Roman" pitchFamily="18" charset="0"/>
                </a:rPr>
                <a:t>de </a:t>
              </a:r>
              <a:r>
                <a:rPr lang="en-US" b="1" dirty="0" err="1">
                  <a:latin typeface="Arial" charset="0"/>
                  <a:cs typeface="Times New Roman" pitchFamily="18" charset="0"/>
                </a:rPr>
                <a:t>energia</a:t>
              </a:r>
              <a:endParaRPr lang="en-US" b="1" dirty="0">
                <a:latin typeface="Arial" charset="0"/>
                <a:cs typeface="Times New Roman" pitchFamily="18" charset="0"/>
              </a:endParaRPr>
            </a:p>
            <a:p>
              <a:pPr eaLnBrk="0" hangingPunct="0"/>
              <a:r>
                <a:rPr lang="en-US" b="1" dirty="0" err="1" smtClean="0">
                  <a:latin typeface="Arial" charset="0"/>
                  <a:cs typeface="Times New Roman" pitchFamily="18" charset="0"/>
                </a:rPr>
                <a:t>Síntesis</a:t>
              </a:r>
              <a:r>
                <a:rPr lang="en-US" b="1" dirty="0" smtClean="0">
                  <a:latin typeface="Arial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Arial" charset="0"/>
                  <a:cs typeface="Times New Roman" pitchFamily="18" charset="0"/>
                </a:rPr>
                <a:t>orgánicas</a:t>
              </a:r>
              <a:r>
                <a:rPr lang="en-US" b="1" dirty="0">
                  <a:latin typeface="Arial" charset="0"/>
                  <a:cs typeface="Times New Roman" pitchFamily="18" charset="0"/>
                </a:rPr>
                <a:t>;</a:t>
              </a:r>
            </a:p>
            <a:p>
              <a:pPr eaLnBrk="0" hangingPunct="0"/>
              <a:r>
                <a:rPr lang="en-US" b="1" dirty="0" err="1">
                  <a:latin typeface="Arial" charset="0"/>
                  <a:cs typeface="Times New Roman" pitchFamily="18" charset="0"/>
                </a:rPr>
                <a:t>Balanço</a:t>
              </a:r>
              <a:r>
                <a:rPr lang="en-US" b="1" dirty="0">
                  <a:latin typeface="Arial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Arial" charset="0"/>
                  <a:cs typeface="Times New Roman" pitchFamily="18" charset="0"/>
                </a:rPr>
                <a:t>eletrolítico</a:t>
              </a:r>
              <a:r>
                <a:rPr lang="en-US" b="1" dirty="0">
                  <a:latin typeface="Arial" charset="0"/>
                  <a:cs typeface="Times New Roman" pitchFamily="18" charset="0"/>
                </a:rPr>
                <a:t>;</a:t>
              </a:r>
            </a:p>
            <a:p>
              <a:pPr eaLnBrk="0" hangingPunct="0"/>
              <a:r>
                <a:rPr lang="en-US" b="1" dirty="0" err="1" smtClean="0">
                  <a:latin typeface="Arial" charset="0"/>
                  <a:cs typeface="Times New Roman" pitchFamily="18" charset="0"/>
                </a:rPr>
                <a:t>Estabilidad</a:t>
              </a:r>
              <a:r>
                <a:rPr lang="en-US" b="1" dirty="0" smtClean="0">
                  <a:latin typeface="Arial" charset="0"/>
                  <a:cs typeface="Times New Roman" pitchFamily="18" charset="0"/>
                </a:rPr>
                <a:t> de </a:t>
              </a:r>
              <a:r>
                <a:rPr lang="en-US" b="1" dirty="0" err="1" smtClean="0">
                  <a:latin typeface="Arial" charset="0"/>
                  <a:cs typeface="Times New Roman" pitchFamily="18" charset="0"/>
                </a:rPr>
                <a:t>las</a:t>
              </a:r>
              <a:r>
                <a:rPr lang="en-US" b="1" dirty="0" smtClean="0">
                  <a:latin typeface="Arial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Arial" charset="0"/>
                  <a:cs typeface="Times New Roman" pitchFamily="18" charset="0"/>
                </a:rPr>
                <a:t>ribossomas</a:t>
              </a:r>
              <a:endParaRPr lang="en-US" b="1" dirty="0">
                <a:latin typeface="Arial" charset="0"/>
                <a:cs typeface="Times New Roman" pitchFamily="18" charset="0"/>
              </a:endParaRPr>
            </a:p>
            <a:p>
              <a:pPr eaLnBrk="0" hangingPunct="0"/>
              <a:endParaRPr lang="en-US" b="1" dirty="0">
                <a:latin typeface="Arial" charset="0"/>
              </a:endParaRPr>
            </a:p>
          </p:txBody>
        </p:sp>
      </p:grpSp>
      <p:sp>
        <p:nvSpPr>
          <p:cNvPr id="331795" name="Rectangle 19"/>
          <p:cNvSpPr>
            <a:spLocks noChangeArrowheads="1"/>
          </p:cNvSpPr>
          <p:nvPr/>
        </p:nvSpPr>
        <p:spPr bwMode="auto">
          <a:xfrm>
            <a:off x="6248400" y="0"/>
            <a:ext cx="28956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>
                <a:solidFill>
                  <a:schemeClr val="tx2"/>
                </a:solidFill>
                <a:latin typeface="Monotype Corsiva" pitchFamily="66" charset="0"/>
              </a:rPr>
              <a:t>Metabolismo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91000"/>
          </a:xfrm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175" y="103171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2954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7620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2133600" y="304800"/>
            <a:ext cx="527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0">
              <a:latin typeface="Arial" charset="0"/>
            </a:endParaRP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3175" y="93726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1676400" y="457200"/>
            <a:ext cx="655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latin typeface="Arial" charset="0"/>
              </a:rPr>
              <a:t>15-20% Mg total =&gt; clorofila</a:t>
            </a:r>
          </a:p>
        </p:txBody>
      </p:sp>
      <p:pic>
        <p:nvPicPr>
          <p:cNvPr id="76809" name="Picture 9" descr="C:\Adobe Albums\Cat2\foto (1) cópia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95400"/>
            <a:ext cx="6224588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228600" y="5911850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 dirty="0" err="1" smtClean="0">
                <a:solidFill>
                  <a:schemeClr val="folHlink"/>
                </a:solidFill>
                <a:latin typeface="Arial" charset="0"/>
              </a:rPr>
              <a:t>Relación</a:t>
            </a:r>
            <a:r>
              <a:rPr lang="pt-BR" sz="28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t-BR" sz="2800" b="1" dirty="0">
                <a:solidFill>
                  <a:schemeClr val="folHlink"/>
                </a:solidFill>
                <a:latin typeface="Arial" charset="0"/>
              </a:rPr>
              <a:t>entre </a:t>
            </a:r>
            <a:r>
              <a:rPr lang="pt-BR" sz="2800" b="1" dirty="0" err="1">
                <a:solidFill>
                  <a:schemeClr val="folHlink"/>
                </a:solidFill>
                <a:latin typeface="Arial" charset="0"/>
              </a:rPr>
              <a:t>Mg</a:t>
            </a:r>
            <a:r>
              <a:rPr lang="pt-BR" sz="28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t-BR" sz="2800" b="1" dirty="0" smtClean="0">
                <a:solidFill>
                  <a:schemeClr val="folHlink"/>
                </a:solidFill>
                <a:latin typeface="Arial" charset="0"/>
              </a:rPr>
              <a:t>de </a:t>
            </a:r>
            <a:r>
              <a:rPr lang="pt-BR" sz="2800" b="1" dirty="0" err="1" smtClean="0">
                <a:solidFill>
                  <a:schemeClr val="folHlink"/>
                </a:solidFill>
                <a:latin typeface="Arial" charset="0"/>
              </a:rPr>
              <a:t>la</a:t>
            </a:r>
            <a:r>
              <a:rPr lang="pt-BR" sz="28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t-BR" sz="2800" b="1" dirty="0" err="1" smtClean="0">
                <a:solidFill>
                  <a:schemeClr val="folHlink"/>
                </a:solidFill>
                <a:latin typeface="Arial" charset="0"/>
              </a:rPr>
              <a:t>hoja</a:t>
            </a:r>
            <a:r>
              <a:rPr lang="pt-BR" sz="2800" b="1" dirty="0" smtClean="0">
                <a:solidFill>
                  <a:schemeClr val="folHlink"/>
                </a:solidFill>
                <a:latin typeface="Arial" charset="0"/>
              </a:rPr>
              <a:t> y </a:t>
            </a:r>
            <a:r>
              <a:rPr lang="pt-BR" sz="2800" b="1" dirty="0" err="1" smtClean="0">
                <a:solidFill>
                  <a:schemeClr val="folHlink"/>
                </a:solidFill>
                <a:latin typeface="Arial" charset="0"/>
              </a:rPr>
              <a:t>la</a:t>
            </a:r>
            <a:r>
              <a:rPr lang="pt-BR" sz="28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t-BR" sz="2800" b="1" dirty="0" err="1" smtClean="0">
                <a:solidFill>
                  <a:schemeClr val="folHlink"/>
                </a:solidFill>
                <a:latin typeface="Arial" charset="0"/>
              </a:rPr>
              <a:t>tasa</a:t>
            </a:r>
            <a:r>
              <a:rPr lang="pt-BR" sz="28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t-BR" sz="2800" b="1" dirty="0">
                <a:solidFill>
                  <a:schemeClr val="folHlink"/>
                </a:solidFill>
                <a:latin typeface="Arial" charset="0"/>
              </a:rPr>
              <a:t>de </a:t>
            </a:r>
            <a:r>
              <a:rPr lang="pt-BR" sz="2800" b="1" dirty="0" err="1" smtClean="0">
                <a:solidFill>
                  <a:schemeClr val="folHlink"/>
                </a:solidFill>
                <a:latin typeface="Arial" charset="0"/>
              </a:rPr>
              <a:t>fotosíntesis</a:t>
            </a:r>
            <a:r>
              <a:rPr lang="pt-BR" sz="28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t-BR" sz="2800" b="1" dirty="0" err="1" smtClean="0">
                <a:solidFill>
                  <a:schemeClr val="folHlink"/>
                </a:solidFill>
                <a:latin typeface="Arial" charset="0"/>
              </a:rPr>
              <a:t>del</a:t>
            </a:r>
            <a:r>
              <a:rPr lang="pt-BR" sz="28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t-BR" sz="2800" b="1" dirty="0" err="1" smtClean="0">
                <a:solidFill>
                  <a:schemeClr val="folHlink"/>
                </a:solidFill>
                <a:latin typeface="Arial" charset="0"/>
              </a:rPr>
              <a:t>maíz</a:t>
            </a:r>
            <a:endParaRPr lang="pt-BR" sz="28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32811" name="Rectangle 11"/>
          <p:cNvSpPr>
            <a:spLocks noChangeArrowheads="1"/>
          </p:cNvSpPr>
          <p:nvPr/>
        </p:nvSpPr>
        <p:spPr bwMode="auto">
          <a:xfrm>
            <a:off x="6248400" y="0"/>
            <a:ext cx="28956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>
                <a:solidFill>
                  <a:schemeClr val="tx2"/>
                </a:solidFill>
                <a:latin typeface="Monotype Corsiva" pitchFamily="66" charset="0"/>
              </a:rPr>
              <a:t>Metabolismo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91000"/>
          </a:xfrm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175" y="103171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2954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7620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2133600" y="304800"/>
            <a:ext cx="527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0">
              <a:latin typeface="Arial" charset="0"/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3175" y="93726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381000" y="4572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800" b="1" dirty="0"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 err="1" smtClean="0">
                <a:latin typeface="Arial" charset="0"/>
                <a:cs typeface="Times New Roman" pitchFamily="18" charset="0"/>
              </a:rPr>
              <a:t>Tabla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>
                <a:latin typeface="Arial" charset="0"/>
                <a:cs typeface="Times New Roman" pitchFamily="18" charset="0"/>
              </a:rPr>
              <a:t>53. </a:t>
            </a:r>
            <a:r>
              <a:rPr lang="pt-BR" sz="2800" b="1" dirty="0" err="1" smtClean="0">
                <a:latin typeface="Arial" charset="0"/>
                <a:cs typeface="Times New Roman" pitchFamily="18" charset="0"/>
              </a:rPr>
              <a:t>Exigencias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>
                <a:latin typeface="Arial" charset="0"/>
                <a:cs typeface="Times New Roman" pitchFamily="18" charset="0"/>
              </a:rPr>
              <a:t>de </a:t>
            </a:r>
            <a:r>
              <a:rPr lang="pt-BR" sz="2800" b="1" dirty="0" err="1" smtClean="0">
                <a:latin typeface="Arial" charset="0"/>
                <a:cs typeface="Times New Roman" pitchFamily="18" charset="0"/>
              </a:rPr>
              <a:t>magneso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>
                <a:latin typeface="Arial" charset="0"/>
                <a:cs typeface="Times New Roman" pitchFamily="18" charset="0"/>
              </a:rPr>
              <a:t>de </a:t>
            </a:r>
            <a:r>
              <a:rPr lang="pt-BR" sz="2800" b="1" dirty="0" err="1" smtClean="0">
                <a:latin typeface="Arial" charset="0"/>
                <a:cs typeface="Times New Roman" pitchFamily="18" charset="0"/>
              </a:rPr>
              <a:t>algunas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>
                <a:latin typeface="Arial" charset="0"/>
                <a:cs typeface="Times New Roman" pitchFamily="18" charset="0"/>
              </a:rPr>
              <a:t>culturas (Adaptado de Malavolta </a:t>
            </a:r>
            <a:r>
              <a:rPr lang="pt-BR" sz="2800" b="1" dirty="0" err="1">
                <a:latin typeface="Arial" charset="0"/>
                <a:cs typeface="Times New Roman" pitchFamily="18" charset="0"/>
              </a:rPr>
              <a:t>et</a:t>
            </a:r>
            <a:r>
              <a:rPr lang="pt-BR" sz="2800" b="1" dirty="0">
                <a:latin typeface="Arial" charset="0"/>
                <a:cs typeface="Times New Roman" pitchFamily="18" charset="0"/>
              </a:rPr>
              <a:t> al., 1997).</a:t>
            </a:r>
          </a:p>
        </p:txBody>
      </p:sp>
      <p:pic>
        <p:nvPicPr>
          <p:cNvPr id="778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6213"/>
            <a:ext cx="8188325" cy="54117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333834" name="Rectangle 10"/>
          <p:cNvSpPr>
            <a:spLocks noChangeArrowheads="1"/>
          </p:cNvSpPr>
          <p:nvPr/>
        </p:nvSpPr>
        <p:spPr bwMode="auto">
          <a:xfrm>
            <a:off x="5334000" y="0"/>
            <a:ext cx="3810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Exigencia</a:t>
            </a:r>
            <a:r>
              <a:rPr lang="pt-BR" sz="3200" b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pt-BR" sz="3200" b="1" dirty="0">
                <a:solidFill>
                  <a:schemeClr val="tx2"/>
                </a:solidFill>
                <a:latin typeface="Monotype Corsiva" pitchFamily="66" charset="0"/>
              </a:rPr>
              <a:t>nutricional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91000"/>
          </a:xfrm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175" y="103171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2954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7620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133600" y="304800"/>
            <a:ext cx="527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0">
              <a:latin typeface="Arial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3175" y="93726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457200" y="457200"/>
            <a:ext cx="8305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dirty="0" err="1" smtClean="0">
                <a:latin typeface="Arial" charset="0"/>
              </a:rPr>
              <a:t>Tabla</a:t>
            </a:r>
            <a:r>
              <a:rPr lang="pt-BR" sz="2800" b="1" dirty="0" smtClean="0">
                <a:latin typeface="Arial" charset="0"/>
              </a:rPr>
              <a:t> </a:t>
            </a:r>
            <a:r>
              <a:rPr lang="pt-BR" sz="2800" b="1" dirty="0">
                <a:latin typeface="Arial" charset="0"/>
              </a:rPr>
              <a:t>2. </a:t>
            </a:r>
            <a:r>
              <a:rPr lang="pt-BR" sz="2800" b="1" dirty="0" err="1" smtClean="0">
                <a:latin typeface="Arial" charset="0"/>
              </a:rPr>
              <a:t>Contenido</a:t>
            </a:r>
            <a:r>
              <a:rPr lang="pt-BR" sz="2800" b="1" dirty="0" smtClean="0">
                <a:latin typeface="Arial" charset="0"/>
              </a:rPr>
              <a:t> </a:t>
            </a:r>
            <a:r>
              <a:rPr lang="pt-BR" sz="2800" b="1" dirty="0">
                <a:latin typeface="Arial" charset="0"/>
              </a:rPr>
              <a:t>de nutriente </a:t>
            </a:r>
            <a:r>
              <a:rPr lang="pt-BR" sz="2800" b="1" dirty="0" err="1" smtClean="0">
                <a:latin typeface="Arial" charset="0"/>
              </a:rPr>
              <a:t>en</a:t>
            </a:r>
            <a:r>
              <a:rPr lang="pt-BR" sz="2800" b="1" dirty="0" smtClean="0">
                <a:latin typeface="Arial" charset="0"/>
              </a:rPr>
              <a:t> </a:t>
            </a:r>
            <a:r>
              <a:rPr lang="pt-BR" sz="2800" b="1" dirty="0" err="1" smtClean="0">
                <a:latin typeface="Arial" charset="0"/>
              </a:rPr>
              <a:t>la</a:t>
            </a:r>
            <a:r>
              <a:rPr lang="pt-BR" sz="2800" b="1" dirty="0" smtClean="0">
                <a:latin typeface="Arial" charset="0"/>
              </a:rPr>
              <a:t> </a:t>
            </a:r>
            <a:r>
              <a:rPr lang="pt-BR" sz="2800" b="1" dirty="0">
                <a:latin typeface="Arial" charset="0"/>
              </a:rPr>
              <a:t>parte aérea de culturas de </a:t>
            </a:r>
            <a:r>
              <a:rPr lang="pt-BR" sz="2800" b="1" dirty="0" err="1" smtClean="0">
                <a:latin typeface="Arial" charset="0"/>
              </a:rPr>
              <a:t>maíz</a:t>
            </a:r>
            <a:r>
              <a:rPr lang="pt-BR" sz="2800" b="1" dirty="0" smtClean="0">
                <a:latin typeface="Arial" charset="0"/>
              </a:rPr>
              <a:t> </a:t>
            </a:r>
            <a:r>
              <a:rPr lang="pt-BR" sz="2800" b="1" dirty="0">
                <a:latin typeface="Arial" charset="0"/>
              </a:rPr>
              <a:t>de </a:t>
            </a:r>
            <a:r>
              <a:rPr lang="pt-BR" sz="2800" b="1" dirty="0" err="1" smtClean="0">
                <a:latin typeface="Arial" charset="0"/>
              </a:rPr>
              <a:t>baja</a:t>
            </a:r>
            <a:r>
              <a:rPr lang="pt-BR" sz="2800" b="1" dirty="0">
                <a:latin typeface="Arial" charset="0"/>
              </a:rPr>
              <a:t>, </a:t>
            </a:r>
            <a:r>
              <a:rPr lang="pt-BR" sz="2800" b="1" dirty="0" smtClean="0">
                <a:latin typeface="Arial" charset="0"/>
              </a:rPr>
              <a:t>media y </a:t>
            </a:r>
            <a:r>
              <a:rPr lang="pt-BR" sz="2800" b="1" dirty="0">
                <a:latin typeface="Arial" charset="0"/>
              </a:rPr>
              <a:t>alta </a:t>
            </a:r>
            <a:r>
              <a:rPr lang="pt-BR" sz="2800" b="1" dirty="0" err="1" smtClean="0">
                <a:latin typeface="Arial" charset="0"/>
              </a:rPr>
              <a:t>produtividad</a:t>
            </a:r>
            <a:r>
              <a:rPr lang="pt-BR" sz="2800" b="1" dirty="0" smtClean="0">
                <a:latin typeface="Arial" charset="0"/>
              </a:rPr>
              <a:t> </a:t>
            </a:r>
            <a:endParaRPr lang="pt-BR" sz="2800" b="1" dirty="0">
              <a:latin typeface="Arial" charset="0"/>
            </a:endParaRPr>
          </a:p>
        </p:txBody>
      </p:sp>
      <p:grpSp>
        <p:nvGrpSpPr>
          <p:cNvPr id="78857" name="Group 9"/>
          <p:cNvGrpSpPr>
            <a:grpSpLocks/>
          </p:cNvGrpSpPr>
          <p:nvPr/>
        </p:nvGrpSpPr>
        <p:grpSpPr bwMode="auto">
          <a:xfrm>
            <a:off x="990600" y="1905000"/>
            <a:ext cx="7054850" cy="4495800"/>
            <a:chOff x="0" y="0"/>
            <a:chExt cx="3724" cy="2219"/>
          </a:xfrm>
        </p:grpSpPr>
        <p:sp>
          <p:nvSpPr>
            <p:cNvPr id="78859" name="Rectangle 10"/>
            <p:cNvSpPr>
              <a:spLocks noChangeArrowheads="1"/>
            </p:cNvSpPr>
            <p:nvPr/>
          </p:nvSpPr>
          <p:spPr bwMode="auto">
            <a:xfrm>
              <a:off x="28" y="442"/>
              <a:ext cx="87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800">
                  <a:cs typeface="Times New Roman" pitchFamily="18" charset="0"/>
                </a:rPr>
                <a:t> </a:t>
              </a:r>
            </a:p>
            <a:p>
              <a:pPr eaLnBrk="0" hangingPunct="0"/>
              <a:endParaRPr lang="en-US" sz="2800"/>
            </a:p>
          </p:txBody>
        </p:sp>
        <p:sp>
          <p:nvSpPr>
            <p:cNvPr id="78860" name="Rectangle 11"/>
            <p:cNvSpPr>
              <a:spLocks noChangeArrowheads="1"/>
            </p:cNvSpPr>
            <p:nvPr/>
          </p:nvSpPr>
          <p:spPr bwMode="auto">
            <a:xfrm>
              <a:off x="903" y="442"/>
              <a:ext cx="87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800" b="1">
                  <a:solidFill>
                    <a:schemeClr val="hlink"/>
                  </a:solidFill>
                  <a:cs typeface="Times New Roman" pitchFamily="18" charset="0"/>
                </a:rPr>
                <a:t>   2,1</a:t>
              </a:r>
              <a:endParaRPr lang="en-US" sz="2800">
                <a:solidFill>
                  <a:schemeClr val="hlink"/>
                </a:solidFill>
                <a:cs typeface="Times New Roman" pitchFamily="18" charset="0"/>
              </a:endParaRPr>
            </a:p>
            <a:p>
              <a:pPr eaLnBrk="0" hangingPunct="0"/>
              <a:endParaRPr lang="en-US" sz="2800">
                <a:solidFill>
                  <a:schemeClr val="hlink"/>
                </a:solidFill>
              </a:endParaRPr>
            </a:p>
          </p:txBody>
        </p:sp>
        <p:sp>
          <p:nvSpPr>
            <p:cNvPr id="78861" name="Rectangle 12"/>
            <p:cNvSpPr>
              <a:spLocks noChangeArrowheads="1"/>
            </p:cNvSpPr>
            <p:nvPr/>
          </p:nvSpPr>
          <p:spPr bwMode="auto">
            <a:xfrm>
              <a:off x="1778" y="442"/>
              <a:ext cx="87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800" b="1">
                  <a:solidFill>
                    <a:schemeClr val="hlink"/>
                  </a:solidFill>
                  <a:cs typeface="Times New Roman" pitchFamily="18" charset="0"/>
                </a:rPr>
                <a:t>5,9</a:t>
              </a:r>
            </a:p>
            <a:p>
              <a:pPr eaLnBrk="0" hangingPunct="0"/>
              <a:r>
                <a:rPr lang="en-US" sz="2800" b="1">
                  <a:cs typeface="Times New Roman" pitchFamily="18" charset="0"/>
                </a:rPr>
                <a:t>kg/ha</a:t>
              </a:r>
              <a:endParaRPr lang="en-US" sz="2800">
                <a:cs typeface="Times New Roman" pitchFamily="18" charset="0"/>
              </a:endParaRPr>
            </a:p>
            <a:p>
              <a:pPr eaLnBrk="0" hangingPunct="0"/>
              <a:endParaRPr lang="en-US" sz="2800"/>
            </a:p>
          </p:txBody>
        </p:sp>
        <p:sp>
          <p:nvSpPr>
            <p:cNvPr id="78862" name="Rectangle 13"/>
            <p:cNvSpPr>
              <a:spLocks noChangeArrowheads="1"/>
            </p:cNvSpPr>
            <p:nvPr/>
          </p:nvSpPr>
          <p:spPr bwMode="auto">
            <a:xfrm>
              <a:off x="2653" y="442"/>
              <a:ext cx="87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800" b="1">
                  <a:solidFill>
                    <a:schemeClr val="hlink"/>
                  </a:solidFill>
                  <a:cs typeface="Times New Roman" pitchFamily="18" charset="0"/>
                </a:rPr>
                <a:t>9,1</a:t>
              </a:r>
              <a:endParaRPr lang="en-US" sz="2800">
                <a:solidFill>
                  <a:schemeClr val="hlink"/>
                </a:solidFill>
                <a:cs typeface="Times New Roman" pitchFamily="18" charset="0"/>
              </a:endParaRPr>
            </a:p>
            <a:p>
              <a:pPr eaLnBrk="0" hangingPunct="0"/>
              <a:endParaRPr lang="en-US" sz="2800"/>
            </a:p>
          </p:txBody>
        </p:sp>
        <p:sp>
          <p:nvSpPr>
            <p:cNvPr id="78863" name="Rectangle 14"/>
            <p:cNvSpPr>
              <a:spLocks noChangeArrowheads="1"/>
            </p:cNvSpPr>
            <p:nvPr/>
          </p:nvSpPr>
          <p:spPr bwMode="auto">
            <a:xfrm>
              <a:off x="28" y="884"/>
              <a:ext cx="87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cs typeface="Times New Roman" pitchFamily="18" charset="0"/>
              </a:endParaRPr>
            </a:p>
            <a:p>
              <a:pPr eaLnBrk="0" hangingPunct="0"/>
              <a:r>
                <a:rPr lang="en-US" sz="2800">
                  <a:solidFill>
                    <a:srgbClr val="FF9933"/>
                  </a:solidFill>
                  <a:cs typeface="Times New Roman" pitchFamily="18" charset="0"/>
                </a:rPr>
                <a:t>Mg</a:t>
              </a:r>
            </a:p>
            <a:p>
              <a:pPr eaLnBrk="0" hangingPunct="0"/>
              <a:endParaRPr lang="en-US" sz="2800">
                <a:cs typeface="Times New Roman" pitchFamily="18" charset="0"/>
              </a:endParaRPr>
            </a:p>
            <a:p>
              <a:pPr eaLnBrk="0" hangingPunct="0"/>
              <a:endParaRPr lang="en-US" sz="2800"/>
            </a:p>
          </p:txBody>
        </p:sp>
        <p:sp>
          <p:nvSpPr>
            <p:cNvPr id="78864" name="Rectangle 15"/>
            <p:cNvSpPr>
              <a:spLocks noChangeArrowheads="1"/>
            </p:cNvSpPr>
            <p:nvPr/>
          </p:nvSpPr>
          <p:spPr bwMode="auto">
            <a:xfrm>
              <a:off x="903" y="884"/>
              <a:ext cx="87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800" b="1">
                  <a:cs typeface="Times New Roman" pitchFamily="18" charset="0"/>
                </a:rPr>
                <a:t>   </a:t>
              </a:r>
            </a:p>
            <a:p>
              <a:pPr eaLnBrk="0" hangingPunct="0"/>
              <a:r>
                <a:rPr lang="en-US" sz="2800" b="1">
                  <a:cs typeface="Times New Roman" pitchFamily="18" charset="0"/>
                </a:rPr>
                <a:t> </a:t>
              </a:r>
              <a:r>
                <a:rPr lang="en-US" sz="2800" b="1">
                  <a:solidFill>
                    <a:srgbClr val="FF9933"/>
                  </a:solidFill>
                  <a:cs typeface="Times New Roman" pitchFamily="18" charset="0"/>
                </a:rPr>
                <a:t>10</a:t>
              </a:r>
            </a:p>
            <a:p>
              <a:pPr eaLnBrk="0" hangingPunct="0"/>
              <a:r>
                <a:rPr lang="en-US" sz="2800" b="1">
                  <a:cs typeface="Times New Roman" pitchFamily="18" charset="0"/>
                </a:rPr>
                <a:t>  </a:t>
              </a:r>
              <a:endParaRPr lang="en-US" sz="2800"/>
            </a:p>
          </p:txBody>
        </p:sp>
        <p:sp>
          <p:nvSpPr>
            <p:cNvPr id="78865" name="Rectangle 16"/>
            <p:cNvSpPr>
              <a:spLocks noChangeArrowheads="1"/>
            </p:cNvSpPr>
            <p:nvPr/>
          </p:nvSpPr>
          <p:spPr bwMode="auto">
            <a:xfrm>
              <a:off x="1778" y="884"/>
              <a:ext cx="87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cs typeface="Times New Roman" pitchFamily="18" charset="0"/>
              </a:endParaRPr>
            </a:p>
            <a:p>
              <a:pPr eaLnBrk="0" hangingPunct="0"/>
              <a:r>
                <a:rPr lang="en-US" sz="2800">
                  <a:solidFill>
                    <a:srgbClr val="FF9933"/>
                  </a:solidFill>
                  <a:cs typeface="Times New Roman" pitchFamily="18" charset="0"/>
                </a:rPr>
                <a:t>38</a:t>
              </a:r>
            </a:p>
            <a:p>
              <a:pPr eaLnBrk="0" hangingPunct="0"/>
              <a:endParaRPr lang="en-US" sz="2800"/>
            </a:p>
          </p:txBody>
        </p:sp>
        <p:sp>
          <p:nvSpPr>
            <p:cNvPr id="78866" name="Rectangle 17"/>
            <p:cNvSpPr>
              <a:spLocks noChangeArrowheads="1"/>
            </p:cNvSpPr>
            <p:nvPr/>
          </p:nvSpPr>
          <p:spPr bwMode="auto">
            <a:xfrm>
              <a:off x="2653" y="884"/>
              <a:ext cx="87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cs typeface="Times New Roman" pitchFamily="18" charset="0"/>
              </a:endParaRPr>
            </a:p>
            <a:p>
              <a:pPr eaLnBrk="0" hangingPunct="0"/>
              <a:r>
                <a:rPr lang="en-US" sz="2800">
                  <a:solidFill>
                    <a:srgbClr val="FF9933"/>
                  </a:solidFill>
                  <a:cs typeface="Times New Roman" pitchFamily="18" charset="0"/>
                </a:rPr>
                <a:t>44</a:t>
              </a:r>
            </a:p>
            <a:p>
              <a:pPr eaLnBrk="0" hangingPunct="0"/>
              <a:endParaRPr lang="en-US" sz="2800"/>
            </a:p>
          </p:txBody>
        </p:sp>
        <p:sp>
          <p:nvSpPr>
            <p:cNvPr id="78867" name="Rectangle 18"/>
            <p:cNvSpPr>
              <a:spLocks noChangeArrowheads="1"/>
            </p:cNvSpPr>
            <p:nvPr/>
          </p:nvSpPr>
          <p:spPr bwMode="auto">
            <a:xfrm>
              <a:off x="28" y="1326"/>
              <a:ext cx="875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800">
                  <a:cs typeface="Times New Roman" pitchFamily="18" charset="0"/>
                </a:rPr>
                <a:t> </a:t>
              </a:r>
            </a:p>
            <a:p>
              <a:pPr eaLnBrk="0" hangingPunct="0"/>
              <a:endParaRPr lang="en-US" sz="2800"/>
            </a:p>
          </p:txBody>
        </p:sp>
        <p:sp>
          <p:nvSpPr>
            <p:cNvPr id="78868" name="Rectangle 19"/>
            <p:cNvSpPr>
              <a:spLocks noChangeArrowheads="1"/>
            </p:cNvSpPr>
            <p:nvPr/>
          </p:nvSpPr>
          <p:spPr bwMode="auto">
            <a:xfrm>
              <a:off x="903" y="1326"/>
              <a:ext cx="2737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0"/>
            <a:lstStyle/>
            <a:p>
              <a:pPr algn="ctr" eaLnBrk="0" hangingPunct="0"/>
              <a:endParaRPr lang="en-US" sz="2800" b="1">
                <a:solidFill>
                  <a:schemeClr val="folHlink"/>
                </a:solidFill>
                <a:cs typeface="Times New Roman" pitchFamily="18" charset="0"/>
              </a:endParaRPr>
            </a:p>
            <a:p>
              <a:pPr algn="ctr" eaLnBrk="0" hangingPunct="0"/>
              <a:r>
                <a:rPr lang="en-US" sz="2800" b="1">
                  <a:solidFill>
                    <a:schemeClr val="folHlink"/>
                  </a:solidFill>
                  <a:cs typeface="Times New Roman" pitchFamily="18" charset="0"/>
                </a:rPr>
                <a:t>Nutriente exportado (kg/t)</a:t>
              </a:r>
              <a:endParaRPr lang="en-US" sz="2800">
                <a:solidFill>
                  <a:schemeClr val="folHlink"/>
                </a:solidFill>
              </a:endParaRPr>
            </a:p>
          </p:txBody>
        </p:sp>
        <p:grpSp>
          <p:nvGrpSpPr>
            <p:cNvPr id="78869" name="Group 20"/>
            <p:cNvGrpSpPr>
              <a:grpSpLocks/>
            </p:cNvGrpSpPr>
            <p:nvPr/>
          </p:nvGrpSpPr>
          <p:grpSpPr bwMode="auto">
            <a:xfrm>
              <a:off x="0" y="0"/>
              <a:ext cx="931" cy="442"/>
              <a:chOff x="0" y="0"/>
              <a:chExt cx="931" cy="442"/>
            </a:xfrm>
          </p:grpSpPr>
          <p:sp>
            <p:nvSpPr>
              <p:cNvPr id="78885" name="Rectangle 21"/>
              <p:cNvSpPr>
                <a:spLocks noChangeArrowheads="1"/>
              </p:cNvSpPr>
              <p:nvPr/>
            </p:nvSpPr>
            <p:spPr bwMode="auto">
              <a:xfrm>
                <a:off x="28" y="0"/>
                <a:ext cx="87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bIns="0"/>
              <a:lstStyle/>
              <a:p>
                <a:pPr eaLnBrk="0" hangingPunct="0"/>
                <a:r>
                  <a:rPr lang="en-US" sz="2800" b="1">
                    <a:solidFill>
                      <a:schemeClr val="folHlink"/>
                    </a:solidFill>
                    <a:cs typeface="Times New Roman" pitchFamily="18" charset="0"/>
                  </a:rPr>
                  <a:t>Nutriente</a:t>
                </a:r>
              </a:p>
              <a:p>
                <a:pPr eaLnBrk="0" hangingPunct="0"/>
                <a:endParaRPr lang="en-US" sz="280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86" name="Rectangle 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1" cy="44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78870" name="Group 23"/>
            <p:cNvGrpSpPr>
              <a:grpSpLocks/>
            </p:cNvGrpSpPr>
            <p:nvPr/>
          </p:nvGrpSpPr>
          <p:grpSpPr bwMode="auto">
            <a:xfrm>
              <a:off x="931" y="0"/>
              <a:ext cx="2793" cy="442"/>
              <a:chOff x="931" y="0"/>
              <a:chExt cx="2793" cy="442"/>
            </a:xfrm>
          </p:grpSpPr>
          <p:sp>
            <p:nvSpPr>
              <p:cNvPr id="78883" name="Rectangle 24"/>
              <p:cNvSpPr>
                <a:spLocks noChangeArrowheads="1"/>
              </p:cNvSpPr>
              <p:nvPr/>
            </p:nvSpPr>
            <p:spPr bwMode="auto">
              <a:xfrm>
                <a:off x="959" y="0"/>
                <a:ext cx="2737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800" b="1" dirty="0" err="1" smtClean="0">
                    <a:solidFill>
                      <a:schemeClr val="folHlink"/>
                    </a:solidFill>
                    <a:latin typeface="Arial" charset="0"/>
                    <a:cs typeface="Times New Roman" pitchFamily="18" charset="0"/>
                  </a:rPr>
                  <a:t>Produtividad</a:t>
                </a:r>
                <a:r>
                  <a:rPr lang="en-US" sz="2800" b="1" dirty="0" smtClean="0">
                    <a:solidFill>
                      <a:schemeClr val="folHlink"/>
                    </a:solidFill>
                    <a:latin typeface="Arial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solidFill>
                      <a:schemeClr val="folHlink"/>
                    </a:solidFill>
                    <a:latin typeface="Arial" charset="0"/>
                    <a:cs typeface="Times New Roman" pitchFamily="18" charset="0"/>
                  </a:rPr>
                  <a:t>(t/ha </a:t>
                </a:r>
                <a:r>
                  <a:rPr lang="en-US" sz="2800" b="1" dirty="0" err="1" smtClean="0">
                    <a:solidFill>
                      <a:schemeClr val="folHlink"/>
                    </a:solidFill>
                    <a:latin typeface="Arial" charset="0"/>
                    <a:cs typeface="Times New Roman" pitchFamily="18" charset="0"/>
                  </a:rPr>
                  <a:t>granos</a:t>
                </a:r>
                <a:r>
                  <a:rPr lang="en-US" sz="2800" b="1" dirty="0" smtClean="0">
                    <a:solidFill>
                      <a:schemeClr val="folHlink"/>
                    </a:solidFill>
                    <a:latin typeface="Arial" charset="0"/>
                    <a:cs typeface="Times New Roman" pitchFamily="18" charset="0"/>
                  </a:rPr>
                  <a:t>)</a:t>
                </a:r>
                <a:endParaRPr lang="en-US" sz="2800" dirty="0">
                  <a:solidFill>
                    <a:schemeClr val="folHlink"/>
                  </a:solidFill>
                  <a:cs typeface="Times New Roman" pitchFamily="18" charset="0"/>
                </a:endParaRPr>
              </a:p>
              <a:p>
                <a:pPr algn="ctr" eaLnBrk="0" hangingPunct="0"/>
                <a:endParaRPr lang="en-US" sz="2800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84" name="Rectangle 25"/>
              <p:cNvSpPr>
                <a:spLocks noChangeArrowheads="1"/>
              </p:cNvSpPr>
              <p:nvPr/>
            </p:nvSpPr>
            <p:spPr bwMode="auto">
              <a:xfrm>
                <a:off x="931" y="0"/>
                <a:ext cx="2793" cy="44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78871" name="Group 26"/>
            <p:cNvGrpSpPr>
              <a:grpSpLocks/>
            </p:cNvGrpSpPr>
            <p:nvPr/>
          </p:nvGrpSpPr>
          <p:grpSpPr bwMode="auto">
            <a:xfrm>
              <a:off x="0" y="1777"/>
              <a:ext cx="931" cy="442"/>
              <a:chOff x="0" y="1777"/>
              <a:chExt cx="931" cy="442"/>
            </a:xfrm>
          </p:grpSpPr>
          <p:sp>
            <p:nvSpPr>
              <p:cNvPr id="78881" name="Rectangle 27"/>
              <p:cNvSpPr>
                <a:spLocks noChangeArrowheads="1"/>
              </p:cNvSpPr>
              <p:nvPr/>
            </p:nvSpPr>
            <p:spPr bwMode="auto">
              <a:xfrm>
                <a:off x="28" y="1777"/>
                <a:ext cx="87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r>
                  <a:rPr lang="en-US" sz="2800">
                    <a:solidFill>
                      <a:srgbClr val="FF9933"/>
                    </a:solidFill>
                    <a:latin typeface="Arial" charset="0"/>
                    <a:cs typeface="Times New Roman" pitchFamily="18" charset="0"/>
                  </a:rPr>
                  <a:t>Mg</a:t>
                </a:r>
                <a:endParaRPr lang="en-US" sz="2800">
                  <a:cs typeface="Times New Roman" pitchFamily="18" charset="0"/>
                </a:endParaRPr>
              </a:p>
              <a:p>
                <a:pPr eaLnBrk="0" hangingPunct="0"/>
                <a:endParaRPr lang="en-US" sz="2800"/>
              </a:p>
            </p:txBody>
          </p:sp>
          <p:sp>
            <p:nvSpPr>
              <p:cNvPr id="78882" name="Rectangle 28"/>
              <p:cNvSpPr>
                <a:spLocks noChangeArrowheads="1"/>
              </p:cNvSpPr>
              <p:nvPr/>
            </p:nvSpPr>
            <p:spPr bwMode="auto">
              <a:xfrm>
                <a:off x="0" y="1777"/>
                <a:ext cx="931" cy="44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78872" name="Group 29"/>
            <p:cNvGrpSpPr>
              <a:grpSpLocks/>
            </p:cNvGrpSpPr>
            <p:nvPr/>
          </p:nvGrpSpPr>
          <p:grpSpPr bwMode="auto">
            <a:xfrm>
              <a:off x="931" y="1777"/>
              <a:ext cx="931" cy="442"/>
              <a:chOff x="931" y="1777"/>
              <a:chExt cx="931" cy="442"/>
            </a:xfrm>
          </p:grpSpPr>
          <p:sp>
            <p:nvSpPr>
              <p:cNvPr id="78879" name="Rectangle 30"/>
              <p:cNvSpPr>
                <a:spLocks noChangeArrowheads="1"/>
              </p:cNvSpPr>
              <p:nvPr/>
            </p:nvSpPr>
            <p:spPr bwMode="auto">
              <a:xfrm>
                <a:off x="959" y="1777"/>
                <a:ext cx="87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8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US" sz="2800"/>
              </a:p>
            </p:txBody>
          </p:sp>
          <p:sp>
            <p:nvSpPr>
              <p:cNvPr id="78880" name="Rectangle 31"/>
              <p:cNvSpPr>
                <a:spLocks noChangeArrowheads="1"/>
              </p:cNvSpPr>
              <p:nvPr/>
            </p:nvSpPr>
            <p:spPr bwMode="auto">
              <a:xfrm>
                <a:off x="931" y="1777"/>
                <a:ext cx="931" cy="44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78873" name="Group 32"/>
            <p:cNvGrpSpPr>
              <a:grpSpLocks/>
            </p:cNvGrpSpPr>
            <p:nvPr/>
          </p:nvGrpSpPr>
          <p:grpSpPr bwMode="auto">
            <a:xfrm>
              <a:off x="1862" y="1777"/>
              <a:ext cx="931" cy="442"/>
              <a:chOff x="1862" y="1777"/>
              <a:chExt cx="931" cy="442"/>
            </a:xfrm>
          </p:grpSpPr>
          <p:sp>
            <p:nvSpPr>
              <p:cNvPr id="78877" name="Rectangle 33"/>
              <p:cNvSpPr>
                <a:spLocks noChangeArrowheads="1"/>
              </p:cNvSpPr>
              <p:nvPr/>
            </p:nvSpPr>
            <p:spPr bwMode="auto">
              <a:xfrm>
                <a:off x="1890" y="1777"/>
                <a:ext cx="87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 b="1">
                  <a:cs typeface="Times New Roman" pitchFamily="18" charset="0"/>
                </a:endParaRPr>
              </a:p>
              <a:p>
                <a:pPr eaLnBrk="0" hangingPunct="0"/>
                <a:r>
                  <a:rPr lang="en-US" sz="2800" b="1">
                    <a:solidFill>
                      <a:srgbClr val="FF9933"/>
                    </a:solidFill>
                    <a:cs typeface="Times New Roman" pitchFamily="18" charset="0"/>
                  </a:rPr>
                  <a:t>1,8</a:t>
                </a:r>
              </a:p>
              <a:p>
                <a:pPr eaLnBrk="0" hangingPunct="0"/>
                <a:endParaRPr lang="en-US" sz="2800"/>
              </a:p>
            </p:txBody>
          </p:sp>
          <p:sp>
            <p:nvSpPr>
              <p:cNvPr id="78878" name="Rectangle 34"/>
              <p:cNvSpPr>
                <a:spLocks noChangeArrowheads="1"/>
              </p:cNvSpPr>
              <p:nvPr/>
            </p:nvSpPr>
            <p:spPr bwMode="auto">
              <a:xfrm>
                <a:off x="1862" y="1777"/>
                <a:ext cx="931" cy="44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78874" name="Group 35"/>
            <p:cNvGrpSpPr>
              <a:grpSpLocks/>
            </p:cNvGrpSpPr>
            <p:nvPr/>
          </p:nvGrpSpPr>
          <p:grpSpPr bwMode="auto">
            <a:xfrm>
              <a:off x="2793" y="1777"/>
              <a:ext cx="931" cy="442"/>
              <a:chOff x="2793" y="1777"/>
              <a:chExt cx="931" cy="442"/>
            </a:xfrm>
          </p:grpSpPr>
          <p:sp>
            <p:nvSpPr>
              <p:cNvPr id="78875" name="Rectangle 36"/>
              <p:cNvSpPr>
                <a:spLocks noChangeArrowheads="1"/>
              </p:cNvSpPr>
              <p:nvPr/>
            </p:nvSpPr>
            <p:spPr bwMode="auto">
              <a:xfrm>
                <a:off x="2821" y="1777"/>
                <a:ext cx="87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 b="1">
                  <a:cs typeface="Times New Roman" pitchFamily="18" charset="0"/>
                </a:endParaRPr>
              </a:p>
              <a:p>
                <a:pPr eaLnBrk="0" hangingPunct="0"/>
                <a:r>
                  <a:rPr lang="en-US" sz="2800" b="1">
                    <a:solidFill>
                      <a:srgbClr val="FF9933"/>
                    </a:solidFill>
                    <a:cs typeface="Times New Roman" pitchFamily="18" charset="0"/>
                  </a:rPr>
                  <a:t>1,2</a:t>
                </a:r>
                <a:endParaRPr lang="en-US" sz="2800">
                  <a:cs typeface="Times New Roman" pitchFamily="18" charset="0"/>
                </a:endParaRPr>
              </a:p>
              <a:p>
                <a:pPr eaLnBrk="0" hangingPunct="0"/>
                <a:endParaRPr lang="en-US" sz="2800"/>
              </a:p>
            </p:txBody>
          </p:sp>
          <p:sp>
            <p:nvSpPr>
              <p:cNvPr id="78876" name="Rectangle 37"/>
              <p:cNvSpPr>
                <a:spLocks noChangeArrowheads="1"/>
              </p:cNvSpPr>
              <p:nvPr/>
            </p:nvSpPr>
            <p:spPr bwMode="auto">
              <a:xfrm>
                <a:off x="2793" y="1777"/>
                <a:ext cx="931" cy="44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</p:grpSp>
      <p:sp>
        <p:nvSpPr>
          <p:cNvPr id="334886" name="Rectangle 38"/>
          <p:cNvSpPr>
            <a:spLocks noChangeArrowheads="1"/>
          </p:cNvSpPr>
          <p:nvPr/>
        </p:nvSpPr>
        <p:spPr bwMode="auto">
          <a:xfrm>
            <a:off x="5334000" y="0"/>
            <a:ext cx="3810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Exigencia</a:t>
            </a:r>
            <a:r>
              <a:rPr lang="pt-BR" sz="3200" b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pt-BR" sz="3200" b="1" dirty="0">
                <a:solidFill>
                  <a:schemeClr val="tx2"/>
                </a:solidFill>
                <a:latin typeface="Monotype Corsiva" pitchFamily="66" charset="0"/>
              </a:rPr>
              <a:t>nutricional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175" y="103171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2954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7620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133600" y="304800"/>
            <a:ext cx="527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0">
              <a:latin typeface="Arial" charset="0"/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3175" y="93726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838200" y="457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 dirty="0">
                <a:solidFill>
                  <a:schemeClr val="folHlink"/>
                </a:solidFill>
                <a:latin typeface="Arial" charset="0"/>
              </a:rPr>
              <a:t>Marcha de </a:t>
            </a:r>
            <a:r>
              <a:rPr lang="pt-BR" sz="2800" b="1" dirty="0" err="1" smtClean="0">
                <a:solidFill>
                  <a:schemeClr val="folHlink"/>
                </a:solidFill>
                <a:latin typeface="Arial" charset="0"/>
              </a:rPr>
              <a:t>absorción</a:t>
            </a:r>
            <a:r>
              <a:rPr lang="pt-BR" sz="28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t-BR" sz="2800" b="1" dirty="0">
                <a:solidFill>
                  <a:schemeClr val="folHlink"/>
                </a:solidFill>
                <a:latin typeface="Arial" charset="0"/>
              </a:rPr>
              <a:t>de  </a:t>
            </a:r>
            <a:r>
              <a:rPr lang="pt-BR" sz="2800" b="1" dirty="0" err="1">
                <a:solidFill>
                  <a:schemeClr val="folHlink"/>
                </a:solidFill>
                <a:latin typeface="Arial" charset="0"/>
              </a:rPr>
              <a:t>Mg</a:t>
            </a:r>
            <a:r>
              <a:rPr lang="pt-BR" sz="28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t-BR" sz="2800" b="1" dirty="0" smtClean="0">
                <a:solidFill>
                  <a:schemeClr val="folHlink"/>
                </a:solidFill>
                <a:latin typeface="Arial" charset="0"/>
              </a:rPr>
              <a:t>por </a:t>
            </a:r>
            <a:r>
              <a:rPr lang="pt-BR" sz="2800" b="1" dirty="0" err="1" smtClean="0">
                <a:solidFill>
                  <a:schemeClr val="folHlink"/>
                </a:solidFill>
                <a:latin typeface="Arial" charset="0"/>
              </a:rPr>
              <a:t>el</a:t>
            </a:r>
            <a:r>
              <a:rPr lang="pt-BR" sz="28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t-BR" sz="2800" b="1" dirty="0" err="1" smtClean="0">
                <a:solidFill>
                  <a:schemeClr val="folHlink"/>
                </a:solidFill>
                <a:latin typeface="Arial" charset="0"/>
              </a:rPr>
              <a:t>maíz</a:t>
            </a:r>
            <a:endParaRPr lang="pt-BR" sz="2800" b="1" dirty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79880" name="Picture 8" descr="C:\Adobe Albums\Cat2\foto (1) cóp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14400"/>
            <a:ext cx="5137150" cy="576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81" name="Rectangle 9"/>
          <p:cNvSpPr>
            <a:spLocks noChangeArrowheads="1"/>
          </p:cNvSpPr>
          <p:nvPr/>
        </p:nvSpPr>
        <p:spPr bwMode="auto">
          <a:xfrm>
            <a:off x="5334000" y="0"/>
            <a:ext cx="3810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Exigencia</a:t>
            </a:r>
            <a:r>
              <a:rPr lang="pt-BR" sz="3200" b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pt-BR" sz="3200" b="1" dirty="0">
                <a:solidFill>
                  <a:schemeClr val="tx2"/>
                </a:solidFill>
                <a:latin typeface="Monotype Corsiva" pitchFamily="66" charset="0"/>
              </a:rPr>
              <a:t>nutricional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3175" y="103171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12954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0900" name="Rectangle 5"/>
          <p:cNvSpPr>
            <a:spLocks noChangeArrowheads="1"/>
          </p:cNvSpPr>
          <p:nvPr/>
        </p:nvSpPr>
        <p:spPr bwMode="auto">
          <a:xfrm>
            <a:off x="7620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0901" name="Text Box 6"/>
          <p:cNvSpPr txBox="1">
            <a:spLocks noChangeArrowheads="1"/>
          </p:cNvSpPr>
          <p:nvPr/>
        </p:nvSpPr>
        <p:spPr bwMode="auto">
          <a:xfrm>
            <a:off x="2133600" y="304800"/>
            <a:ext cx="527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0">
              <a:latin typeface="Arial" charset="0"/>
            </a:endParaRPr>
          </a:p>
        </p:txBody>
      </p:sp>
      <p:sp>
        <p:nvSpPr>
          <p:cNvPr id="80902" name="Rectangle 7"/>
          <p:cNvSpPr>
            <a:spLocks noChangeArrowheads="1"/>
          </p:cNvSpPr>
          <p:nvPr/>
        </p:nvSpPr>
        <p:spPr bwMode="auto">
          <a:xfrm>
            <a:off x="3175" y="93726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80903" name="Text Box 8"/>
          <p:cNvSpPr txBox="1">
            <a:spLocks noChangeArrowheads="1"/>
          </p:cNvSpPr>
          <p:nvPr/>
        </p:nvSpPr>
        <p:spPr bwMode="auto">
          <a:xfrm>
            <a:off x="214313" y="0"/>
            <a:ext cx="6019800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err="1" smtClean="0">
                <a:solidFill>
                  <a:schemeClr val="bg1"/>
                </a:solidFill>
                <a:latin typeface="Arial" charset="0"/>
              </a:rPr>
              <a:t>Deficiencia</a:t>
            </a:r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de </a:t>
            </a:r>
            <a:r>
              <a:rPr lang="pt-BR" sz="2800" b="1" dirty="0" err="1">
                <a:solidFill>
                  <a:schemeClr val="bg1"/>
                </a:solidFill>
                <a:latin typeface="Arial" charset="0"/>
              </a:rPr>
              <a:t>Mg</a:t>
            </a:r>
            <a:endParaRPr lang="pt-BR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6906" name="Rectangle 10"/>
          <p:cNvSpPr>
            <a:spLocks noChangeArrowheads="1"/>
          </p:cNvSpPr>
          <p:nvPr/>
        </p:nvSpPr>
        <p:spPr bwMode="auto">
          <a:xfrm>
            <a:off x="6248400" y="0"/>
            <a:ext cx="28956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Sintomatología</a:t>
            </a:r>
            <a:endParaRPr lang="pt-BR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8090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642938"/>
            <a:ext cx="4819650" cy="60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6" name="CaixaDeTexto 13"/>
          <p:cNvSpPr txBox="1">
            <a:spLocks noChangeArrowheads="1"/>
          </p:cNvSpPr>
          <p:nvPr/>
        </p:nvSpPr>
        <p:spPr bwMode="auto">
          <a:xfrm>
            <a:off x="0" y="5143512"/>
            <a:ext cx="40719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/>
              <a:t>Teor de carboidrato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/>
              <a:t>planta,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función</a:t>
            </a:r>
            <a:r>
              <a:rPr lang="pt-BR" dirty="0" smtClean="0"/>
              <a:t> de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omisión</a:t>
            </a:r>
            <a:r>
              <a:rPr lang="pt-BR" dirty="0" smtClean="0"/>
              <a:t> </a:t>
            </a:r>
            <a:r>
              <a:rPr lang="pt-BR" dirty="0"/>
              <a:t>de nutrientes (</a:t>
            </a:r>
            <a:r>
              <a:rPr lang="pt-BR" dirty="0" err="1"/>
              <a:t>Calcmak</a:t>
            </a:r>
            <a:r>
              <a:rPr lang="pt-BR" dirty="0"/>
              <a:t>,2004)</a:t>
            </a:r>
          </a:p>
        </p:txBody>
      </p:sp>
      <p:sp>
        <p:nvSpPr>
          <p:cNvPr id="80907" name="Oval 58"/>
          <p:cNvSpPr>
            <a:spLocks noChangeArrowheads="1"/>
          </p:cNvSpPr>
          <p:nvPr/>
        </p:nvSpPr>
        <p:spPr bwMode="auto">
          <a:xfrm>
            <a:off x="6429375" y="1571625"/>
            <a:ext cx="1214438" cy="3614738"/>
          </a:xfrm>
          <a:prstGeom prst="ellipse">
            <a:avLst/>
          </a:prstGeom>
          <a:noFill/>
          <a:ln w="412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4000">
              <a:latin typeface="Arial" charset="0"/>
            </a:endParaRPr>
          </a:p>
        </p:txBody>
      </p:sp>
      <p:sp>
        <p:nvSpPr>
          <p:cNvPr id="80908" name="Oval 58"/>
          <p:cNvSpPr>
            <a:spLocks noChangeArrowheads="1"/>
          </p:cNvSpPr>
          <p:nvPr/>
        </p:nvSpPr>
        <p:spPr bwMode="auto">
          <a:xfrm>
            <a:off x="4071938" y="1571625"/>
            <a:ext cx="1214437" cy="3614738"/>
          </a:xfrm>
          <a:prstGeom prst="ellipse">
            <a:avLst/>
          </a:prstGeom>
          <a:noFill/>
          <a:ln w="412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4000"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91000"/>
          </a:xfrm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175" y="103171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2954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7620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2133600" y="304800"/>
            <a:ext cx="527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0">
              <a:latin typeface="Arial" charset="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3175" y="93726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1295400" y="1524000"/>
            <a:ext cx="6019800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Sintomas de </a:t>
            </a:r>
            <a:r>
              <a:rPr lang="pt-BR" sz="2800" b="1" dirty="0" err="1" smtClean="0">
                <a:solidFill>
                  <a:schemeClr val="bg1"/>
                </a:solidFill>
                <a:latin typeface="Arial" charset="0"/>
              </a:rPr>
              <a:t>deficiencia</a:t>
            </a:r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de </a:t>
            </a:r>
            <a:r>
              <a:rPr lang="pt-BR" sz="2800" b="1" dirty="0" err="1">
                <a:solidFill>
                  <a:schemeClr val="bg1"/>
                </a:solidFill>
                <a:latin typeface="Arial" charset="0"/>
              </a:rPr>
              <a:t>Mg</a:t>
            </a:r>
            <a:endParaRPr lang="pt-BR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990600" y="2514600"/>
            <a:ext cx="7086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4000" b="1" dirty="0" err="1">
                <a:latin typeface="Arial" charset="0"/>
              </a:rPr>
              <a:t>Clorose</a:t>
            </a:r>
            <a:r>
              <a:rPr lang="pt-BR" sz="4000" b="1" dirty="0">
                <a:latin typeface="Arial" charset="0"/>
              </a:rPr>
              <a:t> </a:t>
            </a:r>
            <a:r>
              <a:rPr lang="pt-BR" sz="4000" b="1" dirty="0" err="1">
                <a:latin typeface="Arial" charset="0"/>
              </a:rPr>
              <a:t>internerval</a:t>
            </a:r>
            <a:r>
              <a:rPr lang="pt-BR" sz="4000" b="1" dirty="0">
                <a:latin typeface="Arial" charset="0"/>
              </a:rPr>
              <a:t> que </a:t>
            </a:r>
            <a:r>
              <a:rPr lang="pt-BR" sz="4000" b="1" dirty="0" err="1" smtClean="0">
                <a:latin typeface="Arial" charset="0"/>
              </a:rPr>
              <a:t>empieza</a:t>
            </a:r>
            <a:r>
              <a:rPr lang="pt-BR" sz="4000" b="1" dirty="0" smtClean="0">
                <a:latin typeface="Arial" charset="0"/>
              </a:rPr>
              <a:t> por </a:t>
            </a:r>
            <a:r>
              <a:rPr lang="pt-BR" sz="4000" b="1" dirty="0" err="1" smtClean="0">
                <a:latin typeface="Arial" charset="0"/>
              </a:rPr>
              <a:t>las</a:t>
            </a:r>
            <a:r>
              <a:rPr lang="pt-BR" sz="4000" b="1" dirty="0" smtClean="0">
                <a:latin typeface="Arial" charset="0"/>
              </a:rPr>
              <a:t> </a:t>
            </a:r>
            <a:r>
              <a:rPr lang="pt-BR" sz="4000" b="1" dirty="0" err="1" smtClean="0">
                <a:latin typeface="Arial" charset="0"/>
              </a:rPr>
              <a:t>hojas</a:t>
            </a:r>
            <a:r>
              <a:rPr lang="pt-BR" sz="4000" b="1" dirty="0" smtClean="0">
                <a:latin typeface="Arial" charset="0"/>
              </a:rPr>
              <a:t> más </a:t>
            </a:r>
            <a:r>
              <a:rPr lang="pt-BR" sz="4000" b="1" dirty="0" err="1" smtClean="0">
                <a:latin typeface="Arial" charset="0"/>
              </a:rPr>
              <a:t>viejas</a:t>
            </a:r>
            <a:endParaRPr lang="pt-BR" sz="4000" b="1" dirty="0">
              <a:latin typeface="Arial" charset="0"/>
            </a:endParaRPr>
          </a:p>
        </p:txBody>
      </p:sp>
      <p:sp>
        <p:nvSpPr>
          <p:cNvPr id="336906" name="Rectangle 10"/>
          <p:cNvSpPr>
            <a:spLocks noChangeArrowheads="1"/>
          </p:cNvSpPr>
          <p:nvPr/>
        </p:nvSpPr>
        <p:spPr bwMode="auto">
          <a:xfrm>
            <a:off x="6248400" y="0"/>
            <a:ext cx="28956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Sintomatología</a:t>
            </a:r>
            <a:endParaRPr lang="pt-BR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91000"/>
          </a:xfrm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175" y="103171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12954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7620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133600" y="304800"/>
            <a:ext cx="527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0">
              <a:latin typeface="Arial" charset="0"/>
            </a:endParaRP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3175" y="93726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1676400" y="1143000"/>
            <a:ext cx="6019800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Sintomas de </a:t>
            </a:r>
            <a:r>
              <a:rPr lang="pt-BR" sz="2800" b="1" dirty="0" err="1" smtClean="0">
                <a:solidFill>
                  <a:schemeClr val="bg1"/>
                </a:solidFill>
                <a:latin typeface="Arial" charset="0"/>
              </a:rPr>
              <a:t>exceso</a:t>
            </a:r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de </a:t>
            </a:r>
            <a:r>
              <a:rPr lang="pt-BR" sz="2800" b="1" dirty="0" err="1">
                <a:solidFill>
                  <a:schemeClr val="bg1"/>
                </a:solidFill>
                <a:latin typeface="Arial" charset="0"/>
              </a:rPr>
              <a:t>Mg</a:t>
            </a:r>
            <a:endParaRPr lang="pt-BR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457200" y="2514600"/>
            <a:ext cx="8077200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pt-BR" sz="2800" b="1" dirty="0" smtClean="0">
                <a:latin typeface="Arial" charset="0"/>
                <a:cs typeface="Times New Roman" pitchFamily="18" charset="0"/>
              </a:rPr>
              <a:t>El </a:t>
            </a:r>
            <a:r>
              <a:rPr lang="pt-BR" sz="2800" b="1" dirty="0" err="1">
                <a:latin typeface="Arial" charset="0"/>
                <a:cs typeface="Times New Roman" pitchFamily="18" charset="0"/>
              </a:rPr>
              <a:t>s</a:t>
            </a:r>
            <a:r>
              <a:rPr lang="pt-BR" sz="2800" b="1" dirty="0" err="1" smtClean="0">
                <a:latin typeface="Arial" charset="0"/>
                <a:cs typeface="Times New Roman" pitchFamily="18" charset="0"/>
              </a:rPr>
              <a:t>uministro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>
                <a:latin typeface="Arial" charset="0"/>
                <a:cs typeface="Times New Roman" pitchFamily="18" charset="0"/>
              </a:rPr>
              <a:t>de </a:t>
            </a:r>
            <a:r>
              <a:rPr lang="pt-BR" sz="2800" b="1" dirty="0" err="1" smtClean="0">
                <a:latin typeface="Arial" charset="0"/>
                <a:cs typeface="Times New Roman" pitchFamily="18" charset="0"/>
              </a:rPr>
              <a:t>magneso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 err="1" smtClean="0">
                <a:latin typeface="Arial" charset="0"/>
                <a:cs typeface="Times New Roman" pitchFamily="18" charset="0"/>
              </a:rPr>
              <a:t>en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 niveles </a:t>
            </a:r>
            <a:r>
              <a:rPr lang="pt-BR" sz="2800" b="1" dirty="0" err="1" smtClean="0">
                <a:latin typeface="Arial" charset="0"/>
                <a:cs typeface="Times New Roman" pitchFamily="18" charset="0"/>
              </a:rPr>
              <a:t>excesivos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>
                <a:latin typeface="Arial" charset="0"/>
                <a:cs typeface="Times New Roman" pitchFamily="18" charset="0"/>
              </a:rPr>
              <a:t>resulta </a:t>
            </a:r>
            <a:r>
              <a:rPr lang="pt-BR" sz="2800" b="1" dirty="0" err="1" smtClean="0">
                <a:latin typeface="Arial" charset="0"/>
                <a:cs typeface="Times New Roman" pitchFamily="18" charset="0"/>
              </a:rPr>
              <a:t>en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 err="1" smtClean="0">
                <a:latin typeface="Arial" charset="0"/>
                <a:cs typeface="Times New Roman" pitchFamily="18" charset="0"/>
              </a:rPr>
              <a:t>deposición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 err="1" smtClean="0">
                <a:latin typeface="Arial" charset="0"/>
                <a:cs typeface="Times New Roman" pitchFamily="18" charset="0"/>
              </a:rPr>
              <a:t>del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>
                <a:latin typeface="Arial" charset="0"/>
                <a:cs typeface="Times New Roman" pitchFamily="18" charset="0"/>
              </a:rPr>
              <a:t>elemento 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em </a:t>
            </a:r>
            <a:r>
              <a:rPr lang="pt-BR" sz="2800" b="1" dirty="0" err="1" smtClean="0">
                <a:latin typeface="Arial" charset="0"/>
                <a:cs typeface="Times New Roman" pitchFamily="18" charset="0"/>
              </a:rPr>
              <a:t>la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>
                <a:latin typeface="Arial" charset="0"/>
                <a:cs typeface="Times New Roman" pitchFamily="18" charset="0"/>
              </a:rPr>
              <a:t>forma de diferentes </a:t>
            </a:r>
            <a:r>
              <a:rPr lang="pt-BR" sz="2800" b="1" dirty="0" err="1" smtClean="0">
                <a:latin typeface="Arial" charset="0"/>
                <a:cs typeface="Times New Roman" pitchFamily="18" charset="0"/>
              </a:rPr>
              <a:t>sales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 err="1" smtClean="0">
                <a:latin typeface="Arial" charset="0"/>
                <a:cs typeface="Times New Roman" pitchFamily="18" charset="0"/>
              </a:rPr>
              <a:t>en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 err="1" smtClean="0">
                <a:latin typeface="Arial" charset="0"/>
                <a:cs typeface="Times New Roman" pitchFamily="18" charset="0"/>
              </a:rPr>
              <a:t>los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>
                <a:latin typeface="Arial" charset="0"/>
                <a:cs typeface="Times New Roman" pitchFamily="18" charset="0"/>
              </a:rPr>
              <a:t>vacúolos celulares, 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y no </a:t>
            </a:r>
            <a:r>
              <a:rPr lang="pt-BR" sz="2800" b="1" dirty="0" err="1" smtClean="0">
                <a:latin typeface="Arial" charset="0"/>
                <a:cs typeface="Times New Roman" pitchFamily="18" charset="0"/>
              </a:rPr>
              <a:t>són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>
                <a:latin typeface="Arial" charset="0"/>
                <a:cs typeface="Times New Roman" pitchFamily="18" charset="0"/>
              </a:rPr>
              <a:t>descritos </a:t>
            </a:r>
            <a:r>
              <a:rPr lang="pt-BR" sz="2800" b="1" dirty="0" err="1" smtClean="0">
                <a:latin typeface="Arial" charset="0"/>
                <a:cs typeface="Times New Roman" pitchFamily="18" charset="0"/>
              </a:rPr>
              <a:t>en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 err="1" smtClean="0">
                <a:latin typeface="Arial" charset="0"/>
                <a:cs typeface="Times New Roman" pitchFamily="18" charset="0"/>
              </a:rPr>
              <a:t>la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>
                <a:latin typeface="Arial" charset="0"/>
                <a:cs typeface="Times New Roman" pitchFamily="18" charset="0"/>
              </a:rPr>
              <a:t>literatura, </a:t>
            </a:r>
            <a:r>
              <a:rPr lang="pt-BR" sz="2800" b="1" dirty="0" err="1" smtClean="0">
                <a:latin typeface="Arial" charset="0"/>
                <a:cs typeface="Times New Roman" pitchFamily="18" charset="0"/>
              </a:rPr>
              <a:t>efectos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 err="1" smtClean="0">
                <a:latin typeface="Arial" charset="0"/>
                <a:cs typeface="Times New Roman" pitchFamily="18" charset="0"/>
              </a:rPr>
              <a:t>prejudiciales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 a </a:t>
            </a:r>
            <a:r>
              <a:rPr lang="pt-BR" sz="2800" b="1" dirty="0" err="1" smtClean="0">
                <a:latin typeface="Arial" charset="0"/>
                <a:cs typeface="Times New Roman" pitchFamily="18" charset="0"/>
              </a:rPr>
              <a:t>el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 err="1" smtClean="0">
                <a:latin typeface="Arial" charset="0"/>
                <a:cs typeface="Times New Roman" pitchFamily="18" charset="0"/>
              </a:rPr>
              <a:t>desarrollo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 y </a:t>
            </a:r>
            <a:r>
              <a:rPr lang="pt-BR" sz="2800" b="1" dirty="0" err="1" smtClean="0">
                <a:latin typeface="Arial" charset="0"/>
                <a:cs typeface="Times New Roman" pitchFamily="18" charset="0"/>
              </a:rPr>
              <a:t>produción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 de </a:t>
            </a:r>
            <a:r>
              <a:rPr lang="pt-BR" sz="2800" b="1" dirty="0" err="1" smtClean="0">
                <a:latin typeface="Arial" charset="0"/>
                <a:cs typeface="Times New Roman" pitchFamily="18" charset="0"/>
              </a:rPr>
              <a:t>las</a:t>
            </a:r>
            <a:r>
              <a:rPr lang="pt-BR" sz="28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pt-BR" sz="2800" b="1" dirty="0">
                <a:latin typeface="Arial" charset="0"/>
                <a:cs typeface="Times New Roman" pitchFamily="18" charset="0"/>
              </a:rPr>
              <a:t>plantas.</a:t>
            </a:r>
          </a:p>
        </p:txBody>
      </p:sp>
      <p:sp>
        <p:nvSpPr>
          <p:cNvPr id="337930" name="Rectangle 10"/>
          <p:cNvSpPr>
            <a:spLocks noChangeArrowheads="1"/>
          </p:cNvSpPr>
          <p:nvPr/>
        </p:nvSpPr>
        <p:spPr bwMode="auto">
          <a:xfrm>
            <a:off x="6248400" y="0"/>
            <a:ext cx="28956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91000"/>
          </a:xfrm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175" y="103171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2954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7620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133600" y="304800"/>
            <a:ext cx="527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0">
              <a:latin typeface="Arial" charset="0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428596" y="242888"/>
            <a:ext cx="81820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FF9933"/>
                </a:solidFill>
                <a:latin typeface="Arial" charset="0"/>
              </a:rPr>
              <a:t>DEFICIENCIA </a:t>
            </a:r>
            <a:r>
              <a:rPr lang="pt-BR" sz="2800" dirty="0">
                <a:solidFill>
                  <a:srgbClr val="FF9933"/>
                </a:solidFill>
                <a:latin typeface="Arial" charset="0"/>
              </a:rPr>
              <a:t>DE </a:t>
            </a:r>
            <a:r>
              <a:rPr lang="pt-BR" sz="2800" dirty="0" smtClean="0">
                <a:solidFill>
                  <a:srgbClr val="FF9933"/>
                </a:solidFill>
                <a:latin typeface="Arial" charset="0"/>
              </a:rPr>
              <a:t>MAGNESO EN EL ALGODÓN</a:t>
            </a:r>
            <a:endParaRPr lang="pt-BR" sz="2800" dirty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3175" y="93726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pic>
        <p:nvPicPr>
          <p:cNvPr id="83977" name="Picture 9" descr="C:\Adobe Albums\Cat2\foto (2) cópia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830263"/>
            <a:ext cx="5072062" cy="57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91000"/>
          </a:xfrm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175" y="103171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2954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133600" y="304800"/>
            <a:ext cx="527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0">
              <a:latin typeface="Arial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3175" y="93726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838200" y="409575"/>
            <a:ext cx="777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err="1" smtClean="0">
                <a:solidFill>
                  <a:schemeClr val="folHlink"/>
                </a:solidFill>
                <a:latin typeface="Arial" charset="0"/>
              </a:rPr>
              <a:t>Factores</a:t>
            </a:r>
            <a:r>
              <a:rPr lang="pt-BR" sz="36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t-BR" sz="3600" b="1" dirty="0">
                <a:solidFill>
                  <a:schemeClr val="folHlink"/>
                </a:solidFill>
                <a:latin typeface="Arial" charset="0"/>
              </a:rPr>
              <a:t>que </a:t>
            </a:r>
            <a:r>
              <a:rPr lang="pt-BR" sz="3600" b="1" dirty="0" err="1" smtClean="0">
                <a:solidFill>
                  <a:schemeClr val="folHlink"/>
                </a:solidFill>
                <a:latin typeface="Arial" charset="0"/>
              </a:rPr>
              <a:t>afetan</a:t>
            </a:r>
            <a:r>
              <a:rPr lang="pt-BR" sz="36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t-BR" sz="3600" b="1" dirty="0" err="1" smtClean="0">
                <a:solidFill>
                  <a:schemeClr val="folHlink"/>
                </a:solidFill>
                <a:latin typeface="Arial" charset="0"/>
              </a:rPr>
              <a:t>la</a:t>
            </a:r>
            <a:r>
              <a:rPr lang="pt-BR" sz="36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t-BR" sz="3600" b="1" dirty="0">
                <a:solidFill>
                  <a:schemeClr val="folHlink"/>
                </a:solidFill>
                <a:latin typeface="Arial" charset="0"/>
              </a:rPr>
              <a:t>disponibilidade </a:t>
            </a:r>
            <a:r>
              <a:rPr lang="pt-BR" sz="3600" b="1" dirty="0" smtClean="0">
                <a:solidFill>
                  <a:schemeClr val="folHlink"/>
                </a:solidFill>
                <a:latin typeface="Arial" charset="0"/>
              </a:rPr>
              <a:t>de </a:t>
            </a:r>
            <a:r>
              <a:rPr lang="pt-BR" sz="3600" b="1" dirty="0" err="1">
                <a:solidFill>
                  <a:schemeClr val="folHlink"/>
                </a:solidFill>
                <a:latin typeface="Arial" charset="0"/>
              </a:rPr>
              <a:t>Mg</a:t>
            </a:r>
            <a:r>
              <a:rPr lang="pt-BR" sz="36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t-BR" sz="3600" b="1" dirty="0" err="1" smtClean="0">
                <a:solidFill>
                  <a:schemeClr val="folHlink"/>
                </a:solidFill>
                <a:latin typeface="Arial" charset="0"/>
              </a:rPr>
              <a:t>en</a:t>
            </a:r>
            <a:r>
              <a:rPr lang="pt-BR" sz="36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t-BR" sz="3600" b="1" dirty="0" err="1" smtClean="0">
                <a:solidFill>
                  <a:schemeClr val="folHlink"/>
                </a:solidFill>
                <a:latin typeface="Arial" charset="0"/>
              </a:rPr>
              <a:t>el</a:t>
            </a:r>
            <a:r>
              <a:rPr lang="pt-BR" sz="36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t-BR" sz="3600" b="1" dirty="0" err="1" smtClean="0">
                <a:solidFill>
                  <a:schemeClr val="folHlink"/>
                </a:solidFill>
                <a:latin typeface="Arial" charset="0"/>
              </a:rPr>
              <a:t>suelo</a:t>
            </a:r>
            <a:endParaRPr lang="pt-BR" sz="3600" b="1" dirty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66568" name="Picture 8" descr="C:\Adobe Albums\Cat2\foto (1) cópi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5988" y="1701800"/>
            <a:ext cx="5434012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5638800" y="5715000"/>
            <a:ext cx="990600" cy="3810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2570" name="Rectangle 10"/>
          <p:cNvSpPr>
            <a:spLocks noChangeArrowheads="1"/>
          </p:cNvSpPr>
          <p:nvPr/>
        </p:nvSpPr>
        <p:spPr bwMode="auto">
          <a:xfrm>
            <a:off x="6858000" y="0"/>
            <a:ext cx="2286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>
                <a:solidFill>
                  <a:schemeClr val="tx2"/>
                </a:solidFill>
                <a:latin typeface="Monotype Corsiva" pitchFamily="66" charset="0"/>
              </a:rPr>
              <a:t>Introdução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4687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0000"/>
                </a:solidFill>
                <a:latin typeface="Arial" charset="0"/>
              </a:rPr>
              <a:t>Deficiencia </a:t>
            </a:r>
            <a:r>
              <a:rPr lang="es-ES" sz="3200" b="1" dirty="0">
                <a:solidFill>
                  <a:srgbClr val="FF0000"/>
                </a:solidFill>
                <a:latin typeface="Arial" charset="0"/>
              </a:rPr>
              <a:t>de </a:t>
            </a:r>
            <a:r>
              <a:rPr lang="es-ES" sz="3200" b="1" dirty="0" err="1" smtClean="0">
                <a:solidFill>
                  <a:srgbClr val="FF0000"/>
                </a:solidFill>
                <a:latin typeface="Arial" charset="0"/>
              </a:rPr>
              <a:t>magneso</a:t>
            </a:r>
            <a:r>
              <a:rPr lang="es-ES" sz="3200" b="1" dirty="0" smtClean="0">
                <a:solidFill>
                  <a:srgbClr val="FF0000"/>
                </a:solidFill>
                <a:latin typeface="Arial" charset="0"/>
              </a:rPr>
              <a:t> en el </a:t>
            </a:r>
            <a:r>
              <a:rPr lang="es-ES" sz="3200" b="1" dirty="0" err="1" smtClean="0">
                <a:solidFill>
                  <a:srgbClr val="FF0000"/>
                </a:solidFill>
                <a:latin typeface="Arial" charset="0"/>
              </a:rPr>
              <a:t>cafeero</a:t>
            </a:r>
            <a:endParaRPr lang="es-ES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84995" name="Picture 3" descr="hojas de cafe que nuestran una deficiencia de magnes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25"/>
            <a:ext cx="914400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501650" y="381000"/>
            <a:ext cx="6945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err="1">
                <a:solidFill>
                  <a:srgbClr val="FF0000"/>
                </a:solidFill>
                <a:latin typeface="Arial" charset="0"/>
              </a:rPr>
              <a:t>Deficiência</a:t>
            </a:r>
            <a:r>
              <a:rPr lang="es-ES" sz="3200" b="1" dirty="0">
                <a:solidFill>
                  <a:srgbClr val="FF0000"/>
                </a:solidFill>
                <a:latin typeface="Arial" charset="0"/>
              </a:rPr>
              <a:t> de </a:t>
            </a:r>
            <a:r>
              <a:rPr lang="es-ES" sz="3200" b="1" dirty="0" err="1">
                <a:solidFill>
                  <a:srgbClr val="FF0000"/>
                </a:solidFill>
                <a:latin typeface="Arial" charset="0"/>
              </a:rPr>
              <a:t>magnésio</a:t>
            </a:r>
            <a:r>
              <a:rPr lang="es-ES" sz="3200" b="1" dirty="0">
                <a:solidFill>
                  <a:srgbClr val="FF0000"/>
                </a:solidFill>
                <a:latin typeface="Arial" charset="0"/>
              </a:rPr>
              <a:t> no </a:t>
            </a:r>
            <a:r>
              <a:rPr lang="es-ES" sz="3200" b="1" dirty="0" err="1">
                <a:solidFill>
                  <a:srgbClr val="FF0000"/>
                </a:solidFill>
                <a:latin typeface="Arial" charset="0"/>
              </a:rPr>
              <a:t>goiaba</a:t>
            </a:r>
            <a:endParaRPr lang="es-ES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86019" name="Picture 3" descr="C:\Adobe Albums\Cat2\foto (1) cópia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219200"/>
            <a:ext cx="89916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81000" y="56388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FF0000"/>
                </a:solidFill>
                <a:latin typeface="Arial" charset="0"/>
              </a:rPr>
              <a:t>Perda de clorofila </a:t>
            </a:r>
            <a:r>
              <a:rPr lang="pt-BR" b="1" dirty="0" err="1" smtClean="0">
                <a:solidFill>
                  <a:srgbClr val="FF0000"/>
                </a:solidFill>
                <a:latin typeface="Arial" charset="0"/>
              </a:rPr>
              <a:t>en</a:t>
            </a:r>
            <a:r>
              <a:rPr lang="pt-BR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  <a:latin typeface="Arial" charset="0"/>
              </a:rPr>
              <a:t>las</a:t>
            </a:r>
            <a:r>
              <a:rPr lang="pt-BR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  <a:latin typeface="Arial" charset="0"/>
              </a:rPr>
              <a:t>laterales</a:t>
            </a:r>
            <a:r>
              <a:rPr lang="pt-BR" b="1" dirty="0" smtClean="0">
                <a:solidFill>
                  <a:srgbClr val="FF0000"/>
                </a:solidFill>
                <a:latin typeface="Arial" charset="0"/>
              </a:rPr>
              <a:t> de </a:t>
            </a:r>
            <a:r>
              <a:rPr lang="pt-BR" b="1" dirty="0" err="1" smtClean="0">
                <a:solidFill>
                  <a:srgbClr val="FF0000"/>
                </a:solidFill>
                <a:latin typeface="Arial" charset="0"/>
              </a:rPr>
              <a:t>las</a:t>
            </a:r>
            <a:r>
              <a:rPr lang="pt-BR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  <a:latin typeface="Arial" charset="0"/>
              </a:rPr>
              <a:t>hojas</a:t>
            </a:r>
            <a:r>
              <a:rPr lang="pt-BR" b="1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pt-BR" b="1" dirty="0">
                <a:solidFill>
                  <a:srgbClr val="FF0000"/>
                </a:solidFill>
                <a:latin typeface="Arial" charset="0"/>
              </a:rPr>
              <a:t>surgindo </a:t>
            </a:r>
            <a:r>
              <a:rPr lang="pt-BR" b="1" dirty="0" smtClean="0">
                <a:solidFill>
                  <a:srgbClr val="FF0000"/>
                </a:solidFill>
                <a:latin typeface="Arial" charset="0"/>
              </a:rPr>
              <a:t>dos series </a:t>
            </a:r>
            <a:r>
              <a:rPr lang="pt-BR" b="1" dirty="0">
                <a:solidFill>
                  <a:srgbClr val="FF0000"/>
                </a:solidFill>
                <a:latin typeface="Arial" charset="0"/>
              </a:rPr>
              <a:t>de manchas </a:t>
            </a:r>
            <a:r>
              <a:rPr lang="pt-BR" b="1" dirty="0" err="1" smtClean="0">
                <a:solidFill>
                  <a:srgbClr val="FF0000"/>
                </a:solidFill>
                <a:latin typeface="Arial" charset="0"/>
              </a:rPr>
              <a:t>amarillas</a:t>
            </a:r>
            <a:r>
              <a:rPr lang="pt-BR" b="1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pt-BR" b="1" dirty="0">
                <a:solidFill>
                  <a:srgbClr val="FF0000"/>
                </a:solidFill>
                <a:latin typeface="Arial" charset="0"/>
              </a:rPr>
              <a:t>permanecendo </a:t>
            </a:r>
            <a:r>
              <a:rPr lang="pt-BR" b="1" dirty="0" err="1" smtClean="0">
                <a:solidFill>
                  <a:srgbClr val="FF0000"/>
                </a:solidFill>
                <a:latin typeface="Arial" charset="0"/>
              </a:rPr>
              <a:t>en</a:t>
            </a:r>
            <a:r>
              <a:rPr lang="pt-BR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  <a:latin typeface="Arial" charset="0"/>
              </a:rPr>
              <a:t>el</a:t>
            </a:r>
            <a:r>
              <a:rPr lang="pt-BR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Arial" charset="0"/>
              </a:rPr>
              <a:t>centro verde.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0" y="0"/>
            <a:ext cx="63754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0000"/>
                </a:solidFill>
                <a:latin typeface="Arial" charset="0"/>
              </a:rPr>
              <a:t>Deficiencia </a:t>
            </a:r>
            <a:r>
              <a:rPr lang="es-ES" sz="3200" b="1" dirty="0">
                <a:solidFill>
                  <a:srgbClr val="FF0000"/>
                </a:solidFill>
                <a:latin typeface="Arial" charset="0"/>
              </a:rPr>
              <a:t>de </a:t>
            </a:r>
            <a:r>
              <a:rPr lang="es-ES" sz="3200" b="1" dirty="0" err="1" smtClean="0">
                <a:solidFill>
                  <a:srgbClr val="FF0000"/>
                </a:solidFill>
                <a:latin typeface="Arial" charset="0"/>
              </a:rPr>
              <a:t>magneso</a:t>
            </a:r>
            <a:r>
              <a:rPr lang="es-ES" sz="3200" b="1" dirty="0" smtClean="0">
                <a:solidFill>
                  <a:srgbClr val="FF0000"/>
                </a:solidFill>
                <a:latin typeface="Arial" charset="0"/>
              </a:rPr>
              <a:t> en </a:t>
            </a:r>
            <a:r>
              <a:rPr lang="es-ES" sz="3200" b="1" dirty="0">
                <a:solidFill>
                  <a:srgbClr val="FF0000"/>
                </a:solidFill>
                <a:latin typeface="Arial" charset="0"/>
              </a:rPr>
              <a:t>soja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87043" name="Picture 6" descr="Soy01Mg.jpg (246755 bytes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071563" y="214313"/>
            <a:ext cx="66944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0000"/>
                </a:solidFill>
                <a:latin typeface="Arial" charset="0"/>
              </a:rPr>
              <a:t>Deficiencia </a:t>
            </a:r>
            <a:r>
              <a:rPr lang="es-ES" sz="3200" b="1" dirty="0">
                <a:solidFill>
                  <a:srgbClr val="FF0000"/>
                </a:solidFill>
                <a:latin typeface="Arial" charset="0"/>
              </a:rPr>
              <a:t>de </a:t>
            </a:r>
            <a:r>
              <a:rPr lang="es-ES" sz="3200" b="1" dirty="0" err="1" smtClean="0">
                <a:solidFill>
                  <a:srgbClr val="FF0000"/>
                </a:solidFill>
                <a:latin typeface="Arial" charset="0"/>
              </a:rPr>
              <a:t>magneso</a:t>
            </a:r>
            <a:r>
              <a:rPr lang="es-ES" sz="3200" b="1" dirty="0" smtClean="0">
                <a:solidFill>
                  <a:srgbClr val="FF0000"/>
                </a:solidFill>
                <a:latin typeface="Arial" charset="0"/>
              </a:rPr>
              <a:t> en </a:t>
            </a:r>
            <a:r>
              <a:rPr lang="es-ES" sz="3200" b="1" dirty="0">
                <a:solidFill>
                  <a:srgbClr val="FF0000"/>
                </a:solidFill>
                <a:latin typeface="Arial" charset="0"/>
              </a:rPr>
              <a:t>sorgo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88067" name="Picture 3" descr="C:\Adobe Albums\Cat2\foto (3) cópia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2090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914400" y="0"/>
            <a:ext cx="6468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0000"/>
                </a:solidFill>
                <a:latin typeface="Arial" charset="0"/>
              </a:rPr>
              <a:t>Deficiencia </a:t>
            </a:r>
            <a:r>
              <a:rPr lang="es-ES" sz="3200" b="1" dirty="0">
                <a:solidFill>
                  <a:srgbClr val="FF0000"/>
                </a:solidFill>
                <a:latin typeface="Arial" charset="0"/>
              </a:rPr>
              <a:t>de </a:t>
            </a:r>
            <a:r>
              <a:rPr lang="es-ES" sz="3200" b="1" dirty="0" err="1" smtClean="0">
                <a:solidFill>
                  <a:srgbClr val="FF0000"/>
                </a:solidFill>
                <a:latin typeface="Arial" charset="0"/>
              </a:rPr>
              <a:t>magneso</a:t>
            </a:r>
            <a:r>
              <a:rPr lang="es-ES" sz="3200" b="1" dirty="0" smtClean="0">
                <a:solidFill>
                  <a:srgbClr val="FF0000"/>
                </a:solidFill>
                <a:latin typeface="Arial" charset="0"/>
              </a:rPr>
              <a:t> en maíz</a:t>
            </a:r>
            <a:endParaRPr lang="es-ES" dirty="0">
              <a:solidFill>
                <a:srgbClr val="FF0000"/>
              </a:solidFill>
            </a:endParaRP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685800" y="514350"/>
          <a:ext cx="8458200" cy="6343650"/>
        </p:xfrm>
        <a:graphic>
          <a:graphicData uri="http://schemas.openxmlformats.org/presentationml/2006/ole">
            <p:oleObj spid="_x0000_s5122" name="Photo Editor Photo" r:id="rId3" imgW="6095238" imgH="4571429" progId="MSPhotoEd.3">
              <p:embed/>
            </p:oleObj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0" y="4057650"/>
          <a:ext cx="3733800" cy="2800350"/>
        </p:xfrm>
        <a:graphic>
          <a:graphicData uri="http://schemas.openxmlformats.org/presentationml/2006/ole">
            <p:oleObj spid="_x0000_s5123" name="Photo Editor Photo" r:id="rId4" imgW="6095238" imgH="4571429" progId="MSPhotoEd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28390" y="142852"/>
            <a:ext cx="9015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0000"/>
                </a:solidFill>
                <a:latin typeface="Arial" charset="0"/>
              </a:rPr>
              <a:t>Deficiencia </a:t>
            </a:r>
            <a:r>
              <a:rPr lang="es-ES" sz="3200" b="1" dirty="0">
                <a:solidFill>
                  <a:srgbClr val="FF0000"/>
                </a:solidFill>
                <a:latin typeface="Arial" charset="0"/>
              </a:rPr>
              <a:t>de </a:t>
            </a:r>
            <a:r>
              <a:rPr lang="es-ES" sz="3200" b="1" dirty="0" err="1" smtClean="0">
                <a:solidFill>
                  <a:srgbClr val="FF0000"/>
                </a:solidFill>
                <a:latin typeface="Arial" charset="0"/>
              </a:rPr>
              <a:t>magneso</a:t>
            </a:r>
            <a:r>
              <a:rPr lang="es-ES" sz="3200" b="1" dirty="0" smtClean="0">
                <a:solidFill>
                  <a:srgbClr val="FF0000"/>
                </a:solidFill>
                <a:latin typeface="Arial" charset="0"/>
              </a:rPr>
              <a:t> en la </a:t>
            </a:r>
            <a:r>
              <a:rPr lang="es-ES" sz="3200" b="1" dirty="0">
                <a:solidFill>
                  <a:srgbClr val="FF0000"/>
                </a:solidFill>
                <a:latin typeface="Arial" charset="0"/>
              </a:rPr>
              <a:t>cana-de-</a:t>
            </a:r>
            <a:r>
              <a:rPr lang="es-ES" sz="3200" b="1" dirty="0" err="1">
                <a:solidFill>
                  <a:srgbClr val="FF0000"/>
                </a:solidFill>
                <a:latin typeface="Arial" charset="0"/>
              </a:rPr>
              <a:t>açúcar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890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066800"/>
            <a:ext cx="4953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6" descr="Cane01Mg.jpg (219425 bytes)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143000"/>
            <a:ext cx="36210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 descr="Interveinal chlorosis of the older leaf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143000" y="0"/>
            <a:ext cx="64443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de </a:t>
            </a:r>
            <a:r>
              <a:rPr lang="es-ES" sz="3200" b="1" dirty="0" err="1" smtClean="0">
                <a:solidFill>
                  <a:srgbClr val="FFFF00"/>
                </a:solidFill>
                <a:latin typeface="Arial" charset="0"/>
              </a:rPr>
              <a:t>magneso</a:t>
            </a: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 en frijol</a:t>
            </a:r>
            <a:endParaRPr lang="es-E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6" descr="Interveinal chlorosis of the older leaf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1143000" y="0"/>
            <a:ext cx="6558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de </a:t>
            </a:r>
            <a:r>
              <a:rPr lang="es-ES" sz="3200" b="1" dirty="0" err="1" smtClean="0">
                <a:solidFill>
                  <a:srgbClr val="FFFF00"/>
                </a:solidFill>
                <a:latin typeface="Arial" charset="0"/>
              </a:rPr>
              <a:t>magnéso</a:t>
            </a: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 en Frijol</a:t>
            </a:r>
            <a:endParaRPr lang="es-E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85800" y="0"/>
            <a:ext cx="7201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0000"/>
                </a:solidFill>
                <a:latin typeface="Arial" charset="0"/>
              </a:rPr>
              <a:t>Deficiencia </a:t>
            </a:r>
            <a:r>
              <a:rPr lang="es-ES" sz="3200" b="1" dirty="0">
                <a:solidFill>
                  <a:srgbClr val="FF0000"/>
                </a:solidFill>
                <a:latin typeface="Arial" charset="0"/>
              </a:rPr>
              <a:t>de </a:t>
            </a:r>
            <a:r>
              <a:rPr lang="es-ES" sz="3200" b="1" dirty="0" err="1" smtClean="0">
                <a:solidFill>
                  <a:srgbClr val="FF0000"/>
                </a:solidFill>
                <a:latin typeface="Arial" charset="0"/>
              </a:rPr>
              <a:t>magneso</a:t>
            </a:r>
            <a:r>
              <a:rPr lang="es-ES" sz="3200" b="1" dirty="0" smtClean="0">
                <a:solidFill>
                  <a:srgbClr val="FF0000"/>
                </a:solidFill>
                <a:latin typeface="Arial" charset="0"/>
              </a:rPr>
              <a:t> en Algodón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0" y="4343400"/>
            <a:ext cx="4648200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Sintoma na fase inicial</a:t>
            </a:r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150" name="Picture 4" descr="C:\Adobe Albums\Cat2\foto (1) cópia (3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8" y="762000"/>
            <a:ext cx="31765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 descr="C:\Adobe Albums\Cat2\foto (1) cópia (3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2388" y="762000"/>
            <a:ext cx="3384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5105400" y="4419600"/>
            <a:ext cx="4038600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Sintoma na fase final</a:t>
            </a:r>
            <a:r>
              <a:rPr lang="pt-BR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990600" y="4943475"/>
          <a:ext cx="2133600" cy="1914525"/>
        </p:xfrm>
        <a:graphic>
          <a:graphicData uri="http://schemas.openxmlformats.org/presentationml/2006/ole">
            <p:oleObj spid="_x0000_s6146" name="Imagem de bitmap" r:id="rId5" imgW="2048161" imgH="1838095" progId="Paint.Picture">
              <p:embed/>
            </p:oleObj>
          </a:graphicData>
        </a:graphic>
      </p:graphicFrame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3124200" y="5842000"/>
            <a:ext cx="4648200" cy="1015663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 err="1" smtClean="0">
                <a:solidFill>
                  <a:schemeClr val="bg2"/>
                </a:solidFill>
                <a:latin typeface="Arial" charset="0"/>
              </a:rPr>
              <a:t>Hojas</a:t>
            </a:r>
            <a:r>
              <a:rPr lang="pt-BR" sz="2000" b="1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pt-BR" sz="2000" b="1" dirty="0" err="1" smtClean="0">
                <a:solidFill>
                  <a:schemeClr val="bg2"/>
                </a:solidFill>
                <a:latin typeface="Arial" charset="0"/>
              </a:rPr>
              <a:t>del</a:t>
            </a:r>
            <a:r>
              <a:rPr lang="pt-BR" sz="2000" b="1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pt-BR" sz="2000" b="1" dirty="0" err="1" smtClean="0">
                <a:solidFill>
                  <a:schemeClr val="bg2"/>
                </a:solidFill>
                <a:latin typeface="Arial" charset="0"/>
              </a:rPr>
              <a:t>terzo</a:t>
            </a:r>
            <a:r>
              <a:rPr lang="pt-BR" sz="2000" b="1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pt-BR" sz="2000" b="1" dirty="0" err="1" smtClean="0">
                <a:solidFill>
                  <a:schemeClr val="bg2"/>
                </a:solidFill>
                <a:latin typeface="Arial" charset="0"/>
              </a:rPr>
              <a:t>medio</a:t>
            </a:r>
            <a:r>
              <a:rPr lang="pt-BR" sz="2000" b="1" dirty="0" smtClean="0">
                <a:solidFill>
                  <a:schemeClr val="bg2"/>
                </a:solidFill>
                <a:latin typeface="Arial" charset="0"/>
              </a:rPr>
              <a:t> y </a:t>
            </a:r>
            <a:r>
              <a:rPr lang="pt-BR" sz="2000" b="1" dirty="0">
                <a:solidFill>
                  <a:schemeClr val="bg2"/>
                </a:solidFill>
                <a:latin typeface="Arial" charset="0"/>
              </a:rPr>
              <a:t>superior </a:t>
            </a:r>
            <a:r>
              <a:rPr lang="pt-BR" sz="2000" b="1" dirty="0" smtClean="0">
                <a:solidFill>
                  <a:schemeClr val="bg2"/>
                </a:solidFill>
                <a:latin typeface="Arial" charset="0"/>
              </a:rPr>
              <a:t>de </a:t>
            </a:r>
            <a:r>
              <a:rPr lang="pt-BR" sz="2000" b="1" dirty="0" err="1" smtClean="0">
                <a:solidFill>
                  <a:schemeClr val="bg2"/>
                </a:solidFill>
                <a:latin typeface="Arial" charset="0"/>
              </a:rPr>
              <a:t>la</a:t>
            </a:r>
            <a:r>
              <a:rPr lang="pt-BR" sz="2000" b="1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pt-BR" sz="2000" b="1" dirty="0">
                <a:solidFill>
                  <a:schemeClr val="bg2"/>
                </a:solidFill>
                <a:latin typeface="Arial" charset="0"/>
              </a:rPr>
              <a:t>planta c/ </a:t>
            </a:r>
            <a:r>
              <a:rPr lang="pt-BR" sz="2000" b="1" dirty="0" err="1" smtClean="0">
                <a:solidFill>
                  <a:schemeClr val="bg2"/>
                </a:solidFill>
                <a:latin typeface="Arial" charset="0"/>
              </a:rPr>
              <a:t>amarillamento</a:t>
            </a:r>
            <a:r>
              <a:rPr lang="pt-BR" sz="2000" b="1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pt-BR" sz="2000" b="1" dirty="0">
                <a:solidFill>
                  <a:schemeClr val="bg2"/>
                </a:solidFill>
                <a:latin typeface="Arial" charset="0"/>
              </a:rPr>
              <a:t>entre </a:t>
            </a:r>
            <a:r>
              <a:rPr lang="pt-BR" sz="2000" b="1" dirty="0" err="1" smtClean="0">
                <a:solidFill>
                  <a:schemeClr val="bg2"/>
                </a:solidFill>
                <a:latin typeface="Arial" charset="0"/>
              </a:rPr>
              <a:t>las</a:t>
            </a:r>
            <a:r>
              <a:rPr lang="pt-BR" sz="2000" b="1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pt-BR" sz="2000" b="1" dirty="0">
                <a:solidFill>
                  <a:schemeClr val="bg2"/>
                </a:solidFill>
                <a:latin typeface="Arial" charset="0"/>
              </a:rPr>
              <a:t>nervuras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2514600" y="838200"/>
            <a:ext cx="4038600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solidFill>
                  <a:schemeClr val="bg1"/>
                </a:solidFill>
              </a:rPr>
              <a:t>campo</a:t>
            </a:r>
            <a:r>
              <a:rPr lang="pt-BR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3200400" y="5105400"/>
            <a:ext cx="4038600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Casa de </a:t>
            </a:r>
            <a:r>
              <a:rPr lang="pt-BR" sz="2800" b="1" dirty="0" err="1" smtClean="0">
                <a:solidFill>
                  <a:schemeClr val="bg1"/>
                </a:solidFill>
                <a:latin typeface="Arial" charset="0"/>
              </a:rPr>
              <a:t>vegetación</a:t>
            </a:r>
            <a:endParaRPr lang="pt-BR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928688" y="214313"/>
            <a:ext cx="68996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de </a:t>
            </a:r>
            <a:r>
              <a:rPr lang="es-ES" sz="3200" b="1" dirty="0" err="1" smtClean="0">
                <a:solidFill>
                  <a:srgbClr val="FFFF00"/>
                </a:solidFill>
                <a:latin typeface="Arial" charset="0"/>
              </a:rPr>
              <a:t>magneso</a:t>
            </a: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 en girasol</a:t>
            </a:r>
            <a:endParaRPr lang="es-ES" dirty="0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714375" y="928688"/>
          <a:ext cx="7905750" cy="5929312"/>
        </p:xfrm>
        <a:graphic>
          <a:graphicData uri="http://schemas.openxmlformats.org/presentationml/2006/ole">
            <p:oleObj spid="_x0000_s7170" name="Photo Editor Photo" r:id="rId3" imgW="6095238" imgH="4571429" progId="MSPhotoEd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91000"/>
          </a:xfrm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175" y="103171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2954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7620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133600" y="304800"/>
            <a:ext cx="527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0">
              <a:latin typeface="Arial" charset="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3175" y="93726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323592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Introducción</a:t>
            </a:r>
            <a:endParaRPr lang="pt-BR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6759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00063"/>
            <a:ext cx="8231188" cy="63579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857250" y="214313"/>
            <a:ext cx="687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de </a:t>
            </a:r>
            <a:r>
              <a:rPr lang="es-ES" sz="3200" b="1" dirty="0" err="1" smtClean="0">
                <a:solidFill>
                  <a:srgbClr val="FFFF00"/>
                </a:solidFill>
                <a:latin typeface="Arial" charset="0"/>
              </a:rPr>
              <a:t>magneso</a:t>
            </a: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 en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tabaco</a:t>
            </a:r>
            <a:endParaRPr lang="es-ES" dirty="0"/>
          </a:p>
        </p:txBody>
      </p:sp>
      <p:pic>
        <p:nvPicPr>
          <p:cNvPr id="921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857250"/>
            <a:ext cx="543083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DefExcessosNutrientes\IMAGES\Img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5715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143000" y="381000"/>
            <a:ext cx="66720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  <a:latin typeface="Arial" charset="0"/>
              </a:rPr>
              <a:t>de </a:t>
            </a:r>
            <a:r>
              <a:rPr lang="es-ES" sz="3200" b="1" dirty="0" err="1" smtClean="0">
                <a:solidFill>
                  <a:srgbClr val="FFFF00"/>
                </a:solidFill>
                <a:latin typeface="Arial" charset="0"/>
              </a:rPr>
              <a:t>magneso</a:t>
            </a: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 en </a:t>
            </a:r>
            <a:r>
              <a:rPr lang="es-ES" sz="3200" b="1" dirty="0" err="1">
                <a:solidFill>
                  <a:srgbClr val="FFFF00"/>
                </a:solidFill>
                <a:latin typeface="Arial" charset="0"/>
              </a:rPr>
              <a:t>citros</a:t>
            </a:r>
            <a:endParaRPr lang="es-ES" dirty="0"/>
          </a:p>
        </p:txBody>
      </p:sp>
      <p:pic>
        <p:nvPicPr>
          <p:cNvPr id="93188" name="Picture 4" descr="hojas de citricas que muestran una deficiencia magnec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0213" y="3508375"/>
            <a:ext cx="4903787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6661150" y="2057400"/>
            <a:ext cx="248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800" b="1">
                <a:solidFill>
                  <a:srgbClr val="FFFF00"/>
                </a:solidFill>
                <a:latin typeface="Arial" charset="0"/>
              </a:rPr>
              <a:t>Área triangular verde</a:t>
            </a:r>
            <a:endParaRPr lang="es-ES" sz="1800"/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H="1">
            <a:off x="3276600" y="2286000"/>
            <a:ext cx="3429000" cy="533400"/>
          </a:xfrm>
          <a:prstGeom prst="line">
            <a:avLst/>
          </a:prstGeom>
          <a:noFill/>
          <a:ln w="69850">
            <a:solidFill>
              <a:srgbClr val="FFFFFF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 flipH="1">
            <a:off x="5334000" y="2438400"/>
            <a:ext cx="1524000" cy="2057400"/>
          </a:xfrm>
          <a:prstGeom prst="line">
            <a:avLst/>
          </a:prstGeom>
          <a:noFill/>
          <a:ln w="69850">
            <a:solidFill>
              <a:srgbClr val="FFFFFF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91000"/>
          </a:xfrm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175" y="103171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2954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7620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2133600" y="304800"/>
            <a:ext cx="527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0">
              <a:latin typeface="Arial" charset="0"/>
            </a:endParaRP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785813" y="0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rgbClr val="FF9933"/>
                </a:solidFill>
                <a:latin typeface="Arial" charset="0"/>
              </a:rPr>
              <a:t>DEFICIENCIA </a:t>
            </a:r>
            <a:r>
              <a:rPr lang="pt-BR" sz="2800" dirty="0">
                <a:solidFill>
                  <a:srgbClr val="FF9933"/>
                </a:solidFill>
                <a:latin typeface="Arial" charset="0"/>
              </a:rPr>
              <a:t>DE </a:t>
            </a:r>
            <a:r>
              <a:rPr lang="pt-BR" sz="2800" dirty="0" smtClean="0">
                <a:solidFill>
                  <a:srgbClr val="FF9933"/>
                </a:solidFill>
                <a:latin typeface="Arial" charset="0"/>
              </a:rPr>
              <a:t>MAGNESO EN LA </a:t>
            </a:r>
            <a:r>
              <a:rPr lang="pt-BR" sz="2800" dirty="0">
                <a:solidFill>
                  <a:srgbClr val="FF9933"/>
                </a:solidFill>
                <a:latin typeface="Arial" charset="0"/>
              </a:rPr>
              <a:t>SERINGUEIRA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3175" y="93726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pic>
        <p:nvPicPr>
          <p:cNvPr id="94217" name="Picture 7" descr="Deficiência Mg 3"/>
          <p:cNvPicPr>
            <a:picLocks noChangeAspect="1" noChangeArrowheads="1"/>
          </p:cNvPicPr>
          <p:nvPr/>
        </p:nvPicPr>
        <p:blipFill>
          <a:blip r:embed="rId2"/>
          <a:srcRect r="3662" b="12015"/>
          <a:stretch>
            <a:fillRect/>
          </a:stretch>
        </p:blipFill>
        <p:spPr bwMode="auto">
          <a:xfrm>
            <a:off x="144463" y="4005263"/>
            <a:ext cx="3851275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8" name="Picture 6" descr="Deficiência Mg 2"/>
          <p:cNvPicPr>
            <a:picLocks noChangeAspect="1" noChangeArrowheads="1"/>
          </p:cNvPicPr>
          <p:nvPr/>
        </p:nvPicPr>
        <p:blipFill>
          <a:blip r:embed="rId3"/>
          <a:srcRect b="13330"/>
          <a:stretch>
            <a:fillRect/>
          </a:stretch>
        </p:blipFill>
        <p:spPr bwMode="auto">
          <a:xfrm>
            <a:off x="3265488" y="1071563"/>
            <a:ext cx="58785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91000"/>
          </a:xfrm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175" y="103171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7620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95237" name="Text Box 6"/>
          <p:cNvSpPr txBox="1">
            <a:spLocks noChangeArrowheads="1"/>
          </p:cNvSpPr>
          <p:nvPr/>
        </p:nvSpPr>
        <p:spPr bwMode="auto">
          <a:xfrm>
            <a:off x="2133600" y="304800"/>
            <a:ext cx="527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0">
              <a:latin typeface="Arial" charset="0"/>
            </a:endParaRPr>
          </a:p>
        </p:txBody>
      </p:sp>
      <p:sp>
        <p:nvSpPr>
          <p:cNvPr id="95238" name="Text Box 7"/>
          <p:cNvSpPr txBox="1">
            <a:spLocks noChangeArrowheads="1"/>
          </p:cNvSpPr>
          <p:nvPr/>
        </p:nvSpPr>
        <p:spPr bwMode="auto">
          <a:xfrm>
            <a:off x="285720" y="0"/>
            <a:ext cx="8629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FF9933"/>
                </a:solidFill>
                <a:latin typeface="Arial" charset="0"/>
              </a:rPr>
              <a:t>DEFICIENCIA </a:t>
            </a:r>
            <a:r>
              <a:rPr lang="pt-BR" sz="2800" dirty="0">
                <a:solidFill>
                  <a:srgbClr val="FF9933"/>
                </a:solidFill>
                <a:latin typeface="Arial" charset="0"/>
              </a:rPr>
              <a:t>DE MAGNÉSIO </a:t>
            </a:r>
            <a:r>
              <a:rPr lang="pt-BR" sz="2800" dirty="0" smtClean="0">
                <a:solidFill>
                  <a:srgbClr val="FF9933"/>
                </a:solidFill>
                <a:latin typeface="Arial" charset="0"/>
              </a:rPr>
              <a:t>EN LA GRANADILLA</a:t>
            </a:r>
            <a:endParaRPr lang="pt-BR" sz="2800" dirty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95239" name="Rectangle 8"/>
          <p:cNvSpPr>
            <a:spLocks noChangeArrowheads="1"/>
          </p:cNvSpPr>
          <p:nvPr/>
        </p:nvSpPr>
        <p:spPr bwMode="auto">
          <a:xfrm>
            <a:off x="3175" y="93726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pic>
        <p:nvPicPr>
          <p:cNvPr id="95240" name="Picture 11" descr="http://agroservicesinternational.com/photos/Passion Fruit 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642938"/>
            <a:ext cx="655637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026"/>
          <p:cNvSpPr txBox="1">
            <a:spLocks noChangeArrowheads="1"/>
          </p:cNvSpPr>
          <p:nvPr/>
        </p:nvSpPr>
        <p:spPr bwMode="auto">
          <a:xfrm>
            <a:off x="228600" y="762000"/>
            <a:ext cx="83439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" sz="2800" dirty="0">
                <a:latin typeface="Arial" charset="0"/>
              </a:rPr>
              <a:t>1-Cite </a:t>
            </a:r>
            <a:r>
              <a:rPr lang="es-ES" sz="2800" dirty="0" smtClean="0">
                <a:latin typeface="Arial" charset="0"/>
              </a:rPr>
              <a:t>las </a:t>
            </a:r>
            <a:r>
              <a:rPr lang="es-ES" sz="2800" dirty="0">
                <a:latin typeface="Arial" charset="0"/>
              </a:rPr>
              <a:t>formas </a:t>
            </a:r>
            <a:r>
              <a:rPr lang="es-ES" sz="2800" dirty="0" err="1">
                <a:latin typeface="Arial" charset="0"/>
              </a:rPr>
              <a:t>absorvidas</a:t>
            </a:r>
            <a:r>
              <a:rPr lang="es-ES" sz="2800" dirty="0">
                <a:latin typeface="Arial" charset="0"/>
              </a:rPr>
              <a:t> de Ca, Mg e S? </a:t>
            </a:r>
            <a:r>
              <a:rPr lang="es-ES" sz="2800" dirty="0" smtClean="0">
                <a:latin typeface="Arial" charset="0"/>
              </a:rPr>
              <a:t>Y la </a:t>
            </a:r>
            <a:r>
              <a:rPr lang="es-ES" sz="2800" dirty="0" err="1" smtClean="0">
                <a:latin typeface="Arial" charset="0"/>
              </a:rPr>
              <a:t>seqüencia</a:t>
            </a:r>
            <a:r>
              <a:rPr lang="es-ES" sz="2800" dirty="0" smtClean="0">
                <a:latin typeface="Arial" charset="0"/>
              </a:rPr>
              <a:t> </a:t>
            </a:r>
            <a:r>
              <a:rPr lang="es-ES" sz="2800" dirty="0">
                <a:latin typeface="Arial" charset="0"/>
              </a:rPr>
              <a:t>de </a:t>
            </a:r>
            <a:r>
              <a:rPr lang="es-ES" sz="2800" dirty="0" smtClean="0">
                <a:latin typeface="Arial" charset="0"/>
              </a:rPr>
              <a:t>velocidad</a:t>
            </a:r>
            <a:endParaRPr lang="es-ES" sz="2800" dirty="0">
              <a:latin typeface="Arial" charset="0"/>
            </a:endParaRPr>
          </a:p>
          <a:p>
            <a:pPr eaLnBrk="0" hangingPunct="0"/>
            <a:r>
              <a:rPr lang="es-ES" sz="2800" dirty="0">
                <a:latin typeface="Arial" charset="0"/>
              </a:rPr>
              <a:t>de </a:t>
            </a:r>
            <a:r>
              <a:rPr lang="es-ES" sz="2800" dirty="0" smtClean="0">
                <a:latin typeface="Arial" charset="0"/>
              </a:rPr>
              <a:t>absorción de los </a:t>
            </a:r>
            <a:r>
              <a:rPr lang="es-ES" sz="2800" dirty="0" err="1">
                <a:latin typeface="Arial" charset="0"/>
              </a:rPr>
              <a:t>ânios</a:t>
            </a:r>
            <a:r>
              <a:rPr lang="es-ES" sz="2800" dirty="0">
                <a:latin typeface="Arial" charset="0"/>
              </a:rPr>
              <a:t> </a:t>
            </a:r>
            <a:r>
              <a:rPr lang="es-ES" sz="2800" dirty="0" smtClean="0">
                <a:latin typeface="Arial" charset="0"/>
              </a:rPr>
              <a:t>y </a:t>
            </a:r>
            <a:r>
              <a:rPr lang="es-ES" sz="2800" dirty="0" err="1">
                <a:latin typeface="Arial" charset="0"/>
              </a:rPr>
              <a:t>cátions</a:t>
            </a:r>
            <a:r>
              <a:rPr lang="es-ES" sz="2800" dirty="0">
                <a:latin typeface="Arial" charset="0"/>
              </a:rPr>
              <a:t> </a:t>
            </a:r>
            <a:r>
              <a:rPr lang="es-ES" sz="2800" dirty="0" smtClean="0">
                <a:latin typeface="Arial" charset="0"/>
              </a:rPr>
              <a:t>en las </a:t>
            </a:r>
            <a:r>
              <a:rPr lang="es-ES" sz="2800" dirty="0">
                <a:latin typeface="Arial" charset="0"/>
              </a:rPr>
              <a:t>plantas que </a:t>
            </a:r>
            <a:r>
              <a:rPr lang="es-ES" sz="2800" dirty="0" smtClean="0">
                <a:latin typeface="Arial" charset="0"/>
              </a:rPr>
              <a:t>constan el </a:t>
            </a:r>
            <a:r>
              <a:rPr lang="es-ES" sz="2800" dirty="0">
                <a:latin typeface="Arial" charset="0"/>
              </a:rPr>
              <a:t>Ca, Mg e S?</a:t>
            </a:r>
          </a:p>
          <a:p>
            <a:pPr eaLnBrk="0" hangingPunct="0"/>
            <a:r>
              <a:rPr lang="es-ES" sz="2800" dirty="0">
                <a:latin typeface="Arial" charset="0"/>
              </a:rPr>
              <a:t>2- </a:t>
            </a:r>
            <a:r>
              <a:rPr lang="es-ES" sz="2800" dirty="0" err="1" smtClean="0">
                <a:latin typeface="Arial" charset="0"/>
              </a:rPr>
              <a:t>Qual</a:t>
            </a:r>
            <a:r>
              <a:rPr lang="es-ES" sz="2800" dirty="0" smtClean="0">
                <a:latin typeface="Arial" charset="0"/>
              </a:rPr>
              <a:t> es la </a:t>
            </a:r>
            <a:r>
              <a:rPr lang="es-ES" sz="2800" dirty="0" err="1" smtClean="0">
                <a:latin typeface="Arial" charset="0"/>
              </a:rPr>
              <a:t>mobilidad</a:t>
            </a:r>
            <a:r>
              <a:rPr lang="es-ES" sz="2800" dirty="0" smtClean="0">
                <a:latin typeface="Arial" charset="0"/>
              </a:rPr>
              <a:t> </a:t>
            </a:r>
            <a:r>
              <a:rPr lang="es-ES" sz="2800" dirty="0">
                <a:latin typeface="Arial" charset="0"/>
              </a:rPr>
              <a:t>do Ca, Mg e S?</a:t>
            </a:r>
          </a:p>
          <a:p>
            <a:pPr eaLnBrk="0" hangingPunct="0"/>
            <a:r>
              <a:rPr lang="es-ES" sz="2800" dirty="0">
                <a:latin typeface="Arial" charset="0"/>
              </a:rPr>
              <a:t>3- </a:t>
            </a:r>
            <a:r>
              <a:rPr lang="es-ES" sz="2800" dirty="0" err="1">
                <a:latin typeface="Arial" charset="0"/>
              </a:rPr>
              <a:t>Qual</a:t>
            </a:r>
            <a:r>
              <a:rPr lang="es-ES" sz="2800" dirty="0">
                <a:latin typeface="Arial" charset="0"/>
              </a:rPr>
              <a:t> </a:t>
            </a:r>
            <a:r>
              <a:rPr lang="es-ES" sz="2800" dirty="0" smtClean="0">
                <a:latin typeface="Arial" charset="0"/>
              </a:rPr>
              <a:t>es la </a:t>
            </a:r>
            <a:r>
              <a:rPr lang="es-ES" sz="2800" dirty="0">
                <a:latin typeface="Arial" charset="0"/>
              </a:rPr>
              <a:t>principal </a:t>
            </a:r>
            <a:r>
              <a:rPr lang="es-ES" sz="2800" dirty="0" smtClean="0">
                <a:latin typeface="Arial" charset="0"/>
              </a:rPr>
              <a:t>estructura </a:t>
            </a:r>
            <a:r>
              <a:rPr lang="es-ES" sz="2800" dirty="0">
                <a:latin typeface="Arial" charset="0"/>
              </a:rPr>
              <a:t>que </a:t>
            </a:r>
            <a:r>
              <a:rPr lang="es-ES" sz="2800" dirty="0" smtClean="0">
                <a:latin typeface="Arial" charset="0"/>
              </a:rPr>
              <a:t>el </a:t>
            </a:r>
            <a:r>
              <a:rPr lang="es-ES" sz="2800" dirty="0">
                <a:latin typeface="Arial" charset="0"/>
              </a:rPr>
              <a:t>Ca, Mg e S </a:t>
            </a:r>
            <a:r>
              <a:rPr lang="es-ES" sz="2800" dirty="0" smtClean="0">
                <a:latin typeface="Arial" charset="0"/>
              </a:rPr>
              <a:t>hace </a:t>
            </a:r>
            <a:r>
              <a:rPr lang="es-ES" sz="2800" dirty="0">
                <a:latin typeface="Arial" charset="0"/>
              </a:rPr>
              <a:t>parte </a:t>
            </a:r>
            <a:r>
              <a:rPr lang="es-ES" sz="2800" dirty="0" smtClean="0">
                <a:latin typeface="Arial" charset="0"/>
              </a:rPr>
              <a:t>en las </a:t>
            </a:r>
            <a:r>
              <a:rPr lang="es-ES" sz="2800" dirty="0">
                <a:latin typeface="Arial" charset="0"/>
              </a:rPr>
              <a:t>plantas?</a:t>
            </a:r>
          </a:p>
          <a:p>
            <a:pPr eaLnBrk="0" hangingPunct="0"/>
            <a:r>
              <a:rPr lang="es-ES" sz="2800" dirty="0">
                <a:latin typeface="Arial" charset="0"/>
              </a:rPr>
              <a:t>4- Porque </a:t>
            </a:r>
            <a:r>
              <a:rPr lang="es-ES" sz="2800" dirty="0" smtClean="0">
                <a:latin typeface="Arial" charset="0"/>
              </a:rPr>
              <a:t>el </a:t>
            </a:r>
            <a:r>
              <a:rPr lang="es-ES" sz="2800" dirty="0">
                <a:latin typeface="Arial" charset="0"/>
              </a:rPr>
              <a:t>Ca influencia </a:t>
            </a:r>
            <a:r>
              <a:rPr lang="es-ES" sz="2800" dirty="0" smtClean="0">
                <a:latin typeface="Arial" charset="0"/>
              </a:rPr>
              <a:t>la resistencia de </a:t>
            </a:r>
            <a:r>
              <a:rPr lang="es-ES" sz="2800" dirty="0">
                <a:latin typeface="Arial" charset="0"/>
              </a:rPr>
              <a:t>l</a:t>
            </a:r>
            <a:r>
              <a:rPr lang="es-ES" sz="2800" dirty="0" smtClean="0">
                <a:latin typeface="Arial" charset="0"/>
              </a:rPr>
              <a:t>as </a:t>
            </a:r>
            <a:r>
              <a:rPr lang="es-ES" sz="2800" dirty="0">
                <a:latin typeface="Arial" charset="0"/>
              </a:rPr>
              <a:t>plantas </a:t>
            </a:r>
            <a:r>
              <a:rPr lang="es-ES" sz="2800" dirty="0" smtClean="0">
                <a:latin typeface="Arial" charset="0"/>
              </a:rPr>
              <a:t>a las </a:t>
            </a:r>
            <a:r>
              <a:rPr lang="es-ES" sz="2800" dirty="0" err="1" smtClean="0">
                <a:latin typeface="Arial" charset="0"/>
              </a:rPr>
              <a:t>efermidades</a:t>
            </a:r>
            <a:r>
              <a:rPr lang="es-ES" sz="2800" dirty="0" smtClean="0">
                <a:latin typeface="Arial" charset="0"/>
              </a:rPr>
              <a:t>?</a:t>
            </a:r>
            <a:endParaRPr lang="es-ES" sz="2800" dirty="0">
              <a:latin typeface="Arial" charset="0"/>
            </a:endParaRPr>
          </a:p>
          <a:p>
            <a:pPr eaLnBrk="0" hangingPunct="0"/>
            <a:r>
              <a:rPr lang="es-ES" sz="2800" dirty="0">
                <a:latin typeface="Arial" charset="0"/>
              </a:rPr>
              <a:t>5- </a:t>
            </a:r>
            <a:r>
              <a:rPr lang="es-ES" sz="2800" dirty="0" err="1" smtClean="0">
                <a:latin typeface="Arial" charset="0"/>
              </a:rPr>
              <a:t>Quais</a:t>
            </a:r>
            <a:r>
              <a:rPr lang="es-ES" sz="2800" dirty="0" smtClean="0">
                <a:latin typeface="Arial" charset="0"/>
              </a:rPr>
              <a:t> los principales </a:t>
            </a:r>
            <a:r>
              <a:rPr lang="es-ES" sz="2800" dirty="0" err="1">
                <a:latin typeface="Arial" charset="0"/>
              </a:rPr>
              <a:t>sintomas</a:t>
            </a:r>
            <a:r>
              <a:rPr lang="es-ES" sz="2800" dirty="0">
                <a:latin typeface="Arial" charset="0"/>
              </a:rPr>
              <a:t> de </a:t>
            </a:r>
            <a:r>
              <a:rPr lang="es-ES" sz="2800" dirty="0" smtClean="0">
                <a:latin typeface="Arial" charset="0"/>
              </a:rPr>
              <a:t>deficiencias </a:t>
            </a:r>
            <a:r>
              <a:rPr lang="es-ES" sz="2800" dirty="0">
                <a:latin typeface="Arial" charset="0"/>
              </a:rPr>
              <a:t>de Ca, Mg </a:t>
            </a:r>
            <a:r>
              <a:rPr lang="es-ES" sz="2800" dirty="0" smtClean="0">
                <a:latin typeface="Arial" charset="0"/>
              </a:rPr>
              <a:t>y </a:t>
            </a:r>
            <a:r>
              <a:rPr lang="es-ES" sz="2800" dirty="0">
                <a:latin typeface="Arial" charset="0"/>
              </a:rPr>
              <a:t>S </a:t>
            </a:r>
            <a:r>
              <a:rPr lang="es-ES" sz="2800" dirty="0" smtClean="0">
                <a:latin typeface="Arial" charset="0"/>
              </a:rPr>
              <a:t>y en </a:t>
            </a:r>
            <a:r>
              <a:rPr lang="es-ES" sz="2800" dirty="0">
                <a:latin typeface="Arial" charset="0"/>
              </a:rPr>
              <a:t>que tipos de </a:t>
            </a:r>
            <a:r>
              <a:rPr lang="es-ES" sz="2800" dirty="0" smtClean="0">
                <a:latin typeface="Arial" charset="0"/>
              </a:rPr>
              <a:t>hojas </a:t>
            </a:r>
            <a:r>
              <a:rPr lang="es-ES" sz="2800" dirty="0" err="1" smtClean="0">
                <a:latin typeface="Arial" charset="0"/>
              </a:rPr>
              <a:t>ocurrien</a:t>
            </a:r>
            <a:r>
              <a:rPr lang="es-ES" sz="2800" dirty="0" smtClean="0">
                <a:latin typeface="Arial" charset="0"/>
              </a:rPr>
              <a:t> los </a:t>
            </a:r>
            <a:r>
              <a:rPr lang="es-ES" sz="2800" dirty="0" err="1">
                <a:latin typeface="Arial" charset="0"/>
              </a:rPr>
              <a:t>sintomas</a:t>
            </a:r>
            <a:r>
              <a:rPr lang="es-ES" sz="2800" dirty="0">
                <a:latin typeface="Arial" charset="0"/>
              </a:rPr>
              <a:t>?</a:t>
            </a:r>
          </a:p>
          <a:p>
            <a:pPr eaLnBrk="0" hangingPunct="0"/>
            <a:endParaRPr lang="es-ES" sz="2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91000"/>
          </a:xfrm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175" y="103171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2954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7620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3175" y="93726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1534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5791200" y="3352800"/>
            <a:ext cx="1143000" cy="3810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4617" name="Rectangle 9"/>
          <p:cNvSpPr>
            <a:spLocks noChangeArrowheads="1"/>
          </p:cNvSpPr>
          <p:nvPr/>
        </p:nvSpPr>
        <p:spPr bwMode="auto">
          <a:xfrm>
            <a:off x="6858000" y="0"/>
            <a:ext cx="2286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Introducción</a:t>
            </a:r>
            <a:endParaRPr lang="pt-BR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91000"/>
          </a:xfrm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175" y="103171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2954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133600" y="304800"/>
            <a:ext cx="527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0">
              <a:latin typeface="Arial" charset="0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175" y="93726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914400" y="1905000"/>
            <a:ext cx="77724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800" b="1" dirty="0" err="1" smtClean="0">
                <a:solidFill>
                  <a:schemeClr val="folHlink"/>
                </a:solidFill>
                <a:latin typeface="Arial" charset="0"/>
              </a:rPr>
              <a:t>Pré-absorción</a:t>
            </a:r>
            <a:r>
              <a:rPr lang="pt-BR" sz="48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t-BR" sz="4800" b="1" dirty="0">
                <a:solidFill>
                  <a:schemeClr val="folHlink"/>
                </a:solidFill>
                <a:latin typeface="Arial" charset="0"/>
              </a:rPr>
              <a:t>de  </a:t>
            </a:r>
            <a:r>
              <a:rPr lang="pt-BR" sz="4800" b="1" dirty="0" err="1">
                <a:solidFill>
                  <a:schemeClr val="folHlink"/>
                </a:solidFill>
                <a:latin typeface="Arial" charset="0"/>
              </a:rPr>
              <a:t>Mg</a:t>
            </a:r>
            <a:r>
              <a:rPr lang="pt-BR" sz="4400" dirty="0">
                <a:solidFill>
                  <a:schemeClr val="folHlink"/>
                </a:solidFill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pt-BR" sz="4400" dirty="0" err="1" smtClean="0">
                <a:latin typeface="Arial" charset="0"/>
              </a:rPr>
              <a:t>Caminamento</a:t>
            </a:r>
            <a:r>
              <a:rPr lang="pt-BR" sz="4400" dirty="0" smtClean="0">
                <a:latin typeface="Arial" charset="0"/>
              </a:rPr>
              <a:t> de </a:t>
            </a:r>
            <a:r>
              <a:rPr lang="pt-BR" sz="4400" dirty="0" err="1" smtClean="0">
                <a:latin typeface="Arial" charset="0"/>
              </a:rPr>
              <a:t>la</a:t>
            </a:r>
            <a:r>
              <a:rPr lang="pt-BR" sz="4400" dirty="0" smtClean="0">
                <a:latin typeface="Arial" charset="0"/>
              </a:rPr>
              <a:t> </a:t>
            </a:r>
            <a:r>
              <a:rPr lang="pt-BR" sz="4400" dirty="0" err="1" smtClean="0">
                <a:latin typeface="Arial" charset="0"/>
              </a:rPr>
              <a:t>solución</a:t>
            </a:r>
            <a:r>
              <a:rPr lang="pt-BR" sz="4400" dirty="0" smtClean="0">
                <a:latin typeface="Arial" charset="0"/>
              </a:rPr>
              <a:t> </a:t>
            </a:r>
            <a:r>
              <a:rPr lang="pt-BR" sz="4400" dirty="0" err="1" smtClean="0">
                <a:latin typeface="Arial" charset="0"/>
              </a:rPr>
              <a:t>del</a:t>
            </a:r>
            <a:r>
              <a:rPr lang="pt-BR" sz="4400" dirty="0" smtClean="0">
                <a:latin typeface="Arial" charset="0"/>
              </a:rPr>
              <a:t> </a:t>
            </a:r>
            <a:r>
              <a:rPr lang="pt-BR" sz="4400" dirty="0" err="1" smtClean="0">
                <a:latin typeface="Arial" charset="0"/>
              </a:rPr>
              <a:t>suelo</a:t>
            </a:r>
            <a:r>
              <a:rPr lang="pt-BR" sz="4400" dirty="0" smtClean="0">
                <a:latin typeface="Arial" charset="0"/>
              </a:rPr>
              <a:t> </a:t>
            </a:r>
            <a:r>
              <a:rPr lang="pt-BR" sz="4400" dirty="0">
                <a:latin typeface="Arial" charset="0"/>
              </a:rPr>
              <a:t>para </a:t>
            </a:r>
            <a:r>
              <a:rPr lang="pt-BR" sz="4400" dirty="0" err="1" smtClean="0">
                <a:latin typeface="Arial" charset="0"/>
              </a:rPr>
              <a:t>la</a:t>
            </a:r>
            <a:r>
              <a:rPr lang="pt-BR" sz="4400" dirty="0" smtClean="0">
                <a:latin typeface="Arial" charset="0"/>
              </a:rPr>
              <a:t> </a:t>
            </a:r>
            <a:r>
              <a:rPr lang="pt-BR" sz="4400" dirty="0" err="1" smtClean="0">
                <a:latin typeface="Arial" charset="0"/>
              </a:rPr>
              <a:t>superficie</a:t>
            </a:r>
            <a:r>
              <a:rPr lang="pt-BR" sz="4400" dirty="0" smtClean="0">
                <a:latin typeface="Arial" charset="0"/>
              </a:rPr>
              <a:t> de </a:t>
            </a:r>
            <a:r>
              <a:rPr lang="pt-BR" sz="4400" dirty="0" err="1" smtClean="0">
                <a:latin typeface="Arial" charset="0"/>
              </a:rPr>
              <a:t>la</a:t>
            </a:r>
            <a:r>
              <a:rPr lang="pt-BR" sz="4400" dirty="0" smtClean="0">
                <a:latin typeface="Arial" charset="0"/>
              </a:rPr>
              <a:t> </a:t>
            </a:r>
            <a:r>
              <a:rPr lang="pt-BR" sz="4400" dirty="0" err="1" smtClean="0">
                <a:latin typeface="Arial" charset="0"/>
              </a:rPr>
              <a:t>raíz</a:t>
            </a:r>
            <a:endParaRPr lang="pt-BR" sz="4400" dirty="0">
              <a:latin typeface="Arial" charset="0"/>
            </a:endParaRPr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3048000" y="0"/>
            <a:ext cx="6096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32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3200" b="1" dirty="0">
                <a:solidFill>
                  <a:schemeClr val="tx2"/>
                </a:solidFill>
                <a:latin typeface="Monotype Corsiva" pitchFamily="66" charset="0"/>
              </a:rPr>
              <a:t>transporte e </a:t>
            </a: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91000"/>
          </a:xfrm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175" y="103171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2954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7620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133600" y="304800"/>
            <a:ext cx="527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0">
              <a:latin typeface="Arial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3175" y="93726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grpSp>
        <p:nvGrpSpPr>
          <p:cNvPr id="70664" name="Group 8"/>
          <p:cNvGrpSpPr>
            <a:grpSpLocks/>
          </p:cNvGrpSpPr>
          <p:nvPr/>
        </p:nvGrpSpPr>
        <p:grpSpPr bwMode="auto">
          <a:xfrm>
            <a:off x="0" y="685800"/>
            <a:ext cx="9144000" cy="3886200"/>
            <a:chOff x="-3" y="-3"/>
            <a:chExt cx="3450" cy="1406"/>
          </a:xfrm>
        </p:grpSpPr>
        <p:grpSp>
          <p:nvGrpSpPr>
            <p:cNvPr id="70671" name="Group 9"/>
            <p:cNvGrpSpPr>
              <a:grpSpLocks/>
            </p:cNvGrpSpPr>
            <p:nvPr/>
          </p:nvGrpSpPr>
          <p:grpSpPr bwMode="auto">
            <a:xfrm>
              <a:off x="0" y="0"/>
              <a:ext cx="3444" cy="1400"/>
              <a:chOff x="0" y="0"/>
              <a:chExt cx="3444" cy="1400"/>
            </a:xfrm>
          </p:grpSpPr>
          <p:grpSp>
            <p:nvGrpSpPr>
              <p:cNvPr id="70673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594" cy="978"/>
                <a:chOff x="0" y="0"/>
                <a:chExt cx="594" cy="978"/>
              </a:xfrm>
            </p:grpSpPr>
            <p:sp>
              <p:nvSpPr>
                <p:cNvPr id="70714" name="Rectangle 11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538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>
                    <a:tabLst>
                      <a:tab pos="-914400" algn="l"/>
                      <a:tab pos="-457200" algn="l"/>
                    </a:tabLst>
                  </a:pPr>
                  <a:r>
                    <a:rPr lang="en-US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Elemento</a:t>
                  </a:r>
                  <a:endParaRPr lang="en-US">
                    <a:solidFill>
                      <a:srgbClr val="FFCC00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eaLnBrk="0" hangingPunct="0">
                    <a:tabLst>
                      <a:tab pos="-914400" algn="l"/>
                      <a:tab pos="-457200" algn="l"/>
                    </a:tabLst>
                  </a:pPr>
                  <a:endParaRPr lang="en-US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70715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94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70674" name="Group 13"/>
              <p:cNvGrpSpPr>
                <a:grpSpLocks/>
              </p:cNvGrpSpPr>
              <p:nvPr/>
            </p:nvGrpSpPr>
            <p:grpSpPr bwMode="auto">
              <a:xfrm>
                <a:off x="594" y="0"/>
                <a:ext cx="1020" cy="978"/>
                <a:chOff x="594" y="0"/>
                <a:chExt cx="1020" cy="978"/>
              </a:xfrm>
            </p:grpSpPr>
            <p:sp>
              <p:nvSpPr>
                <p:cNvPr id="70712" name="Rectangle 14"/>
                <p:cNvSpPr>
                  <a:spLocks noChangeArrowheads="1"/>
                </p:cNvSpPr>
                <p:nvPr/>
              </p:nvSpPr>
              <p:spPr bwMode="auto">
                <a:xfrm>
                  <a:off x="622" y="0"/>
                  <a:ext cx="964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r>
                    <a:rPr lang="en-US" dirty="0" err="1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Cantidad</a:t>
                  </a:r>
                  <a:r>
                    <a:rPr lang="en-US" dirty="0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necesaria</a:t>
                  </a:r>
                  <a:r>
                    <a:rPr lang="en-US" dirty="0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para</a:t>
                  </a:r>
                  <a:r>
                    <a:rPr lang="en-US" dirty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una</a:t>
                  </a:r>
                  <a:r>
                    <a:rPr lang="en-US" dirty="0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 </a:t>
                  </a:r>
                  <a:r>
                    <a:rPr lang="en-US" dirty="0" err="1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cosecha</a:t>
                  </a:r>
                  <a:r>
                    <a:rPr lang="en-US" dirty="0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 </a:t>
                  </a:r>
                  <a:r>
                    <a:rPr lang="en-US" dirty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de 9 t ha</a:t>
                  </a:r>
                  <a:r>
                    <a:rPr lang="en-US" baseline="30000" dirty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-1</a:t>
                  </a:r>
                  <a:endParaRPr lang="en-US" dirty="0">
                    <a:solidFill>
                      <a:srgbClr val="FFCC00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endParaRPr lang="en-US" dirty="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70713" name="Rectangle 15"/>
                <p:cNvSpPr>
                  <a:spLocks noChangeArrowheads="1"/>
                </p:cNvSpPr>
                <p:nvPr/>
              </p:nvSpPr>
              <p:spPr bwMode="auto">
                <a:xfrm>
                  <a:off x="594" y="0"/>
                  <a:ext cx="1020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70675" name="Group 16"/>
              <p:cNvGrpSpPr>
                <a:grpSpLocks/>
              </p:cNvGrpSpPr>
              <p:nvPr/>
            </p:nvGrpSpPr>
            <p:grpSpPr bwMode="auto">
              <a:xfrm>
                <a:off x="1614" y="0"/>
                <a:ext cx="1830" cy="422"/>
                <a:chOff x="1614" y="0"/>
                <a:chExt cx="1830" cy="422"/>
              </a:xfrm>
            </p:grpSpPr>
            <p:sp>
              <p:nvSpPr>
                <p:cNvPr id="70710" name="Rectangle 17"/>
                <p:cNvSpPr>
                  <a:spLocks noChangeArrowheads="1"/>
                </p:cNvSpPr>
                <p:nvPr/>
              </p:nvSpPr>
              <p:spPr bwMode="auto">
                <a:xfrm>
                  <a:off x="1642" y="0"/>
                  <a:ext cx="177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r>
                    <a:rPr lang="en-US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kg ha</a:t>
                  </a:r>
                  <a:r>
                    <a:rPr lang="en-US" baseline="3000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-1</a:t>
                  </a:r>
                  <a:r>
                    <a:rPr lang="en-US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 fornecidos por</a:t>
                  </a:r>
                  <a:endParaRPr lang="en-US">
                    <a:solidFill>
                      <a:srgbClr val="FFCC00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endParaRPr lang="en-US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70711" name="Rectangle 18"/>
                <p:cNvSpPr>
                  <a:spLocks noChangeArrowheads="1"/>
                </p:cNvSpPr>
                <p:nvPr/>
              </p:nvSpPr>
              <p:spPr bwMode="auto">
                <a:xfrm>
                  <a:off x="1614" y="0"/>
                  <a:ext cx="183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70676" name="Group 19"/>
              <p:cNvGrpSpPr>
                <a:grpSpLocks/>
              </p:cNvGrpSpPr>
              <p:nvPr/>
            </p:nvGrpSpPr>
            <p:grpSpPr bwMode="auto">
              <a:xfrm>
                <a:off x="1614" y="422"/>
                <a:ext cx="624" cy="556"/>
                <a:chOff x="1614" y="422"/>
                <a:chExt cx="624" cy="556"/>
              </a:xfrm>
            </p:grpSpPr>
            <p:sp>
              <p:nvSpPr>
                <p:cNvPr id="70708" name="Rectangle 20"/>
                <p:cNvSpPr>
                  <a:spLocks noChangeArrowheads="1"/>
                </p:cNvSpPr>
                <p:nvPr/>
              </p:nvSpPr>
              <p:spPr bwMode="auto">
                <a:xfrm>
                  <a:off x="1642" y="422"/>
                  <a:ext cx="568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endParaRPr lang="en-US" dirty="0">
                    <a:solidFill>
                      <a:srgbClr val="FFCC00"/>
                    </a:solidFill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r>
                    <a:rPr lang="en-US" dirty="0" err="1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Intercepta</a:t>
                  </a:r>
                  <a:r>
                    <a:rPr lang="en-US" dirty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- </a:t>
                  </a:r>
                  <a:r>
                    <a:rPr lang="en-US" dirty="0" err="1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ción</a:t>
                  </a:r>
                  <a:endParaRPr lang="en-US" dirty="0">
                    <a:solidFill>
                      <a:srgbClr val="FFCC00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endParaRPr lang="en-US" dirty="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70709" name="Rectangle 21"/>
                <p:cNvSpPr>
                  <a:spLocks noChangeArrowheads="1"/>
                </p:cNvSpPr>
                <p:nvPr/>
              </p:nvSpPr>
              <p:spPr bwMode="auto">
                <a:xfrm>
                  <a:off x="1614" y="422"/>
                  <a:ext cx="62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70677" name="Group 22"/>
              <p:cNvGrpSpPr>
                <a:grpSpLocks/>
              </p:cNvGrpSpPr>
              <p:nvPr/>
            </p:nvGrpSpPr>
            <p:grpSpPr bwMode="auto">
              <a:xfrm>
                <a:off x="2238" y="422"/>
                <a:ext cx="603" cy="556"/>
                <a:chOff x="2238" y="422"/>
                <a:chExt cx="603" cy="556"/>
              </a:xfrm>
            </p:grpSpPr>
            <p:sp>
              <p:nvSpPr>
                <p:cNvPr id="70706" name="Rectangle 23"/>
                <p:cNvSpPr>
                  <a:spLocks noChangeArrowheads="1"/>
                </p:cNvSpPr>
                <p:nvPr/>
              </p:nvSpPr>
              <p:spPr bwMode="auto">
                <a:xfrm>
                  <a:off x="2266" y="422"/>
                  <a:ext cx="547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endParaRPr lang="en-US" dirty="0">
                    <a:solidFill>
                      <a:srgbClr val="FFCC00"/>
                    </a:solidFill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r>
                    <a:rPr lang="en-US" sz="2800" b="1" dirty="0" err="1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Flujo</a:t>
                  </a:r>
                  <a:r>
                    <a:rPr lang="en-US" sz="2800" b="1" dirty="0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de </a:t>
                  </a:r>
                  <a:r>
                    <a:rPr lang="en-US" sz="2800" b="1" dirty="0" err="1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masa</a:t>
                  </a:r>
                  <a:endParaRPr lang="en-US" sz="2800" b="1" dirty="0">
                    <a:solidFill>
                      <a:srgbClr val="FFCC00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endParaRPr lang="en-US" sz="2800" b="1" dirty="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70707" name="Rectangle 24"/>
                <p:cNvSpPr>
                  <a:spLocks noChangeArrowheads="1"/>
                </p:cNvSpPr>
                <p:nvPr/>
              </p:nvSpPr>
              <p:spPr bwMode="auto">
                <a:xfrm>
                  <a:off x="2238" y="422"/>
                  <a:ext cx="603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70678" name="Group 25"/>
              <p:cNvGrpSpPr>
                <a:grpSpLocks/>
              </p:cNvGrpSpPr>
              <p:nvPr/>
            </p:nvGrpSpPr>
            <p:grpSpPr bwMode="auto">
              <a:xfrm>
                <a:off x="2841" y="422"/>
                <a:ext cx="603" cy="556"/>
                <a:chOff x="2841" y="422"/>
                <a:chExt cx="603" cy="556"/>
              </a:xfrm>
            </p:grpSpPr>
            <p:sp>
              <p:nvSpPr>
                <p:cNvPr id="70704" name="Rectangle 26"/>
                <p:cNvSpPr>
                  <a:spLocks noChangeArrowheads="1"/>
                </p:cNvSpPr>
                <p:nvPr/>
              </p:nvSpPr>
              <p:spPr bwMode="auto">
                <a:xfrm>
                  <a:off x="2869" y="422"/>
                  <a:ext cx="547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endParaRPr lang="en-US" dirty="0">
                    <a:solidFill>
                      <a:srgbClr val="FFCC00"/>
                    </a:solidFill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r>
                    <a:rPr lang="en-US" dirty="0" err="1" smtClean="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Difusión</a:t>
                  </a:r>
                  <a:endParaRPr lang="en-US" dirty="0">
                    <a:solidFill>
                      <a:srgbClr val="FFCC00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endParaRPr lang="en-US" dirty="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70705" name="Rectangle 27"/>
                <p:cNvSpPr>
                  <a:spLocks noChangeArrowheads="1"/>
                </p:cNvSpPr>
                <p:nvPr/>
              </p:nvSpPr>
              <p:spPr bwMode="auto">
                <a:xfrm>
                  <a:off x="2841" y="422"/>
                  <a:ext cx="603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70679" name="Group 28"/>
              <p:cNvGrpSpPr>
                <a:grpSpLocks/>
              </p:cNvGrpSpPr>
              <p:nvPr/>
            </p:nvGrpSpPr>
            <p:grpSpPr bwMode="auto">
              <a:xfrm>
                <a:off x="0" y="978"/>
                <a:ext cx="594" cy="422"/>
                <a:chOff x="0" y="978"/>
                <a:chExt cx="594" cy="422"/>
              </a:xfrm>
            </p:grpSpPr>
            <p:sp>
              <p:nvSpPr>
                <p:cNvPr id="70700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978"/>
                  <a:ext cx="594" cy="422"/>
                </a:xfrm>
                <a:prstGeom prst="rect">
                  <a:avLst/>
                </a:prstGeom>
                <a:solidFill>
                  <a:srgbClr val="DFDF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  <p:grpSp>
              <p:nvGrpSpPr>
                <p:cNvPr id="70701" name="Group 30"/>
                <p:cNvGrpSpPr>
                  <a:grpSpLocks/>
                </p:cNvGrpSpPr>
                <p:nvPr/>
              </p:nvGrpSpPr>
              <p:grpSpPr bwMode="auto">
                <a:xfrm>
                  <a:off x="0" y="978"/>
                  <a:ext cx="594" cy="422"/>
                  <a:chOff x="0" y="978"/>
                  <a:chExt cx="594" cy="422"/>
                </a:xfrm>
              </p:grpSpPr>
              <p:sp>
                <p:nvSpPr>
                  <p:cNvPr id="7070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978"/>
                    <a:ext cx="538" cy="422"/>
                  </a:xfrm>
                  <a:prstGeom prst="rect">
                    <a:avLst/>
                  </a:prstGeom>
                  <a:solidFill>
                    <a:srgbClr val="DFDF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>
                      <a:solidFill>
                        <a:srgbClr val="FF0000"/>
                      </a:solidFill>
                      <a:latin typeface="Garamond" pitchFamily="18" charset="0"/>
                      <a:cs typeface="Times New Roman" pitchFamily="18" charset="0"/>
                    </a:endParaRPr>
                  </a:p>
                  <a:p>
                    <a:pPr algn="just" eaLnBrk="0" hangingPunct="0">
                      <a:tabLst>
                        <a:tab pos="-914400" algn="l"/>
                        <a:tab pos="-457200" algn="l"/>
                      </a:tabLst>
                    </a:pPr>
                    <a:r>
                      <a:rPr lang="en-US">
                        <a:solidFill>
                          <a:srgbClr val="FF0000"/>
                        </a:solidFill>
                        <a:latin typeface="Garamond" pitchFamily="18" charset="0"/>
                        <a:cs typeface="Times New Roman" pitchFamily="18" charset="0"/>
                      </a:rPr>
                      <a:t>Mg(Mg</a:t>
                    </a:r>
                    <a:r>
                      <a:rPr lang="en-US" baseline="30000">
                        <a:solidFill>
                          <a:srgbClr val="FF0000"/>
                        </a:solidFill>
                        <a:latin typeface="Garamond" pitchFamily="18" charset="0"/>
                        <a:cs typeface="Times New Roman" pitchFamily="18" charset="0"/>
                      </a:rPr>
                      <a:t>2+</a:t>
                    </a:r>
                    <a:endParaRPr lang="en-US">
                      <a:solidFill>
                        <a:srgbClr val="FF0000"/>
                      </a:solidFill>
                      <a:latin typeface="Garamond" pitchFamily="18" charset="0"/>
                      <a:cs typeface="Times New Roman" pitchFamily="18" charset="0"/>
                    </a:endParaRPr>
                  </a:p>
                  <a:p>
                    <a:pPr algn="just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>
                      <a:solidFill>
                        <a:srgbClr val="FF0000"/>
                      </a:solidFill>
                      <a:latin typeface="Arial" charset="0"/>
                      <a:cs typeface="Times New Roman" pitchFamily="18" charset="0"/>
                    </a:endParaRPr>
                  </a:p>
                  <a:p>
                    <a:pPr algn="just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7070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78"/>
                    <a:ext cx="594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70680" name="Group 33"/>
              <p:cNvGrpSpPr>
                <a:grpSpLocks/>
              </p:cNvGrpSpPr>
              <p:nvPr/>
            </p:nvGrpSpPr>
            <p:grpSpPr bwMode="auto">
              <a:xfrm>
                <a:off x="594" y="978"/>
                <a:ext cx="1020" cy="422"/>
                <a:chOff x="594" y="978"/>
                <a:chExt cx="1020" cy="422"/>
              </a:xfrm>
            </p:grpSpPr>
            <p:sp>
              <p:nvSpPr>
                <p:cNvPr id="70696" name="Rectangle 34"/>
                <p:cNvSpPr>
                  <a:spLocks noChangeArrowheads="1"/>
                </p:cNvSpPr>
                <p:nvPr/>
              </p:nvSpPr>
              <p:spPr bwMode="auto">
                <a:xfrm>
                  <a:off x="594" y="978"/>
                  <a:ext cx="1020" cy="422"/>
                </a:xfrm>
                <a:prstGeom prst="rect">
                  <a:avLst/>
                </a:prstGeom>
                <a:solidFill>
                  <a:srgbClr val="DFDF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  <p:grpSp>
              <p:nvGrpSpPr>
                <p:cNvPr id="70697" name="Group 35"/>
                <p:cNvGrpSpPr>
                  <a:grpSpLocks/>
                </p:cNvGrpSpPr>
                <p:nvPr/>
              </p:nvGrpSpPr>
              <p:grpSpPr bwMode="auto">
                <a:xfrm>
                  <a:off x="594" y="978"/>
                  <a:ext cx="1020" cy="422"/>
                  <a:chOff x="594" y="978"/>
                  <a:chExt cx="1020" cy="422"/>
                </a:xfrm>
              </p:grpSpPr>
              <p:sp>
                <p:nvSpPr>
                  <p:cNvPr id="70698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622" y="978"/>
                    <a:ext cx="964" cy="422"/>
                  </a:xfrm>
                  <a:prstGeom prst="rect">
                    <a:avLst/>
                  </a:prstGeom>
                  <a:solidFill>
                    <a:srgbClr val="DFDF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>
                      <a:solidFill>
                        <a:srgbClr val="FF0000"/>
                      </a:solidFill>
                      <a:latin typeface="Garamond" pitchFamily="18" charset="0"/>
                      <a:cs typeface="Times New Roman" pitchFamily="18" charset="0"/>
                    </a:endParaRPr>
                  </a:p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r>
                      <a:rPr lang="en-US">
                        <a:solidFill>
                          <a:srgbClr val="FF0000"/>
                        </a:solidFill>
                        <a:latin typeface="Garamond" pitchFamily="18" charset="0"/>
                        <a:cs typeface="Times New Roman" pitchFamily="18" charset="0"/>
                      </a:rPr>
                      <a:t>28</a:t>
                    </a:r>
                  </a:p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>
                      <a:solidFill>
                        <a:srgbClr val="FF0000"/>
                      </a:solidFill>
                      <a:latin typeface="Arial" charset="0"/>
                      <a:cs typeface="Times New Roman" pitchFamily="18" charset="0"/>
                    </a:endParaRPr>
                  </a:p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70699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594" y="978"/>
                    <a:ext cx="1020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70681" name="Group 38"/>
              <p:cNvGrpSpPr>
                <a:grpSpLocks/>
              </p:cNvGrpSpPr>
              <p:nvPr/>
            </p:nvGrpSpPr>
            <p:grpSpPr bwMode="auto">
              <a:xfrm>
                <a:off x="1614" y="978"/>
                <a:ext cx="623" cy="422"/>
                <a:chOff x="1614" y="978"/>
                <a:chExt cx="623" cy="422"/>
              </a:xfrm>
            </p:grpSpPr>
            <p:sp>
              <p:nvSpPr>
                <p:cNvPr id="70692" name="Rectangle 39"/>
                <p:cNvSpPr>
                  <a:spLocks noChangeArrowheads="1"/>
                </p:cNvSpPr>
                <p:nvPr/>
              </p:nvSpPr>
              <p:spPr bwMode="auto">
                <a:xfrm>
                  <a:off x="1614" y="978"/>
                  <a:ext cx="623" cy="422"/>
                </a:xfrm>
                <a:prstGeom prst="rect">
                  <a:avLst/>
                </a:prstGeom>
                <a:solidFill>
                  <a:srgbClr val="DFDF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  <p:grpSp>
              <p:nvGrpSpPr>
                <p:cNvPr id="70693" name="Group 40"/>
                <p:cNvGrpSpPr>
                  <a:grpSpLocks/>
                </p:cNvGrpSpPr>
                <p:nvPr/>
              </p:nvGrpSpPr>
              <p:grpSpPr bwMode="auto">
                <a:xfrm>
                  <a:off x="1614" y="978"/>
                  <a:ext cx="623" cy="422"/>
                  <a:chOff x="1614" y="978"/>
                  <a:chExt cx="623" cy="422"/>
                </a:xfrm>
              </p:grpSpPr>
              <p:sp>
                <p:nvSpPr>
                  <p:cNvPr id="70694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642" y="978"/>
                    <a:ext cx="567" cy="422"/>
                  </a:xfrm>
                  <a:prstGeom prst="rect">
                    <a:avLst/>
                  </a:prstGeom>
                  <a:solidFill>
                    <a:srgbClr val="DFDF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 b="1">
                      <a:solidFill>
                        <a:srgbClr val="FF0000"/>
                      </a:solidFill>
                      <a:latin typeface="Arial" charset="0"/>
                      <a:cs typeface="Times New Roman" pitchFamily="18" charset="0"/>
                    </a:endParaRPr>
                  </a:p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r>
                      <a:rPr lang="en-US">
                        <a:solidFill>
                          <a:srgbClr val="FF0000"/>
                        </a:solidFill>
                        <a:latin typeface="Arial" charset="0"/>
                        <a:cs typeface="Times New Roman" pitchFamily="18" charset="0"/>
                      </a:rPr>
                      <a:t>16</a:t>
                    </a:r>
                  </a:p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>
                      <a:solidFill>
                        <a:srgbClr val="FF0000"/>
                      </a:solidFill>
                      <a:latin typeface="Arial" charset="0"/>
                      <a:cs typeface="Times New Roman" pitchFamily="18" charset="0"/>
                    </a:endParaRPr>
                  </a:p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70695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614" y="978"/>
                    <a:ext cx="623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70682" name="Group 43"/>
              <p:cNvGrpSpPr>
                <a:grpSpLocks/>
              </p:cNvGrpSpPr>
              <p:nvPr/>
            </p:nvGrpSpPr>
            <p:grpSpPr bwMode="auto">
              <a:xfrm>
                <a:off x="2237" y="978"/>
                <a:ext cx="604" cy="422"/>
                <a:chOff x="2237" y="978"/>
                <a:chExt cx="604" cy="422"/>
              </a:xfrm>
            </p:grpSpPr>
            <p:sp>
              <p:nvSpPr>
                <p:cNvPr id="70688" name="Rectangle 44"/>
                <p:cNvSpPr>
                  <a:spLocks noChangeArrowheads="1"/>
                </p:cNvSpPr>
                <p:nvPr/>
              </p:nvSpPr>
              <p:spPr bwMode="auto">
                <a:xfrm>
                  <a:off x="2237" y="978"/>
                  <a:ext cx="604" cy="422"/>
                </a:xfrm>
                <a:prstGeom prst="rect">
                  <a:avLst/>
                </a:prstGeom>
                <a:solidFill>
                  <a:srgbClr val="DFDF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  <p:grpSp>
              <p:nvGrpSpPr>
                <p:cNvPr id="70689" name="Group 45"/>
                <p:cNvGrpSpPr>
                  <a:grpSpLocks/>
                </p:cNvGrpSpPr>
                <p:nvPr/>
              </p:nvGrpSpPr>
              <p:grpSpPr bwMode="auto">
                <a:xfrm>
                  <a:off x="2237" y="978"/>
                  <a:ext cx="604" cy="422"/>
                  <a:chOff x="2237" y="978"/>
                  <a:chExt cx="604" cy="422"/>
                </a:xfrm>
              </p:grpSpPr>
              <p:sp>
                <p:nvSpPr>
                  <p:cNvPr id="70690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265" y="978"/>
                    <a:ext cx="548" cy="422"/>
                  </a:xfrm>
                  <a:prstGeom prst="rect">
                    <a:avLst/>
                  </a:prstGeom>
                  <a:solidFill>
                    <a:srgbClr val="DFDF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 b="1">
                      <a:solidFill>
                        <a:srgbClr val="FF0000"/>
                      </a:solidFill>
                      <a:latin typeface="Garamond" pitchFamily="18" charset="0"/>
                      <a:cs typeface="Times New Roman" pitchFamily="18" charset="0"/>
                    </a:endParaRPr>
                  </a:p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r>
                      <a:rPr lang="en-US" b="1">
                        <a:solidFill>
                          <a:srgbClr val="FF0000"/>
                        </a:solidFill>
                        <a:latin typeface="Garamond" pitchFamily="18" charset="0"/>
                        <a:cs typeface="Times New Roman" pitchFamily="18" charset="0"/>
                      </a:rPr>
                      <a:t>105</a:t>
                    </a:r>
                  </a:p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 b="1">
                      <a:solidFill>
                        <a:srgbClr val="FF0000"/>
                      </a:solidFill>
                      <a:latin typeface="Arial" charset="0"/>
                      <a:cs typeface="Times New Roman" pitchFamily="18" charset="0"/>
                    </a:endParaRPr>
                  </a:p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 sz="3600" b="1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70691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2237" y="978"/>
                    <a:ext cx="604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70683" name="Group 48"/>
              <p:cNvGrpSpPr>
                <a:grpSpLocks/>
              </p:cNvGrpSpPr>
              <p:nvPr/>
            </p:nvGrpSpPr>
            <p:grpSpPr bwMode="auto">
              <a:xfrm>
                <a:off x="2841" y="978"/>
                <a:ext cx="603" cy="422"/>
                <a:chOff x="2841" y="978"/>
                <a:chExt cx="603" cy="422"/>
              </a:xfrm>
            </p:grpSpPr>
            <p:sp>
              <p:nvSpPr>
                <p:cNvPr id="70684" name="Rectangle 49"/>
                <p:cNvSpPr>
                  <a:spLocks noChangeArrowheads="1"/>
                </p:cNvSpPr>
                <p:nvPr/>
              </p:nvSpPr>
              <p:spPr bwMode="auto">
                <a:xfrm>
                  <a:off x="2841" y="978"/>
                  <a:ext cx="603" cy="422"/>
                </a:xfrm>
                <a:prstGeom prst="rect">
                  <a:avLst/>
                </a:prstGeom>
                <a:solidFill>
                  <a:srgbClr val="DFDF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  <p:grpSp>
              <p:nvGrpSpPr>
                <p:cNvPr id="70685" name="Group 50"/>
                <p:cNvGrpSpPr>
                  <a:grpSpLocks/>
                </p:cNvGrpSpPr>
                <p:nvPr/>
              </p:nvGrpSpPr>
              <p:grpSpPr bwMode="auto">
                <a:xfrm>
                  <a:off x="2841" y="978"/>
                  <a:ext cx="603" cy="422"/>
                  <a:chOff x="2841" y="978"/>
                  <a:chExt cx="603" cy="422"/>
                </a:xfrm>
              </p:grpSpPr>
              <p:sp>
                <p:nvSpPr>
                  <p:cNvPr id="70686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2869" y="978"/>
                    <a:ext cx="547" cy="422"/>
                  </a:xfrm>
                  <a:prstGeom prst="rect">
                    <a:avLst/>
                  </a:prstGeom>
                  <a:solidFill>
                    <a:srgbClr val="DFDF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>
                      <a:solidFill>
                        <a:srgbClr val="FF0000"/>
                      </a:solidFill>
                      <a:latin typeface="Arial" charset="0"/>
                      <a:cs typeface="Times New Roman" pitchFamily="18" charset="0"/>
                    </a:endParaRPr>
                  </a:p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r>
                      <a:rPr lang="en-US">
                        <a:solidFill>
                          <a:srgbClr val="FF0000"/>
                        </a:solidFill>
                        <a:latin typeface="Arial" charset="0"/>
                        <a:cs typeface="Times New Roman" pitchFamily="18" charset="0"/>
                      </a:rPr>
                      <a:t>0</a:t>
                    </a:r>
                  </a:p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>
                      <a:solidFill>
                        <a:srgbClr val="FF0000"/>
                      </a:solidFill>
                      <a:latin typeface="Arial" charset="0"/>
                      <a:cs typeface="Times New Roman" pitchFamily="18" charset="0"/>
                    </a:endParaRPr>
                  </a:p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70687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2841" y="978"/>
                    <a:ext cx="603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</p:grpSp>
          </p:grpSp>
        </p:grpSp>
        <p:sp>
          <p:nvSpPr>
            <p:cNvPr id="70672" name="Rectangle 53"/>
            <p:cNvSpPr>
              <a:spLocks noChangeArrowheads="1"/>
            </p:cNvSpPr>
            <p:nvPr/>
          </p:nvSpPr>
          <p:spPr bwMode="auto">
            <a:xfrm>
              <a:off x="-3" y="-3"/>
              <a:ext cx="3450" cy="1406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</p:grpSp>
      <p:pic>
        <p:nvPicPr>
          <p:cNvPr id="70665" name="Picture 54" descr="C:\Adobe Albums\Cat2\foto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514850"/>
            <a:ext cx="28194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6" name="Freeform 55"/>
          <p:cNvSpPr>
            <a:spLocks/>
          </p:cNvSpPr>
          <p:nvPr/>
        </p:nvSpPr>
        <p:spPr bwMode="auto">
          <a:xfrm>
            <a:off x="4724400" y="4191000"/>
            <a:ext cx="2209800" cy="990600"/>
          </a:xfrm>
          <a:custGeom>
            <a:avLst/>
            <a:gdLst>
              <a:gd name="T0" fmla="*/ 2147483647 w 1392"/>
              <a:gd name="T1" fmla="*/ 0 h 624"/>
              <a:gd name="T2" fmla="*/ 2147483647 w 1392"/>
              <a:gd name="T3" fmla="*/ 2147483647 h 624"/>
              <a:gd name="T4" fmla="*/ 0 w 1392"/>
              <a:gd name="T5" fmla="*/ 2147483647 h 624"/>
              <a:gd name="T6" fmla="*/ 0 60000 65536"/>
              <a:gd name="T7" fmla="*/ 0 60000 65536"/>
              <a:gd name="T8" fmla="*/ 0 60000 65536"/>
              <a:gd name="T9" fmla="*/ 0 w 1392"/>
              <a:gd name="T10" fmla="*/ 0 h 624"/>
              <a:gd name="T11" fmla="*/ 1392 w 139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624">
                <a:moveTo>
                  <a:pt x="1392" y="0"/>
                </a:moveTo>
                <a:cubicBezTo>
                  <a:pt x="1364" y="140"/>
                  <a:pt x="1336" y="280"/>
                  <a:pt x="1104" y="384"/>
                </a:cubicBezTo>
                <a:cubicBezTo>
                  <a:pt x="872" y="488"/>
                  <a:pt x="436" y="556"/>
                  <a:pt x="0" y="624"/>
                </a:cubicBez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70667" name="Freeform 56"/>
          <p:cNvSpPr>
            <a:spLocks/>
          </p:cNvSpPr>
          <p:nvPr/>
        </p:nvSpPr>
        <p:spPr bwMode="auto">
          <a:xfrm>
            <a:off x="3733800" y="4191000"/>
            <a:ext cx="1828800" cy="1879600"/>
          </a:xfrm>
          <a:custGeom>
            <a:avLst/>
            <a:gdLst>
              <a:gd name="T0" fmla="*/ 2147483647 w 1184"/>
              <a:gd name="T1" fmla="*/ 0 h 1184"/>
              <a:gd name="T2" fmla="*/ 2147483647 w 1184"/>
              <a:gd name="T3" fmla="*/ 2147483647 h 1184"/>
              <a:gd name="T4" fmla="*/ 2147483647 w 1184"/>
              <a:gd name="T5" fmla="*/ 2147483647 h 1184"/>
              <a:gd name="T6" fmla="*/ 0 w 1184"/>
              <a:gd name="T7" fmla="*/ 2147483647 h 1184"/>
              <a:gd name="T8" fmla="*/ 0 60000 65536"/>
              <a:gd name="T9" fmla="*/ 0 60000 65536"/>
              <a:gd name="T10" fmla="*/ 0 60000 65536"/>
              <a:gd name="T11" fmla="*/ 0 60000 65536"/>
              <a:gd name="T12" fmla="*/ 0 w 1184"/>
              <a:gd name="T13" fmla="*/ 0 h 1184"/>
              <a:gd name="T14" fmla="*/ 1184 w 1184"/>
              <a:gd name="T15" fmla="*/ 1184 h 11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4" h="1184">
                <a:moveTo>
                  <a:pt x="1056" y="0"/>
                </a:moveTo>
                <a:cubicBezTo>
                  <a:pt x="1060" y="80"/>
                  <a:pt x="1064" y="160"/>
                  <a:pt x="1056" y="336"/>
                </a:cubicBezTo>
                <a:cubicBezTo>
                  <a:pt x="1048" y="512"/>
                  <a:pt x="1184" y="928"/>
                  <a:pt x="1008" y="1056"/>
                </a:cubicBezTo>
                <a:cubicBezTo>
                  <a:pt x="832" y="1184"/>
                  <a:pt x="416" y="1144"/>
                  <a:pt x="0" y="1104"/>
                </a:cubicBezTo>
              </a:path>
            </a:pathLst>
          </a:custGeom>
          <a:noFill/>
          <a:ln w="349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70668" name="Oval 57"/>
          <p:cNvSpPr>
            <a:spLocks noChangeArrowheads="1"/>
          </p:cNvSpPr>
          <p:nvPr/>
        </p:nvSpPr>
        <p:spPr bwMode="auto">
          <a:xfrm>
            <a:off x="4800600" y="3581400"/>
            <a:ext cx="609600" cy="7620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4000">
              <a:latin typeface="Arial" charset="0"/>
            </a:endParaRPr>
          </a:p>
        </p:txBody>
      </p:sp>
      <p:sp>
        <p:nvSpPr>
          <p:cNvPr id="70669" name="Oval 58"/>
          <p:cNvSpPr>
            <a:spLocks noChangeArrowheads="1"/>
          </p:cNvSpPr>
          <p:nvPr/>
        </p:nvSpPr>
        <p:spPr bwMode="auto">
          <a:xfrm>
            <a:off x="5943600" y="1600200"/>
            <a:ext cx="1600200" cy="26670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4000">
              <a:latin typeface="Arial" charset="0"/>
            </a:endParaRPr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3048000" y="0"/>
            <a:ext cx="6096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32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3200" b="1" dirty="0">
                <a:solidFill>
                  <a:schemeClr val="tx2"/>
                </a:solidFill>
                <a:latin typeface="Monotype Corsiva" pitchFamily="66" charset="0"/>
              </a:rPr>
              <a:t>transporte e </a:t>
            </a: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91000"/>
          </a:xfrm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175" y="103171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2954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7620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2133600" y="304800"/>
            <a:ext cx="527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0">
              <a:latin typeface="Arial" charset="0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175" y="93726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371600" y="1371600"/>
            <a:ext cx="7086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4400" b="1">
                <a:latin typeface="Arial" charset="0"/>
              </a:rPr>
              <a:t>Formas absorvidas: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4400" b="1"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pt-BR" sz="4400" b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Mg</a:t>
            </a:r>
            <a:r>
              <a:rPr lang="pt-BR" sz="4400" b="1" baseline="30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2+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Char char="Ö"/>
            </a:pPr>
            <a:endParaRPr lang="pt-BR" sz="4400" b="1" baseline="30000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endParaRPr lang="pt-BR" b="1">
              <a:solidFill>
                <a:srgbClr val="66FF66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048000" y="0"/>
            <a:ext cx="6096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32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3200" b="1" dirty="0">
                <a:solidFill>
                  <a:schemeClr val="tx2"/>
                </a:solidFill>
                <a:latin typeface="Monotype Corsiva" pitchFamily="66" charset="0"/>
              </a:rPr>
              <a:t>transporte e </a:t>
            </a: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91000"/>
          </a:xfrm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175" y="103171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2954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7620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133600" y="304800"/>
            <a:ext cx="527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0">
              <a:latin typeface="Arial" charset="0"/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3175" y="93726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0" y="914400"/>
            <a:ext cx="914400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800" b="1" dirty="0" err="1">
                <a:solidFill>
                  <a:schemeClr val="folHlink"/>
                </a:solidFill>
                <a:latin typeface="Arial" charset="0"/>
              </a:rPr>
              <a:t>Veloc</a:t>
            </a:r>
            <a:r>
              <a:rPr lang="pt-BR" sz="4800" b="1" dirty="0">
                <a:solidFill>
                  <a:schemeClr val="folHlink"/>
                </a:solidFill>
                <a:latin typeface="Arial" charset="0"/>
              </a:rPr>
              <a:t>. de </a:t>
            </a:r>
            <a:r>
              <a:rPr lang="pt-BR" sz="4800" b="1" dirty="0" err="1" smtClean="0">
                <a:solidFill>
                  <a:schemeClr val="folHlink"/>
                </a:solidFill>
                <a:latin typeface="Arial" charset="0"/>
              </a:rPr>
              <a:t>absorción</a:t>
            </a:r>
            <a:r>
              <a:rPr lang="pt-BR" sz="4800" b="1" dirty="0" smtClean="0">
                <a:latin typeface="Arial" charset="0"/>
              </a:rPr>
              <a:t>:</a:t>
            </a:r>
            <a:endParaRPr lang="pt-BR" sz="4800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pt-BR" sz="4800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pt-BR" sz="4000" dirty="0">
                <a:latin typeface="Arial" charset="0"/>
              </a:rPr>
              <a:t>Cátions: NH</a:t>
            </a:r>
            <a:r>
              <a:rPr lang="pt-BR" sz="4000" baseline="-25000" dirty="0">
                <a:latin typeface="Arial" charset="0"/>
              </a:rPr>
              <a:t>4</a:t>
            </a:r>
            <a:r>
              <a:rPr lang="pt-BR" sz="4000" baseline="30000" dirty="0">
                <a:latin typeface="Arial" charset="0"/>
              </a:rPr>
              <a:t>+</a:t>
            </a:r>
            <a:r>
              <a:rPr lang="pt-BR" sz="4000" dirty="0">
                <a:latin typeface="Arial" charset="0"/>
              </a:rPr>
              <a:t>&gt;K</a:t>
            </a:r>
            <a:r>
              <a:rPr lang="pt-BR" sz="4000" baseline="30000" dirty="0">
                <a:latin typeface="Arial" charset="0"/>
              </a:rPr>
              <a:t>+</a:t>
            </a:r>
            <a:r>
              <a:rPr lang="pt-BR" sz="4000" dirty="0">
                <a:latin typeface="Arial" charset="0"/>
              </a:rPr>
              <a:t>&gt;Na</a:t>
            </a:r>
            <a:r>
              <a:rPr lang="pt-BR" sz="4000" baseline="30000" dirty="0">
                <a:latin typeface="Arial" charset="0"/>
              </a:rPr>
              <a:t>+</a:t>
            </a:r>
            <a:r>
              <a:rPr lang="pt-BR" sz="4000" dirty="0">
                <a:latin typeface="Arial" charset="0"/>
              </a:rPr>
              <a:t>&gt;</a:t>
            </a:r>
            <a:r>
              <a:rPr lang="pt-BR" sz="4000" dirty="0">
                <a:solidFill>
                  <a:schemeClr val="folHlink"/>
                </a:solidFill>
                <a:latin typeface="Arial" charset="0"/>
              </a:rPr>
              <a:t>Mg</a:t>
            </a:r>
            <a:r>
              <a:rPr lang="pt-BR" sz="4000" baseline="30000" dirty="0">
                <a:solidFill>
                  <a:schemeClr val="folHlink"/>
                </a:solidFill>
                <a:latin typeface="Arial" charset="0"/>
              </a:rPr>
              <a:t>2+</a:t>
            </a:r>
            <a:r>
              <a:rPr lang="pt-BR" sz="4000" dirty="0">
                <a:latin typeface="Arial" charset="0"/>
              </a:rPr>
              <a:t>&gt;</a:t>
            </a:r>
            <a:r>
              <a:rPr lang="pt-BR" sz="4000" dirty="0">
                <a:solidFill>
                  <a:schemeClr val="folHlink"/>
                </a:solidFill>
                <a:latin typeface="Arial" charset="0"/>
              </a:rPr>
              <a:t>Ca</a:t>
            </a:r>
            <a:r>
              <a:rPr lang="pt-BR" sz="4000" baseline="30000" dirty="0">
                <a:solidFill>
                  <a:schemeClr val="folHlink"/>
                </a:solidFill>
                <a:latin typeface="Arial" charset="0"/>
              </a:rPr>
              <a:t>2+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048000" y="0"/>
            <a:ext cx="6096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32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3200" b="1" dirty="0">
                <a:solidFill>
                  <a:schemeClr val="tx2"/>
                </a:solidFill>
                <a:latin typeface="Monotype Corsiva" pitchFamily="66" charset="0"/>
              </a:rPr>
              <a:t>transporte e </a:t>
            </a: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91000"/>
          </a:xfrm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175" y="103171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2954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76200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133600" y="304800"/>
            <a:ext cx="527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0">
              <a:latin typeface="Arial" charset="0"/>
            </a:endParaRP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3175" y="93726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2209800" y="3048000"/>
            <a:ext cx="541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4000">
              <a:latin typeface="Arial" charset="0"/>
            </a:endParaRP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457200" y="1295400"/>
            <a:ext cx="815340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5400" b="1" dirty="0">
                <a:solidFill>
                  <a:schemeClr val="folHlink"/>
                </a:solidFill>
                <a:latin typeface="Arial" charset="0"/>
              </a:rPr>
              <a:t>Transporte</a:t>
            </a:r>
          </a:p>
          <a:p>
            <a:pPr>
              <a:spcBef>
                <a:spcPct val="50000"/>
              </a:spcBef>
            </a:pPr>
            <a:endParaRPr lang="pt-BR" sz="5400" b="1" dirty="0">
              <a:solidFill>
                <a:schemeClr val="folHlink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pt-BR" sz="4000" dirty="0" err="1">
                <a:solidFill>
                  <a:schemeClr val="folHlink"/>
                </a:solidFill>
                <a:latin typeface="Arial" charset="0"/>
              </a:rPr>
              <a:t>Mg</a:t>
            </a:r>
            <a:r>
              <a:rPr lang="pt-BR" sz="4000" b="1" baseline="30000" dirty="0">
                <a:solidFill>
                  <a:schemeClr val="folHlink"/>
                </a:solidFill>
                <a:latin typeface="Arial" charset="0"/>
              </a:rPr>
              <a:t>+2</a:t>
            </a:r>
            <a:r>
              <a:rPr lang="pt-BR" sz="2800" dirty="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pt-BR" sz="2800" dirty="0">
                <a:latin typeface="Arial" charset="0"/>
              </a:rPr>
              <a:t>(</a:t>
            </a:r>
            <a:r>
              <a:rPr lang="pt-BR" sz="2800" dirty="0" err="1" smtClean="0">
                <a:latin typeface="Arial" charset="0"/>
              </a:rPr>
              <a:t>concentración</a:t>
            </a:r>
            <a:r>
              <a:rPr lang="pt-BR" sz="2800" dirty="0" smtClean="0">
                <a:latin typeface="Arial" charset="0"/>
              </a:rPr>
              <a:t> </a:t>
            </a:r>
            <a:r>
              <a:rPr lang="pt-BR" sz="2800" dirty="0" err="1" smtClean="0">
                <a:latin typeface="Arial" charset="0"/>
              </a:rPr>
              <a:t>en</a:t>
            </a:r>
            <a:r>
              <a:rPr lang="pt-BR" sz="2800" dirty="0" smtClean="0">
                <a:latin typeface="Arial" charset="0"/>
              </a:rPr>
              <a:t> </a:t>
            </a:r>
            <a:r>
              <a:rPr lang="pt-BR" sz="2800" dirty="0" err="1" smtClean="0">
                <a:latin typeface="Arial" charset="0"/>
              </a:rPr>
              <a:t>el</a:t>
            </a:r>
            <a:r>
              <a:rPr lang="pt-BR" sz="2800" dirty="0" smtClean="0">
                <a:latin typeface="Arial" charset="0"/>
              </a:rPr>
              <a:t> </a:t>
            </a:r>
            <a:r>
              <a:rPr lang="pt-BR" sz="2800" dirty="0">
                <a:latin typeface="Arial" charset="0"/>
              </a:rPr>
              <a:t>xilema: 80 a 1.125 </a:t>
            </a:r>
            <a:r>
              <a:rPr lang="pt-BR" sz="2800" dirty="0" err="1">
                <a:latin typeface="Arial" charset="0"/>
                <a:cs typeface="Arial" charset="0"/>
              </a:rPr>
              <a:t>µ</a:t>
            </a:r>
            <a:r>
              <a:rPr lang="pt-BR" sz="2800" dirty="0" err="1">
                <a:latin typeface="Arial" charset="0"/>
              </a:rPr>
              <a:t>M</a:t>
            </a:r>
            <a:r>
              <a:rPr lang="pt-BR" sz="2800" dirty="0">
                <a:latin typeface="Arial" charset="0"/>
              </a:rPr>
              <a:t>);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048000" y="0"/>
            <a:ext cx="6096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32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3200" b="1" dirty="0">
                <a:solidFill>
                  <a:schemeClr val="tx2"/>
                </a:solidFill>
                <a:latin typeface="Monotype Corsiva" pitchFamily="66" charset="0"/>
              </a:rPr>
              <a:t>transporte e </a:t>
            </a: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apresentação\Planagem.pot</Template>
  <TotalTime>4733</TotalTime>
  <Words>645</Words>
  <Application>Microsoft PowerPoint</Application>
  <PresentationFormat>Apresentação na tela (4:3)</PresentationFormat>
  <Paragraphs>185</Paragraphs>
  <Slides>34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34</vt:i4>
      </vt:variant>
    </vt:vector>
  </HeadingPairs>
  <TitlesOfParts>
    <vt:vector size="43" baseType="lpstr">
      <vt:lpstr>Times New Roman</vt:lpstr>
      <vt:lpstr>Arial</vt:lpstr>
      <vt:lpstr>Wingdings</vt:lpstr>
      <vt:lpstr>Symbol</vt:lpstr>
      <vt:lpstr>Monotype Corsiva</vt:lpstr>
      <vt:lpstr>Garamond</vt:lpstr>
      <vt:lpstr>Planagem</vt:lpstr>
      <vt:lpstr>Foto do Microsoft Photo Editor 3.0</vt:lpstr>
      <vt:lpstr>Imagem de bitmap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FUNDAG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creator>Quaggio</dc:creator>
  <cp:lastModifiedBy>Usuario</cp:lastModifiedBy>
  <cp:revision>272</cp:revision>
  <dcterms:created xsi:type="dcterms:W3CDTF">2000-10-09T16:40:03Z</dcterms:created>
  <dcterms:modified xsi:type="dcterms:W3CDTF">2011-02-12T15:17:13Z</dcterms:modified>
</cp:coreProperties>
</file>