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7" r:id="rId1"/>
  </p:sldMasterIdLst>
  <p:notesMasterIdLst>
    <p:notesMasterId r:id="rId75"/>
  </p:notesMasterIdLst>
  <p:sldIdLst>
    <p:sldId id="624" r:id="rId2"/>
    <p:sldId id="290" r:id="rId3"/>
    <p:sldId id="496" r:id="rId4"/>
    <p:sldId id="495" r:id="rId5"/>
    <p:sldId id="494" r:id="rId6"/>
    <p:sldId id="382" r:id="rId7"/>
    <p:sldId id="445" r:id="rId8"/>
    <p:sldId id="493" r:id="rId9"/>
    <p:sldId id="622" r:id="rId10"/>
    <p:sldId id="470" r:id="rId11"/>
    <p:sldId id="441" r:id="rId12"/>
    <p:sldId id="442" r:id="rId13"/>
    <p:sldId id="443" r:id="rId14"/>
    <p:sldId id="642" r:id="rId15"/>
    <p:sldId id="444" r:id="rId16"/>
    <p:sldId id="460" r:id="rId17"/>
    <p:sldId id="464" r:id="rId18"/>
    <p:sldId id="488" r:id="rId19"/>
    <p:sldId id="489" r:id="rId20"/>
    <p:sldId id="638" r:id="rId21"/>
    <p:sldId id="476" r:id="rId22"/>
    <p:sldId id="490" r:id="rId23"/>
    <p:sldId id="477" r:id="rId24"/>
    <p:sldId id="491" r:id="rId25"/>
    <p:sldId id="478" r:id="rId26"/>
    <p:sldId id="479" r:id="rId27"/>
    <p:sldId id="632" r:id="rId28"/>
    <p:sldId id="455" r:id="rId29"/>
    <p:sldId id="475" r:id="rId30"/>
    <p:sldId id="480" r:id="rId31"/>
    <p:sldId id="492" r:id="rId32"/>
    <p:sldId id="471" r:id="rId33"/>
    <p:sldId id="472" r:id="rId34"/>
    <p:sldId id="487" r:id="rId35"/>
    <p:sldId id="473" r:id="rId36"/>
    <p:sldId id="440" r:id="rId37"/>
    <p:sldId id="599" r:id="rId38"/>
    <p:sldId id="449" r:id="rId39"/>
    <p:sldId id="486" r:id="rId40"/>
    <p:sldId id="428" r:id="rId41"/>
    <p:sldId id="610" r:id="rId42"/>
    <p:sldId id="481" r:id="rId43"/>
    <p:sldId id="600" r:id="rId44"/>
    <p:sldId id="485" r:id="rId45"/>
    <p:sldId id="612" r:id="rId46"/>
    <p:sldId id="641" r:id="rId47"/>
    <p:sldId id="436" r:id="rId48"/>
    <p:sldId id="429" r:id="rId49"/>
    <p:sldId id="616" r:id="rId50"/>
    <p:sldId id="483" r:id="rId51"/>
    <p:sldId id="598" r:id="rId52"/>
    <p:sldId id="446" r:id="rId53"/>
    <p:sldId id="607" r:id="rId54"/>
    <p:sldId id="386" r:id="rId55"/>
    <p:sldId id="482" r:id="rId56"/>
    <p:sldId id="430" r:id="rId57"/>
    <p:sldId id="431" r:id="rId58"/>
    <p:sldId id="438" r:id="rId59"/>
    <p:sldId id="452" r:id="rId60"/>
    <p:sldId id="629" r:id="rId61"/>
    <p:sldId id="458" r:id="rId62"/>
    <p:sldId id="618" r:id="rId63"/>
    <p:sldId id="484" r:id="rId64"/>
    <p:sldId id="601" r:id="rId65"/>
    <p:sldId id="640" r:id="rId66"/>
    <p:sldId id="474" r:id="rId67"/>
    <p:sldId id="497" r:id="rId68"/>
    <p:sldId id="498" r:id="rId69"/>
    <p:sldId id="593" r:id="rId70"/>
    <p:sldId id="606" r:id="rId71"/>
    <p:sldId id="614" r:id="rId72"/>
    <p:sldId id="615" r:id="rId73"/>
    <p:sldId id="617" r:id="rId74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006600"/>
    <a:srgbClr val="FFFF99"/>
    <a:srgbClr val="66FF66"/>
    <a:srgbClr val="99FF66"/>
    <a:srgbClr val="3399FF"/>
    <a:srgbClr val="FFCC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46" autoAdjust="0"/>
    <p:restoredTop sz="94607" autoAdjust="0"/>
  </p:normalViewPr>
  <p:slideViewPr>
    <p:cSldViewPr>
      <p:cViewPr varScale="1">
        <p:scale>
          <a:sx n="70" d="100"/>
          <a:sy n="70" d="100"/>
        </p:scale>
        <p:origin x="-5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1.xml"/><Relationship Id="rId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Clique para editar os estilos do texto mestre</a:t>
            </a:r>
          </a:p>
          <a:p>
            <a:pPr lvl="0"/>
            <a:r>
              <a:rPr lang="en-US" noProof="0" smtClean="0"/>
              <a:t>Segundo nível</a:t>
            </a:r>
          </a:p>
          <a:p>
            <a:pPr lvl="0"/>
            <a:r>
              <a:rPr lang="en-US" noProof="0" smtClean="0"/>
              <a:t>Terceiro nível</a:t>
            </a:r>
          </a:p>
          <a:p>
            <a:pPr lvl="0"/>
            <a:r>
              <a:rPr lang="en-US" noProof="0" smtClean="0"/>
              <a:t>Quarto nível</a:t>
            </a:r>
          </a:p>
          <a:p>
            <a:pPr lvl="0"/>
            <a:r>
              <a:rPr lang="en-US" noProof="0" smtClean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/>
            </a:lvl1pPr>
          </a:lstStyle>
          <a:p>
            <a:pPr>
              <a:defRPr/>
            </a:pPr>
            <a:fld id="{99D215F6-2D76-470D-9D5E-3328A0B0E6A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0" y="0"/>
            <a:ext cx="8255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pt-BR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ltGray">
          <a:xfrm>
            <a:off x="0" y="3543300"/>
            <a:ext cx="3343275" cy="122238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pt-BR"/>
          </a:p>
        </p:txBody>
      </p:sp>
      <p:sp>
        <p:nvSpPr>
          <p:cNvPr id="391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90600" y="1171575"/>
            <a:ext cx="7467600" cy="2105025"/>
          </a:xfrm>
        </p:spPr>
        <p:txBody>
          <a:bodyPr>
            <a:spAutoFit/>
          </a:bodyPr>
          <a:lstStyle>
            <a:lvl1pPr>
              <a:defRPr sz="6600">
                <a:solidFill>
                  <a:srgbClr val="CCFFFF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91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4000">
                <a:solidFill>
                  <a:srgbClr val="CCECFF"/>
                </a:solidFill>
              </a:defRPr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248400"/>
            <a:ext cx="17526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fld id="{6B8A5C56-DF7F-469D-A836-D197E5098DE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04507-4CB3-44CF-98D1-D92F55B3C8C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400800" y="457200"/>
            <a:ext cx="2057400" cy="56388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228600" y="457200"/>
            <a:ext cx="6019800" cy="56388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2EF7F-4158-432A-9E48-CFED97A3468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14E43-7218-45F1-80CC-98E270A97FF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2A2D9-72F0-49AF-9D39-3B2D6416A81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8839B-3CDA-470F-B8CA-69B8CE268F1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C8969-1FDC-4D96-9A78-8790311CD15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42D79-C105-4CD9-97C4-08DF26FF669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EE351-8F08-4688-A873-0AAD0BC2744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ADDB9-1868-4A7C-BB7C-356F8D8B145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6EE48-44E9-430A-8A7F-7D56706F6E6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00"/>
            </a:gs>
            <a:gs pos="100000">
              <a:srgbClr val="002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390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90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90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6C0C0BDD-7031-4B09-830D-E8E100DE159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390151" name="Rectangle 7"/>
          <p:cNvSpPr>
            <a:spLocks noChangeArrowheads="1"/>
          </p:cNvSpPr>
          <p:nvPr/>
        </p:nvSpPr>
        <p:spPr bwMode="gray">
          <a:xfrm>
            <a:off x="0" y="1638300"/>
            <a:ext cx="3343275" cy="122238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44" r:id="rId1"/>
    <p:sldLayoutId id="2147483943" r:id="rId2"/>
    <p:sldLayoutId id="2147483942" r:id="rId3"/>
    <p:sldLayoutId id="2147483941" r:id="rId4"/>
    <p:sldLayoutId id="2147483940" r:id="rId5"/>
    <p:sldLayoutId id="2147483939" r:id="rId6"/>
    <p:sldLayoutId id="2147483938" r:id="rId7"/>
    <p:sldLayoutId id="2147483937" r:id="rId8"/>
    <p:sldLayoutId id="2147483936" r:id="rId9"/>
    <p:sldLayoutId id="2147483935" r:id="rId10"/>
    <p:sldLayoutId id="214748393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nrs.mcgill.ca/whalen/nutrient/Zinc/Zinc.html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nrs.mcgill.ca/whalen/nutrient/Zinc/Zinc.html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cropsoil.uga.edu/~oplank/diagnostics70/Symptoms_/Corn/corn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nrs.mcgill.ca/whalen/nutrient/Zinc/Zinc.html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nrs.mcgill.ca/whalen/nutrient/Zinc/Zinc.html" TargetMode="Externa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9.bin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rs.mcgill.ca/whalen/nutrient/Zinc/Zinc.html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nrs.mcgill.ca/whalen/nutrient/Zinc/Zinc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tângulo 1"/>
          <p:cNvSpPr>
            <a:spLocks noChangeArrowheads="1"/>
          </p:cNvSpPr>
          <p:nvPr/>
        </p:nvSpPr>
        <p:spPr bwMode="auto">
          <a:xfrm>
            <a:off x="357188" y="1598613"/>
            <a:ext cx="842962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000" b="1" dirty="0">
                <a:solidFill>
                  <a:srgbClr val="FFFF00"/>
                </a:solidFill>
                <a:latin typeface="Comic Sans MS" pitchFamily="66" charset="0"/>
              </a:rPr>
              <a:t>zinco: </a:t>
            </a:r>
            <a:r>
              <a:rPr lang="pt-BR" sz="4000" b="1" dirty="0" err="1" smtClean="0">
                <a:solidFill>
                  <a:srgbClr val="FFFF00"/>
                </a:solidFill>
                <a:latin typeface="Comic Sans MS" pitchFamily="66" charset="0"/>
              </a:rPr>
              <a:t>mobilidad</a:t>
            </a:r>
            <a:r>
              <a:rPr lang="pt-BR" sz="4000" b="1" dirty="0" smtClean="0">
                <a:solidFill>
                  <a:srgbClr val="FFFF00"/>
                </a:solidFill>
                <a:latin typeface="Comic Sans MS" pitchFamily="66" charset="0"/>
              </a:rPr>
              <a:t>, funciones y </a:t>
            </a:r>
            <a:r>
              <a:rPr lang="pt-BR" sz="4000" b="1" dirty="0" err="1" smtClean="0">
                <a:solidFill>
                  <a:srgbClr val="FFFF00"/>
                </a:solidFill>
                <a:latin typeface="Comic Sans MS" pitchFamily="66" charset="0"/>
              </a:rPr>
              <a:t>sintomatología</a:t>
            </a:r>
            <a:r>
              <a:rPr lang="pt-BR" sz="4000" b="1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pt-BR" sz="4000" b="1" dirty="0">
                <a:solidFill>
                  <a:srgbClr val="FFFF00"/>
                </a:solidFill>
                <a:latin typeface="Comic Sans MS" pitchFamily="66" charset="0"/>
              </a:rPr>
              <a:t>de </a:t>
            </a:r>
            <a:r>
              <a:rPr lang="pt-BR" sz="4000" b="1" dirty="0" smtClean="0">
                <a:solidFill>
                  <a:srgbClr val="FFFF00"/>
                </a:solidFill>
                <a:latin typeface="Comic Sans MS" pitchFamily="66" charset="0"/>
              </a:rPr>
              <a:t>desordenes </a:t>
            </a:r>
            <a:r>
              <a:rPr lang="pt-BR" sz="4000" b="1" dirty="0" err="1" smtClean="0">
                <a:solidFill>
                  <a:srgbClr val="FFFF00"/>
                </a:solidFill>
                <a:latin typeface="Comic Sans MS" pitchFamily="66" charset="0"/>
              </a:rPr>
              <a:t>nutricionales</a:t>
            </a:r>
            <a:endParaRPr lang="pt-BR" sz="4000" b="1" dirty="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pt-BR" sz="4000" b="1" dirty="0">
                <a:solidFill>
                  <a:srgbClr val="800000"/>
                </a:solidFill>
                <a:latin typeface="Comic Sans MS" pitchFamily="66" charset="0"/>
              </a:rPr>
              <a:t/>
            </a:r>
            <a:br>
              <a:rPr lang="pt-BR" sz="4000" b="1" dirty="0">
                <a:solidFill>
                  <a:srgbClr val="800000"/>
                </a:solidFill>
                <a:latin typeface="Comic Sans MS" pitchFamily="66" charset="0"/>
              </a:rPr>
            </a:br>
            <a:endParaRPr lang="pt-B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74650"/>
            <a:ext cx="8686800" cy="648335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</p:pic>
      <p:sp>
        <p:nvSpPr>
          <p:cNvPr id="243715" name="Rectangle 3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Introdução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304800" y="914400"/>
            <a:ext cx="77724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4400" dirty="0">
                <a:solidFill>
                  <a:schemeClr val="folHlink"/>
                </a:solidFill>
                <a:latin typeface="Arial" charset="0"/>
              </a:rPr>
              <a:t>Pré-absorção de Zn</a:t>
            </a:r>
          </a:p>
          <a:p>
            <a:pPr algn="ctr">
              <a:spcBef>
                <a:spcPct val="50000"/>
              </a:spcBef>
            </a:pPr>
            <a:endParaRPr lang="pt-BR" sz="4400" dirty="0">
              <a:solidFill>
                <a:schemeClr val="folHlink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pt-BR" sz="4400" dirty="0" err="1" smtClean="0">
                <a:latin typeface="Arial" charset="0"/>
              </a:rPr>
              <a:t>Caminamento</a:t>
            </a:r>
            <a:r>
              <a:rPr lang="pt-BR" sz="4400" dirty="0" smtClean="0">
                <a:latin typeface="Arial" charset="0"/>
              </a:rPr>
              <a:t> de </a:t>
            </a:r>
            <a:r>
              <a:rPr lang="pt-BR" sz="4400" dirty="0" err="1" smtClean="0">
                <a:latin typeface="Arial" charset="0"/>
              </a:rPr>
              <a:t>la</a:t>
            </a:r>
            <a:r>
              <a:rPr lang="pt-BR" sz="4400" dirty="0" smtClean="0">
                <a:latin typeface="Arial" charset="0"/>
              </a:rPr>
              <a:t> </a:t>
            </a:r>
            <a:r>
              <a:rPr lang="pt-BR" sz="4400" dirty="0" err="1" smtClean="0">
                <a:latin typeface="Arial" charset="0"/>
              </a:rPr>
              <a:t>solución</a:t>
            </a:r>
            <a:r>
              <a:rPr lang="pt-BR" sz="4400" dirty="0" smtClean="0">
                <a:latin typeface="Arial" charset="0"/>
              </a:rPr>
              <a:t> </a:t>
            </a:r>
            <a:r>
              <a:rPr lang="pt-BR" sz="4400" dirty="0" err="1" smtClean="0">
                <a:latin typeface="Arial" charset="0"/>
              </a:rPr>
              <a:t>del</a:t>
            </a:r>
            <a:r>
              <a:rPr lang="pt-BR" sz="4400" dirty="0" smtClean="0">
                <a:latin typeface="Arial" charset="0"/>
              </a:rPr>
              <a:t> </a:t>
            </a:r>
            <a:r>
              <a:rPr lang="pt-BR" sz="4400" dirty="0" err="1" smtClean="0">
                <a:latin typeface="Arial" charset="0"/>
              </a:rPr>
              <a:t>suelo</a:t>
            </a:r>
            <a:r>
              <a:rPr lang="pt-BR" sz="4400" dirty="0" smtClean="0">
                <a:latin typeface="Arial" charset="0"/>
              </a:rPr>
              <a:t> </a:t>
            </a:r>
            <a:r>
              <a:rPr lang="pt-BR" sz="4400" dirty="0">
                <a:latin typeface="Arial" charset="0"/>
              </a:rPr>
              <a:t>para </a:t>
            </a:r>
            <a:r>
              <a:rPr lang="pt-BR" sz="4400" dirty="0" err="1" smtClean="0">
                <a:latin typeface="Arial" charset="0"/>
              </a:rPr>
              <a:t>la</a:t>
            </a:r>
            <a:r>
              <a:rPr lang="pt-BR" sz="4400" dirty="0" smtClean="0">
                <a:latin typeface="Arial" charset="0"/>
              </a:rPr>
              <a:t> </a:t>
            </a:r>
            <a:r>
              <a:rPr lang="pt-BR" sz="4400" dirty="0">
                <a:latin typeface="Arial" charset="0"/>
              </a:rPr>
              <a:t>superfície </a:t>
            </a:r>
            <a:r>
              <a:rPr lang="pt-BR" sz="4400" dirty="0" smtClean="0">
                <a:latin typeface="Arial" charset="0"/>
              </a:rPr>
              <a:t>de </a:t>
            </a:r>
            <a:r>
              <a:rPr lang="pt-BR" sz="4400" dirty="0" err="1" smtClean="0">
                <a:latin typeface="Arial" charset="0"/>
              </a:rPr>
              <a:t>la</a:t>
            </a:r>
            <a:r>
              <a:rPr lang="pt-BR" sz="4400" dirty="0" smtClean="0">
                <a:latin typeface="Arial" charset="0"/>
              </a:rPr>
              <a:t> </a:t>
            </a:r>
            <a:r>
              <a:rPr lang="pt-BR" sz="4400" dirty="0" err="1" smtClean="0">
                <a:latin typeface="Arial" charset="0"/>
              </a:rPr>
              <a:t>raíz</a:t>
            </a:r>
            <a:endParaRPr lang="pt-BR" sz="4400" dirty="0">
              <a:latin typeface="Arial" charset="0"/>
            </a:endParaRPr>
          </a:p>
        </p:txBody>
      </p:sp>
      <p:sp>
        <p:nvSpPr>
          <p:cNvPr id="214020" name="Rectangle 4"/>
          <p:cNvSpPr>
            <a:spLocks noChangeArrowheads="1"/>
          </p:cNvSpPr>
          <p:nvPr/>
        </p:nvSpPr>
        <p:spPr bwMode="auto">
          <a:xfrm>
            <a:off x="4038600" y="0"/>
            <a:ext cx="51054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Absorção, transporte e redistribuição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2"/>
          <p:cNvGrpSpPr>
            <a:grpSpLocks/>
          </p:cNvGrpSpPr>
          <p:nvPr/>
        </p:nvGrpSpPr>
        <p:grpSpPr bwMode="auto">
          <a:xfrm>
            <a:off x="0" y="609600"/>
            <a:ext cx="9144000" cy="3886200"/>
            <a:chOff x="-3" y="-3"/>
            <a:chExt cx="3450" cy="1406"/>
          </a:xfrm>
        </p:grpSpPr>
        <p:grpSp>
          <p:nvGrpSpPr>
            <p:cNvPr id="34823" name="Group 3"/>
            <p:cNvGrpSpPr>
              <a:grpSpLocks/>
            </p:cNvGrpSpPr>
            <p:nvPr/>
          </p:nvGrpSpPr>
          <p:grpSpPr bwMode="auto">
            <a:xfrm>
              <a:off x="0" y="0"/>
              <a:ext cx="3444" cy="1400"/>
              <a:chOff x="0" y="0"/>
              <a:chExt cx="3444" cy="1400"/>
            </a:xfrm>
          </p:grpSpPr>
          <p:grpSp>
            <p:nvGrpSpPr>
              <p:cNvPr id="34825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594" cy="978"/>
                <a:chOff x="0" y="0"/>
                <a:chExt cx="594" cy="978"/>
              </a:xfrm>
            </p:grpSpPr>
            <p:sp>
              <p:nvSpPr>
                <p:cNvPr id="34866" name="Rectangle 5"/>
                <p:cNvSpPr>
                  <a:spLocks noChangeArrowheads="1"/>
                </p:cNvSpPr>
                <p:nvPr/>
              </p:nvSpPr>
              <p:spPr bwMode="auto">
                <a:xfrm>
                  <a:off x="28" y="0"/>
                  <a:ext cx="538" cy="9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eaLnBrk="0" hangingPunct="0">
                    <a:tabLst>
                      <a:tab pos="-914400" algn="l"/>
                      <a:tab pos="-457200" algn="l"/>
                    </a:tabLst>
                  </a:pPr>
                  <a:r>
                    <a:rPr lang="en-US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Elemento</a:t>
                  </a:r>
                  <a:endParaRPr lang="en-US">
                    <a:solidFill>
                      <a:srgbClr val="FFCC00"/>
                    </a:solidFill>
                    <a:latin typeface="Arial" charset="0"/>
                    <a:cs typeface="Times New Roman" pitchFamily="18" charset="0"/>
                  </a:endParaRPr>
                </a:p>
                <a:p>
                  <a:pPr eaLnBrk="0" hangingPunct="0">
                    <a:tabLst>
                      <a:tab pos="-914400" algn="l"/>
                      <a:tab pos="-457200" algn="l"/>
                    </a:tabLst>
                  </a:pPr>
                  <a:endParaRPr lang="en-US">
                    <a:solidFill>
                      <a:srgbClr val="FFCC00"/>
                    </a:solidFill>
                  </a:endParaRPr>
                </a:p>
              </p:txBody>
            </p:sp>
            <p:sp>
              <p:nvSpPr>
                <p:cNvPr id="34867" name="Rectangle 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594" cy="97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4826" name="Group 7"/>
              <p:cNvGrpSpPr>
                <a:grpSpLocks/>
              </p:cNvGrpSpPr>
              <p:nvPr/>
            </p:nvGrpSpPr>
            <p:grpSpPr bwMode="auto">
              <a:xfrm>
                <a:off x="594" y="0"/>
                <a:ext cx="1020" cy="978"/>
                <a:chOff x="594" y="0"/>
                <a:chExt cx="1020" cy="978"/>
              </a:xfrm>
            </p:grpSpPr>
            <p:sp>
              <p:nvSpPr>
                <p:cNvPr id="34864" name="Rectangle 8"/>
                <p:cNvSpPr>
                  <a:spLocks noChangeArrowheads="1"/>
                </p:cNvSpPr>
                <p:nvPr/>
              </p:nvSpPr>
              <p:spPr bwMode="auto">
                <a:xfrm>
                  <a:off x="622" y="0"/>
                  <a:ext cx="964" cy="9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r>
                    <a:rPr lang="en-US" dirty="0" err="1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Cantidad</a:t>
                  </a:r>
                  <a:r>
                    <a:rPr lang="en-US" dirty="0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 </a:t>
                  </a:r>
                  <a:r>
                    <a:rPr lang="en-US" dirty="0" err="1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necesaria</a:t>
                  </a:r>
                  <a:r>
                    <a:rPr lang="en-US" dirty="0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 </a:t>
                  </a:r>
                  <a:r>
                    <a:rPr lang="en-US" dirty="0" err="1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para</a:t>
                  </a:r>
                  <a:r>
                    <a:rPr lang="en-US" dirty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 </a:t>
                  </a:r>
                  <a:r>
                    <a:rPr lang="en-US" dirty="0" err="1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una</a:t>
                  </a:r>
                  <a:r>
                    <a:rPr lang="en-US" dirty="0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 </a:t>
                  </a:r>
                  <a:r>
                    <a:rPr lang="en-US" dirty="0" err="1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cosecha</a:t>
                  </a:r>
                  <a:r>
                    <a:rPr lang="en-US" dirty="0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 </a:t>
                  </a:r>
                  <a:r>
                    <a:rPr lang="en-US" dirty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de 9 t ha</a:t>
                  </a:r>
                  <a:r>
                    <a:rPr lang="en-US" baseline="30000" dirty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-1</a:t>
                  </a:r>
                  <a:endParaRPr lang="en-US" dirty="0">
                    <a:solidFill>
                      <a:srgbClr val="FFCC00"/>
                    </a:solidFill>
                    <a:latin typeface="Arial" charset="0"/>
                    <a:cs typeface="Times New Roman" pitchFamily="18" charset="0"/>
                  </a:endParaRPr>
                </a:p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endParaRPr lang="en-US" dirty="0">
                    <a:solidFill>
                      <a:srgbClr val="FFCC00"/>
                    </a:solidFill>
                  </a:endParaRPr>
                </a:p>
              </p:txBody>
            </p:sp>
            <p:sp>
              <p:nvSpPr>
                <p:cNvPr id="34865" name="Rectangle 9"/>
                <p:cNvSpPr>
                  <a:spLocks noChangeArrowheads="1"/>
                </p:cNvSpPr>
                <p:nvPr/>
              </p:nvSpPr>
              <p:spPr bwMode="auto">
                <a:xfrm>
                  <a:off x="594" y="0"/>
                  <a:ext cx="1020" cy="97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4827" name="Group 10"/>
              <p:cNvGrpSpPr>
                <a:grpSpLocks/>
              </p:cNvGrpSpPr>
              <p:nvPr/>
            </p:nvGrpSpPr>
            <p:grpSpPr bwMode="auto">
              <a:xfrm>
                <a:off x="1614" y="0"/>
                <a:ext cx="1830" cy="422"/>
                <a:chOff x="1614" y="0"/>
                <a:chExt cx="1830" cy="422"/>
              </a:xfrm>
            </p:grpSpPr>
            <p:sp>
              <p:nvSpPr>
                <p:cNvPr id="34862" name="Rectangle 11"/>
                <p:cNvSpPr>
                  <a:spLocks noChangeArrowheads="1"/>
                </p:cNvSpPr>
                <p:nvPr/>
              </p:nvSpPr>
              <p:spPr bwMode="auto">
                <a:xfrm>
                  <a:off x="1642" y="0"/>
                  <a:ext cx="1774" cy="4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r>
                    <a:rPr lang="en-US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kg ha</a:t>
                  </a:r>
                  <a:r>
                    <a:rPr lang="en-US" baseline="3000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-1</a:t>
                  </a:r>
                  <a:r>
                    <a:rPr lang="en-US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 fornecidos por</a:t>
                  </a:r>
                  <a:endParaRPr lang="en-US">
                    <a:solidFill>
                      <a:srgbClr val="FFCC00"/>
                    </a:solidFill>
                    <a:latin typeface="Arial" charset="0"/>
                    <a:cs typeface="Times New Roman" pitchFamily="18" charset="0"/>
                  </a:endParaRPr>
                </a:p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endParaRPr lang="en-US">
                    <a:solidFill>
                      <a:srgbClr val="FFCC00"/>
                    </a:solidFill>
                  </a:endParaRPr>
                </a:p>
              </p:txBody>
            </p:sp>
            <p:sp>
              <p:nvSpPr>
                <p:cNvPr id="34863" name="Rectangle 12"/>
                <p:cNvSpPr>
                  <a:spLocks noChangeArrowheads="1"/>
                </p:cNvSpPr>
                <p:nvPr/>
              </p:nvSpPr>
              <p:spPr bwMode="auto">
                <a:xfrm>
                  <a:off x="1614" y="0"/>
                  <a:ext cx="1830" cy="42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4828" name="Group 13"/>
              <p:cNvGrpSpPr>
                <a:grpSpLocks/>
              </p:cNvGrpSpPr>
              <p:nvPr/>
            </p:nvGrpSpPr>
            <p:grpSpPr bwMode="auto">
              <a:xfrm>
                <a:off x="1614" y="422"/>
                <a:ext cx="624" cy="556"/>
                <a:chOff x="1614" y="422"/>
                <a:chExt cx="624" cy="556"/>
              </a:xfrm>
            </p:grpSpPr>
            <p:sp>
              <p:nvSpPr>
                <p:cNvPr id="34860" name="Rectangle 14"/>
                <p:cNvSpPr>
                  <a:spLocks noChangeArrowheads="1"/>
                </p:cNvSpPr>
                <p:nvPr/>
              </p:nvSpPr>
              <p:spPr bwMode="auto">
                <a:xfrm>
                  <a:off x="1642" y="422"/>
                  <a:ext cx="568" cy="5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endParaRPr lang="en-US" dirty="0">
                    <a:solidFill>
                      <a:srgbClr val="FFCC00"/>
                    </a:solidFill>
                    <a:latin typeface="Garamond" pitchFamily="18" charset="0"/>
                    <a:cs typeface="Times New Roman" pitchFamily="18" charset="0"/>
                  </a:endParaRPr>
                </a:p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r>
                    <a:rPr lang="en-US" dirty="0" err="1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Intercepta</a:t>
                  </a:r>
                  <a:r>
                    <a:rPr lang="en-US" dirty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- </a:t>
                  </a:r>
                  <a:r>
                    <a:rPr lang="en-US" dirty="0" err="1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ción</a:t>
                  </a:r>
                  <a:endParaRPr lang="en-US" dirty="0">
                    <a:solidFill>
                      <a:srgbClr val="FFCC00"/>
                    </a:solidFill>
                    <a:latin typeface="Arial" charset="0"/>
                    <a:cs typeface="Times New Roman" pitchFamily="18" charset="0"/>
                  </a:endParaRPr>
                </a:p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endParaRPr lang="en-US" dirty="0">
                    <a:solidFill>
                      <a:srgbClr val="FFCC00"/>
                    </a:solidFill>
                  </a:endParaRPr>
                </a:p>
              </p:txBody>
            </p:sp>
            <p:sp>
              <p:nvSpPr>
                <p:cNvPr id="34861" name="Rectangle 15"/>
                <p:cNvSpPr>
                  <a:spLocks noChangeArrowheads="1"/>
                </p:cNvSpPr>
                <p:nvPr/>
              </p:nvSpPr>
              <p:spPr bwMode="auto">
                <a:xfrm>
                  <a:off x="1614" y="422"/>
                  <a:ext cx="624" cy="55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4829" name="Group 16"/>
              <p:cNvGrpSpPr>
                <a:grpSpLocks/>
              </p:cNvGrpSpPr>
              <p:nvPr/>
            </p:nvGrpSpPr>
            <p:grpSpPr bwMode="auto">
              <a:xfrm>
                <a:off x="2238" y="422"/>
                <a:ext cx="603" cy="556"/>
                <a:chOff x="2238" y="422"/>
                <a:chExt cx="603" cy="556"/>
              </a:xfrm>
            </p:grpSpPr>
            <p:sp>
              <p:nvSpPr>
                <p:cNvPr id="34858" name="Rectangle 17"/>
                <p:cNvSpPr>
                  <a:spLocks noChangeArrowheads="1"/>
                </p:cNvSpPr>
                <p:nvPr/>
              </p:nvSpPr>
              <p:spPr bwMode="auto">
                <a:xfrm>
                  <a:off x="2266" y="422"/>
                  <a:ext cx="547" cy="5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endParaRPr lang="en-US" dirty="0">
                    <a:solidFill>
                      <a:srgbClr val="FFCC00"/>
                    </a:solidFill>
                    <a:latin typeface="Garamond" pitchFamily="18" charset="0"/>
                    <a:cs typeface="Times New Roman" pitchFamily="18" charset="0"/>
                  </a:endParaRPr>
                </a:p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r>
                    <a:rPr lang="en-US" dirty="0" err="1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Flujo</a:t>
                  </a:r>
                  <a:r>
                    <a:rPr lang="en-US" dirty="0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 </a:t>
                  </a:r>
                  <a:r>
                    <a:rPr lang="en-US" dirty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de </a:t>
                  </a:r>
                  <a:r>
                    <a:rPr lang="en-US" dirty="0" err="1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masa</a:t>
                  </a:r>
                  <a:endParaRPr lang="en-US" dirty="0">
                    <a:solidFill>
                      <a:srgbClr val="FFCC00"/>
                    </a:solidFill>
                    <a:latin typeface="Arial" charset="0"/>
                    <a:cs typeface="Times New Roman" pitchFamily="18" charset="0"/>
                  </a:endParaRPr>
                </a:p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endParaRPr lang="en-US" dirty="0">
                    <a:solidFill>
                      <a:srgbClr val="FFCC00"/>
                    </a:solidFill>
                  </a:endParaRPr>
                </a:p>
              </p:txBody>
            </p:sp>
            <p:sp>
              <p:nvSpPr>
                <p:cNvPr id="34859" name="Rectangle 18"/>
                <p:cNvSpPr>
                  <a:spLocks noChangeArrowheads="1"/>
                </p:cNvSpPr>
                <p:nvPr/>
              </p:nvSpPr>
              <p:spPr bwMode="auto">
                <a:xfrm>
                  <a:off x="2238" y="422"/>
                  <a:ext cx="603" cy="55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4830" name="Group 19"/>
              <p:cNvGrpSpPr>
                <a:grpSpLocks/>
              </p:cNvGrpSpPr>
              <p:nvPr/>
            </p:nvGrpSpPr>
            <p:grpSpPr bwMode="auto">
              <a:xfrm>
                <a:off x="2841" y="422"/>
                <a:ext cx="603" cy="556"/>
                <a:chOff x="2841" y="422"/>
                <a:chExt cx="603" cy="556"/>
              </a:xfrm>
            </p:grpSpPr>
            <p:sp>
              <p:nvSpPr>
                <p:cNvPr id="34856" name="Rectangle 20"/>
                <p:cNvSpPr>
                  <a:spLocks noChangeArrowheads="1"/>
                </p:cNvSpPr>
                <p:nvPr/>
              </p:nvSpPr>
              <p:spPr bwMode="auto">
                <a:xfrm>
                  <a:off x="2869" y="422"/>
                  <a:ext cx="547" cy="5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endParaRPr lang="en-US" dirty="0">
                    <a:solidFill>
                      <a:srgbClr val="FFCC00"/>
                    </a:solidFill>
                    <a:latin typeface="Garamond" pitchFamily="18" charset="0"/>
                    <a:cs typeface="Times New Roman" pitchFamily="18" charset="0"/>
                  </a:endParaRPr>
                </a:p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r>
                    <a:rPr lang="en-US" dirty="0" err="1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Difusión</a:t>
                  </a:r>
                  <a:endParaRPr lang="en-US" dirty="0">
                    <a:solidFill>
                      <a:srgbClr val="FFCC00"/>
                    </a:solidFill>
                    <a:latin typeface="Arial" charset="0"/>
                    <a:cs typeface="Times New Roman" pitchFamily="18" charset="0"/>
                  </a:endParaRPr>
                </a:p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endParaRPr lang="en-US" dirty="0">
                    <a:solidFill>
                      <a:srgbClr val="FFCC00"/>
                    </a:solidFill>
                  </a:endParaRPr>
                </a:p>
              </p:txBody>
            </p:sp>
            <p:sp>
              <p:nvSpPr>
                <p:cNvPr id="34857" name="Rectangle 21"/>
                <p:cNvSpPr>
                  <a:spLocks noChangeArrowheads="1"/>
                </p:cNvSpPr>
                <p:nvPr/>
              </p:nvSpPr>
              <p:spPr bwMode="auto">
                <a:xfrm>
                  <a:off x="2841" y="422"/>
                  <a:ext cx="603" cy="55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4831" name="Group 22"/>
              <p:cNvGrpSpPr>
                <a:grpSpLocks/>
              </p:cNvGrpSpPr>
              <p:nvPr/>
            </p:nvGrpSpPr>
            <p:grpSpPr bwMode="auto">
              <a:xfrm>
                <a:off x="0" y="978"/>
                <a:ext cx="594" cy="422"/>
                <a:chOff x="0" y="978"/>
                <a:chExt cx="594" cy="422"/>
              </a:xfrm>
            </p:grpSpPr>
            <p:sp>
              <p:nvSpPr>
                <p:cNvPr id="34852" name="Rectangle 23"/>
                <p:cNvSpPr>
                  <a:spLocks noChangeArrowheads="1"/>
                </p:cNvSpPr>
                <p:nvPr/>
              </p:nvSpPr>
              <p:spPr bwMode="auto">
                <a:xfrm>
                  <a:off x="0" y="978"/>
                  <a:ext cx="594" cy="422"/>
                </a:xfrm>
                <a:prstGeom prst="rect">
                  <a:avLst/>
                </a:prstGeom>
                <a:solidFill>
                  <a:srgbClr val="DFDFD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  <p:grpSp>
              <p:nvGrpSpPr>
                <p:cNvPr id="34853" name="Group 24"/>
                <p:cNvGrpSpPr>
                  <a:grpSpLocks/>
                </p:cNvGrpSpPr>
                <p:nvPr/>
              </p:nvGrpSpPr>
              <p:grpSpPr bwMode="auto">
                <a:xfrm>
                  <a:off x="0" y="978"/>
                  <a:ext cx="594" cy="422"/>
                  <a:chOff x="0" y="978"/>
                  <a:chExt cx="594" cy="422"/>
                </a:xfrm>
              </p:grpSpPr>
              <p:sp>
                <p:nvSpPr>
                  <p:cNvPr id="34854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28" y="978"/>
                    <a:ext cx="538" cy="422"/>
                  </a:xfrm>
                  <a:prstGeom prst="rect">
                    <a:avLst/>
                  </a:prstGeom>
                  <a:solidFill>
                    <a:srgbClr val="DFDFD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just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>
                      <a:solidFill>
                        <a:srgbClr val="FF0000"/>
                      </a:solidFill>
                      <a:latin typeface="Garamond" pitchFamily="18" charset="0"/>
                      <a:cs typeface="Times New Roman" pitchFamily="18" charset="0"/>
                    </a:endParaRPr>
                  </a:p>
                  <a:p>
                    <a:pPr algn="just" eaLnBrk="0" hangingPunct="0">
                      <a:tabLst>
                        <a:tab pos="-914400" algn="l"/>
                        <a:tab pos="-457200" algn="l"/>
                      </a:tabLst>
                    </a:pPr>
                    <a:r>
                      <a:rPr lang="en-US">
                        <a:solidFill>
                          <a:srgbClr val="FF0000"/>
                        </a:solidFill>
                        <a:latin typeface="Garamond" pitchFamily="18" charset="0"/>
                        <a:cs typeface="Times New Roman" pitchFamily="18" charset="0"/>
                      </a:rPr>
                      <a:t>Zn (Zn</a:t>
                    </a:r>
                    <a:r>
                      <a:rPr lang="en-US" baseline="30000">
                        <a:solidFill>
                          <a:srgbClr val="FF0000"/>
                        </a:solidFill>
                        <a:latin typeface="Garamond" pitchFamily="18" charset="0"/>
                        <a:cs typeface="Times New Roman" pitchFamily="18" charset="0"/>
                      </a:rPr>
                      <a:t>2+</a:t>
                    </a:r>
                    <a:r>
                      <a:rPr lang="en-US">
                        <a:solidFill>
                          <a:srgbClr val="FF0000"/>
                        </a:solidFill>
                        <a:latin typeface="Garamond" pitchFamily="18" charset="0"/>
                        <a:cs typeface="Times New Roman" pitchFamily="18" charset="0"/>
                      </a:rPr>
                      <a:t>)</a:t>
                    </a:r>
                  </a:p>
                  <a:p>
                    <a:pPr algn="just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>
                      <a:solidFill>
                        <a:srgbClr val="FF0000"/>
                      </a:solidFill>
                      <a:latin typeface="Arial" charset="0"/>
                      <a:cs typeface="Times New Roman" pitchFamily="18" charset="0"/>
                    </a:endParaRPr>
                  </a:p>
                  <a:p>
                    <a:pPr algn="just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4855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978"/>
                    <a:ext cx="594" cy="422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</p:spPr>
                <p:txBody>
                  <a:bodyPr wrap="none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34832" name="Group 27"/>
              <p:cNvGrpSpPr>
                <a:grpSpLocks/>
              </p:cNvGrpSpPr>
              <p:nvPr/>
            </p:nvGrpSpPr>
            <p:grpSpPr bwMode="auto">
              <a:xfrm>
                <a:off x="594" y="978"/>
                <a:ext cx="1020" cy="422"/>
                <a:chOff x="594" y="978"/>
                <a:chExt cx="1020" cy="422"/>
              </a:xfrm>
            </p:grpSpPr>
            <p:sp>
              <p:nvSpPr>
                <p:cNvPr id="34848" name="Rectangle 28"/>
                <p:cNvSpPr>
                  <a:spLocks noChangeArrowheads="1"/>
                </p:cNvSpPr>
                <p:nvPr/>
              </p:nvSpPr>
              <p:spPr bwMode="auto">
                <a:xfrm>
                  <a:off x="594" y="978"/>
                  <a:ext cx="1020" cy="422"/>
                </a:xfrm>
                <a:prstGeom prst="rect">
                  <a:avLst/>
                </a:prstGeom>
                <a:solidFill>
                  <a:srgbClr val="DFDFD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  <p:grpSp>
              <p:nvGrpSpPr>
                <p:cNvPr id="34849" name="Group 29"/>
                <p:cNvGrpSpPr>
                  <a:grpSpLocks/>
                </p:cNvGrpSpPr>
                <p:nvPr/>
              </p:nvGrpSpPr>
              <p:grpSpPr bwMode="auto">
                <a:xfrm>
                  <a:off x="594" y="978"/>
                  <a:ext cx="1020" cy="422"/>
                  <a:chOff x="594" y="978"/>
                  <a:chExt cx="1020" cy="422"/>
                </a:xfrm>
              </p:grpSpPr>
              <p:sp>
                <p:nvSpPr>
                  <p:cNvPr id="34850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622" y="978"/>
                    <a:ext cx="964" cy="422"/>
                  </a:xfrm>
                  <a:prstGeom prst="rect">
                    <a:avLst/>
                  </a:prstGeom>
                  <a:solidFill>
                    <a:srgbClr val="DFDFD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>
                      <a:solidFill>
                        <a:srgbClr val="FF0000"/>
                      </a:solidFill>
                      <a:latin typeface="Garamond" pitchFamily="18" charset="0"/>
                      <a:cs typeface="Times New Roman" pitchFamily="18" charset="0"/>
                    </a:endParaRPr>
                  </a:p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r>
                      <a:rPr lang="en-US">
                        <a:solidFill>
                          <a:srgbClr val="FF0000"/>
                        </a:solidFill>
                        <a:latin typeface="Garamond" pitchFamily="18" charset="0"/>
                        <a:cs typeface="Times New Roman" pitchFamily="18" charset="0"/>
                      </a:rPr>
                      <a:t>0,30</a:t>
                    </a:r>
                    <a:endParaRPr lang="en-US">
                      <a:solidFill>
                        <a:srgbClr val="FF0000"/>
                      </a:solidFill>
                      <a:latin typeface="Arial" charset="0"/>
                      <a:cs typeface="Times New Roman" pitchFamily="18" charset="0"/>
                    </a:endParaRPr>
                  </a:p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4851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594" y="978"/>
                    <a:ext cx="1020" cy="422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</p:spPr>
                <p:txBody>
                  <a:bodyPr wrap="none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34833" name="Group 32"/>
              <p:cNvGrpSpPr>
                <a:grpSpLocks/>
              </p:cNvGrpSpPr>
              <p:nvPr/>
            </p:nvGrpSpPr>
            <p:grpSpPr bwMode="auto">
              <a:xfrm>
                <a:off x="1614" y="978"/>
                <a:ext cx="623" cy="422"/>
                <a:chOff x="1614" y="978"/>
                <a:chExt cx="623" cy="422"/>
              </a:xfrm>
            </p:grpSpPr>
            <p:sp>
              <p:nvSpPr>
                <p:cNvPr id="34844" name="Rectangle 33"/>
                <p:cNvSpPr>
                  <a:spLocks noChangeArrowheads="1"/>
                </p:cNvSpPr>
                <p:nvPr/>
              </p:nvSpPr>
              <p:spPr bwMode="auto">
                <a:xfrm>
                  <a:off x="1614" y="978"/>
                  <a:ext cx="623" cy="422"/>
                </a:xfrm>
                <a:prstGeom prst="rect">
                  <a:avLst/>
                </a:prstGeom>
                <a:solidFill>
                  <a:srgbClr val="DFDFD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  <p:grpSp>
              <p:nvGrpSpPr>
                <p:cNvPr id="34845" name="Group 34"/>
                <p:cNvGrpSpPr>
                  <a:grpSpLocks/>
                </p:cNvGrpSpPr>
                <p:nvPr/>
              </p:nvGrpSpPr>
              <p:grpSpPr bwMode="auto">
                <a:xfrm>
                  <a:off x="1614" y="978"/>
                  <a:ext cx="623" cy="422"/>
                  <a:chOff x="1614" y="978"/>
                  <a:chExt cx="623" cy="422"/>
                </a:xfrm>
              </p:grpSpPr>
              <p:sp>
                <p:nvSpPr>
                  <p:cNvPr id="3484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1642" y="978"/>
                    <a:ext cx="567" cy="422"/>
                  </a:xfrm>
                  <a:prstGeom prst="rect">
                    <a:avLst/>
                  </a:prstGeom>
                  <a:solidFill>
                    <a:srgbClr val="DFDFD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>
                      <a:solidFill>
                        <a:srgbClr val="FF0000"/>
                      </a:solidFill>
                      <a:latin typeface="Arial" charset="0"/>
                      <a:cs typeface="Times New Roman" pitchFamily="18" charset="0"/>
                    </a:endParaRPr>
                  </a:p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r>
                      <a:rPr lang="en-US">
                        <a:solidFill>
                          <a:srgbClr val="FF0000"/>
                        </a:solidFill>
                        <a:latin typeface="Arial" charset="0"/>
                        <a:cs typeface="Times New Roman" pitchFamily="18" charset="0"/>
                      </a:rPr>
                      <a:t>0,1</a:t>
                    </a:r>
                  </a:p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3484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1614" y="978"/>
                    <a:ext cx="623" cy="422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</p:spPr>
                <p:txBody>
                  <a:bodyPr wrap="none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34834" name="Group 37"/>
              <p:cNvGrpSpPr>
                <a:grpSpLocks/>
              </p:cNvGrpSpPr>
              <p:nvPr/>
            </p:nvGrpSpPr>
            <p:grpSpPr bwMode="auto">
              <a:xfrm>
                <a:off x="2237" y="978"/>
                <a:ext cx="604" cy="422"/>
                <a:chOff x="2237" y="978"/>
                <a:chExt cx="604" cy="422"/>
              </a:xfrm>
            </p:grpSpPr>
            <p:sp>
              <p:nvSpPr>
                <p:cNvPr id="34840" name="Rectangle 38"/>
                <p:cNvSpPr>
                  <a:spLocks noChangeArrowheads="1"/>
                </p:cNvSpPr>
                <p:nvPr/>
              </p:nvSpPr>
              <p:spPr bwMode="auto">
                <a:xfrm>
                  <a:off x="2237" y="978"/>
                  <a:ext cx="604" cy="422"/>
                </a:xfrm>
                <a:prstGeom prst="rect">
                  <a:avLst/>
                </a:prstGeom>
                <a:solidFill>
                  <a:srgbClr val="DFDFD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  <p:grpSp>
              <p:nvGrpSpPr>
                <p:cNvPr id="34841" name="Group 39"/>
                <p:cNvGrpSpPr>
                  <a:grpSpLocks/>
                </p:cNvGrpSpPr>
                <p:nvPr/>
              </p:nvGrpSpPr>
              <p:grpSpPr bwMode="auto">
                <a:xfrm>
                  <a:off x="2237" y="978"/>
                  <a:ext cx="604" cy="422"/>
                  <a:chOff x="2237" y="978"/>
                  <a:chExt cx="604" cy="422"/>
                </a:xfrm>
              </p:grpSpPr>
              <p:sp>
                <p:nvSpPr>
                  <p:cNvPr id="34842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2265" y="978"/>
                    <a:ext cx="548" cy="422"/>
                  </a:xfrm>
                  <a:prstGeom prst="rect">
                    <a:avLst/>
                  </a:prstGeom>
                  <a:solidFill>
                    <a:srgbClr val="DFDFD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 b="1">
                      <a:solidFill>
                        <a:srgbClr val="FF0000"/>
                      </a:solidFill>
                      <a:latin typeface="Garamond" pitchFamily="18" charset="0"/>
                      <a:cs typeface="Times New Roman" pitchFamily="18" charset="0"/>
                    </a:endParaRPr>
                  </a:p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r>
                      <a:rPr lang="en-US">
                        <a:solidFill>
                          <a:srgbClr val="FF0000"/>
                        </a:solidFill>
                        <a:latin typeface="Garamond" pitchFamily="18" charset="0"/>
                        <a:cs typeface="Times New Roman" pitchFamily="18" charset="0"/>
                      </a:rPr>
                      <a:t>0,53</a:t>
                    </a:r>
                    <a:endParaRPr lang="en-US">
                      <a:solidFill>
                        <a:srgbClr val="FF0000"/>
                      </a:solidFill>
                      <a:latin typeface="Arial" charset="0"/>
                      <a:cs typeface="Times New Roman" pitchFamily="18" charset="0"/>
                    </a:endParaRPr>
                  </a:p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 sz="3600" b="1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34843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2237" y="978"/>
                    <a:ext cx="604" cy="422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</p:spPr>
                <p:txBody>
                  <a:bodyPr wrap="none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34835" name="Group 42"/>
              <p:cNvGrpSpPr>
                <a:grpSpLocks/>
              </p:cNvGrpSpPr>
              <p:nvPr/>
            </p:nvGrpSpPr>
            <p:grpSpPr bwMode="auto">
              <a:xfrm>
                <a:off x="2841" y="978"/>
                <a:ext cx="603" cy="422"/>
                <a:chOff x="2841" y="978"/>
                <a:chExt cx="603" cy="422"/>
              </a:xfrm>
            </p:grpSpPr>
            <p:sp>
              <p:nvSpPr>
                <p:cNvPr id="34836" name="Rectangle 43"/>
                <p:cNvSpPr>
                  <a:spLocks noChangeArrowheads="1"/>
                </p:cNvSpPr>
                <p:nvPr/>
              </p:nvSpPr>
              <p:spPr bwMode="auto">
                <a:xfrm>
                  <a:off x="2841" y="978"/>
                  <a:ext cx="603" cy="422"/>
                </a:xfrm>
                <a:prstGeom prst="rect">
                  <a:avLst/>
                </a:prstGeom>
                <a:solidFill>
                  <a:srgbClr val="DFDFD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  <p:grpSp>
              <p:nvGrpSpPr>
                <p:cNvPr id="34837" name="Group 44"/>
                <p:cNvGrpSpPr>
                  <a:grpSpLocks/>
                </p:cNvGrpSpPr>
                <p:nvPr/>
              </p:nvGrpSpPr>
              <p:grpSpPr bwMode="auto">
                <a:xfrm>
                  <a:off x="2841" y="978"/>
                  <a:ext cx="603" cy="422"/>
                  <a:chOff x="2841" y="978"/>
                  <a:chExt cx="603" cy="422"/>
                </a:xfrm>
              </p:grpSpPr>
              <p:sp>
                <p:nvSpPr>
                  <p:cNvPr id="34838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2869" y="978"/>
                    <a:ext cx="547" cy="422"/>
                  </a:xfrm>
                  <a:prstGeom prst="rect">
                    <a:avLst/>
                  </a:prstGeom>
                  <a:solidFill>
                    <a:srgbClr val="DFDFD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>
                      <a:solidFill>
                        <a:srgbClr val="FF0000"/>
                      </a:solidFill>
                      <a:latin typeface="Arial" charset="0"/>
                      <a:cs typeface="Times New Roman" pitchFamily="18" charset="0"/>
                    </a:endParaRPr>
                  </a:p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r>
                      <a:rPr lang="en-US">
                        <a:solidFill>
                          <a:srgbClr val="FF0000"/>
                        </a:solidFill>
                        <a:latin typeface="Arial" charset="0"/>
                        <a:cs typeface="Times New Roman" pitchFamily="18" charset="0"/>
                      </a:rPr>
                      <a:t>0</a:t>
                    </a:r>
                  </a:p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4839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2841" y="978"/>
                    <a:ext cx="603" cy="422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</p:spPr>
                <p:txBody>
                  <a:bodyPr wrap="none"/>
                  <a:lstStyle/>
                  <a:p>
                    <a:endParaRPr lang="pt-BR"/>
                  </a:p>
                </p:txBody>
              </p:sp>
            </p:grpSp>
          </p:grpSp>
        </p:grpSp>
        <p:sp>
          <p:nvSpPr>
            <p:cNvPr id="34824" name="Rectangle 47"/>
            <p:cNvSpPr>
              <a:spLocks noChangeArrowheads="1"/>
            </p:cNvSpPr>
            <p:nvPr/>
          </p:nvSpPr>
          <p:spPr bwMode="auto">
            <a:xfrm>
              <a:off x="-3" y="-3"/>
              <a:ext cx="3450" cy="1406"/>
            </a:xfrm>
            <a:prstGeom prst="rect">
              <a:avLst/>
            </a:prstGeom>
            <a:noFill/>
            <a:ln w="11112">
              <a:solidFill>
                <a:srgbClr val="A0A0A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</p:grpSp>
      <p:pic>
        <p:nvPicPr>
          <p:cNvPr id="34819" name="Picture 48" descr="C:\Adobe Albums\Cat2\foto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4514850"/>
            <a:ext cx="28194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Oval 49"/>
          <p:cNvSpPr>
            <a:spLocks noChangeArrowheads="1"/>
          </p:cNvSpPr>
          <p:nvPr/>
        </p:nvSpPr>
        <p:spPr bwMode="auto">
          <a:xfrm>
            <a:off x="6248400" y="3505200"/>
            <a:ext cx="990600" cy="685800"/>
          </a:xfrm>
          <a:prstGeom prst="ellipse">
            <a:avLst/>
          </a:prstGeom>
          <a:noFill/>
          <a:ln w="3175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21" name="Freeform 51"/>
          <p:cNvSpPr>
            <a:spLocks/>
          </p:cNvSpPr>
          <p:nvPr/>
        </p:nvSpPr>
        <p:spPr bwMode="auto">
          <a:xfrm>
            <a:off x="4724400" y="3810000"/>
            <a:ext cx="2743200" cy="1765300"/>
          </a:xfrm>
          <a:custGeom>
            <a:avLst/>
            <a:gdLst>
              <a:gd name="T0" fmla="*/ 2147483647 w 1472"/>
              <a:gd name="T1" fmla="*/ 0 h 1016"/>
              <a:gd name="T2" fmla="*/ 2147483647 w 1472"/>
              <a:gd name="T3" fmla="*/ 2147483647 h 1016"/>
              <a:gd name="T4" fmla="*/ 0 w 1472"/>
              <a:gd name="T5" fmla="*/ 2147483647 h 1016"/>
              <a:gd name="T6" fmla="*/ 0 60000 65536"/>
              <a:gd name="T7" fmla="*/ 0 60000 65536"/>
              <a:gd name="T8" fmla="*/ 0 60000 65536"/>
              <a:gd name="T9" fmla="*/ 0 w 1472"/>
              <a:gd name="T10" fmla="*/ 0 h 1016"/>
              <a:gd name="T11" fmla="*/ 1472 w 1472"/>
              <a:gd name="T12" fmla="*/ 1016 h 10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72" h="1016">
                <a:moveTo>
                  <a:pt x="1344" y="0"/>
                </a:moveTo>
                <a:cubicBezTo>
                  <a:pt x="1408" y="356"/>
                  <a:pt x="1472" y="712"/>
                  <a:pt x="1248" y="864"/>
                </a:cubicBezTo>
                <a:cubicBezTo>
                  <a:pt x="1024" y="1016"/>
                  <a:pt x="512" y="964"/>
                  <a:pt x="0" y="912"/>
                </a:cubicBezTo>
              </a:path>
            </a:pathLst>
          </a:custGeom>
          <a:noFill/>
          <a:ln w="6667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15093" name="Rectangle 53"/>
          <p:cNvSpPr>
            <a:spLocks noChangeArrowheads="1"/>
          </p:cNvSpPr>
          <p:nvPr/>
        </p:nvSpPr>
        <p:spPr bwMode="auto">
          <a:xfrm>
            <a:off x="4038600" y="0"/>
            <a:ext cx="51054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Absorção, transporte e redistribuição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ChangeArrowheads="1"/>
          </p:cNvSpPr>
          <p:nvPr/>
        </p:nvSpPr>
        <p:spPr bwMode="auto">
          <a:xfrm>
            <a:off x="609600" y="914400"/>
            <a:ext cx="7086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pt-BR" sz="3200">
                <a:latin typeface="Arial" charset="0"/>
              </a:rPr>
              <a:t>Formas absorvidas: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pt-BR" sz="320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pt-BR" sz="320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pt-BR" sz="3200" baseline="3000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 typeface="Symbol" pitchFamily="18" charset="2"/>
              <a:buNone/>
            </a:pPr>
            <a:endParaRPr lang="pt-BR" sz="3200" b="1" baseline="30000">
              <a:solidFill>
                <a:schemeClr val="folHlink"/>
              </a:solidFill>
              <a:latin typeface="Arial" charset="0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Font typeface="Symbol" pitchFamily="18" charset="2"/>
              <a:buChar char="Ö"/>
            </a:pPr>
            <a:r>
              <a:rPr lang="pt-BR" sz="3600" b="1">
                <a:solidFill>
                  <a:srgbClr val="66FF66"/>
                </a:solidFill>
                <a:latin typeface="Arial" charset="0"/>
                <a:sym typeface="Symbol" pitchFamily="18" charset="2"/>
              </a:rPr>
              <a:t>Zinco:        </a:t>
            </a:r>
            <a:r>
              <a:rPr lang="pt-BR" sz="5400" b="1">
                <a:solidFill>
                  <a:srgbClr val="66FF66"/>
                </a:solidFill>
                <a:latin typeface="Arial" charset="0"/>
                <a:sym typeface="Symbol" pitchFamily="18" charset="2"/>
              </a:rPr>
              <a:t>Zn</a:t>
            </a:r>
            <a:r>
              <a:rPr lang="pt-BR" sz="5400" b="1" baseline="30000">
                <a:solidFill>
                  <a:srgbClr val="66FF66"/>
                </a:solidFill>
                <a:latin typeface="Arial" charset="0"/>
                <a:sym typeface="Symbol" pitchFamily="18" charset="2"/>
              </a:rPr>
              <a:t>2+</a:t>
            </a:r>
            <a:r>
              <a:rPr lang="pt-BR" sz="3600" b="1" baseline="30000">
                <a:solidFill>
                  <a:srgbClr val="66FF66"/>
                </a:solidFill>
                <a:latin typeface="Arial" charset="0"/>
                <a:sym typeface="Symbol" pitchFamily="18" charset="2"/>
              </a:rPr>
              <a:t> </a:t>
            </a:r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4038600" y="0"/>
            <a:ext cx="51054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Absorção, transporte e redistribuição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4038600" y="0"/>
            <a:ext cx="51054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Absorción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 ,transporte y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redistribuición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pic>
        <p:nvPicPr>
          <p:cNvPr id="36867" name="Picture 2" descr="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679450"/>
            <a:ext cx="7315200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Oval 4"/>
          <p:cNvSpPr>
            <a:spLocks noChangeArrowheads="1"/>
          </p:cNvSpPr>
          <p:nvPr/>
        </p:nvSpPr>
        <p:spPr bwMode="auto">
          <a:xfrm>
            <a:off x="1981200" y="4953000"/>
            <a:ext cx="16002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800">
                <a:latin typeface="Arial" charset="0"/>
              </a:rPr>
              <a:t>Zn+B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81000" y="914400"/>
            <a:ext cx="8077200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>
                <a:solidFill>
                  <a:srgbClr val="99FF66"/>
                </a:solidFill>
                <a:latin typeface="Arial" charset="0"/>
              </a:rPr>
              <a:t>Absorção do Zn</a:t>
            </a:r>
          </a:p>
          <a:p>
            <a:pPr>
              <a:spcBef>
                <a:spcPct val="50000"/>
              </a:spcBef>
            </a:pPr>
            <a:r>
              <a:rPr lang="pt-BR" b="1">
                <a:latin typeface="Arial" charset="0"/>
              </a:rPr>
              <a:t>É aceito que a absorção de Zn se dê ativamente, embora nas raízes cerca de 90% do elemento ocorra em sítios de troca ou adsorvido nas paredes celulares do parênquima cortical.</a:t>
            </a:r>
          </a:p>
          <a:p>
            <a:pPr>
              <a:spcBef>
                <a:spcPct val="50000"/>
              </a:spcBef>
            </a:pPr>
            <a:r>
              <a:rPr lang="pt-BR" b="1">
                <a:latin typeface="Arial" charset="0"/>
              </a:rPr>
              <a:t>O processo é favorecido por um pH do meio (ou da sol. Nutritiva) entre 5 e 7, diminuindo consideravelmente quando o pH é igual a 3.</a:t>
            </a:r>
          </a:p>
        </p:txBody>
      </p:sp>
      <p:sp>
        <p:nvSpPr>
          <p:cNvPr id="37892" name="Oval 5"/>
          <p:cNvSpPr>
            <a:spLocks noChangeArrowheads="1"/>
          </p:cNvSpPr>
          <p:nvPr/>
        </p:nvSpPr>
        <p:spPr bwMode="auto">
          <a:xfrm>
            <a:off x="4038600" y="4572000"/>
            <a:ext cx="2819400" cy="609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800">
                <a:latin typeface="Arial" charset="0"/>
                <a:sym typeface="Symbol" pitchFamily="18" charset="2"/>
              </a:rPr>
              <a:t></a:t>
            </a:r>
            <a:r>
              <a:rPr lang="pt-BR" sz="2800">
                <a:latin typeface="Arial" charset="0"/>
              </a:rPr>
              <a:t>Absorção/raiz</a:t>
            </a:r>
          </a:p>
        </p:txBody>
      </p:sp>
      <p:sp>
        <p:nvSpPr>
          <p:cNvPr id="37893" name="Oval 6"/>
          <p:cNvSpPr>
            <a:spLocks noChangeArrowheads="1"/>
          </p:cNvSpPr>
          <p:nvPr/>
        </p:nvSpPr>
        <p:spPr bwMode="auto">
          <a:xfrm>
            <a:off x="4267200" y="5181600"/>
            <a:ext cx="2819400" cy="609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800">
                <a:latin typeface="Arial" charset="0"/>
                <a:sym typeface="Symbol" pitchFamily="18" charset="2"/>
              </a:rPr>
              <a:t> </a:t>
            </a:r>
            <a:r>
              <a:rPr lang="pt-BR" sz="2800">
                <a:latin typeface="Arial" charset="0"/>
              </a:rPr>
              <a:t>Absorção/folha</a:t>
            </a:r>
          </a:p>
        </p:txBody>
      </p:sp>
      <p:sp>
        <p:nvSpPr>
          <p:cNvPr id="37894" name="Oval 8"/>
          <p:cNvSpPr>
            <a:spLocks noChangeArrowheads="1"/>
          </p:cNvSpPr>
          <p:nvPr/>
        </p:nvSpPr>
        <p:spPr bwMode="auto">
          <a:xfrm>
            <a:off x="2819400" y="6248400"/>
            <a:ext cx="2819400" cy="609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800">
                <a:latin typeface="Arial" charset="0"/>
                <a:sym typeface="Symbol" pitchFamily="18" charset="2"/>
              </a:rPr>
              <a:t> </a:t>
            </a:r>
            <a:r>
              <a:rPr lang="pt-BR" sz="2800">
                <a:latin typeface="Arial" charset="0"/>
              </a:rPr>
              <a:t>Absorção</a:t>
            </a:r>
          </a:p>
        </p:txBody>
      </p:sp>
      <p:sp>
        <p:nvSpPr>
          <p:cNvPr id="37895" name="Oval 9"/>
          <p:cNvSpPr>
            <a:spLocks noChangeArrowheads="1"/>
          </p:cNvSpPr>
          <p:nvPr/>
        </p:nvSpPr>
        <p:spPr bwMode="auto">
          <a:xfrm>
            <a:off x="0" y="5638800"/>
            <a:ext cx="2362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800">
                <a:latin typeface="Arial" charset="0"/>
              </a:rPr>
              <a:t>Zn+</a:t>
            </a:r>
            <a:r>
              <a:rPr lang="pt-BR" sz="2800">
                <a:latin typeface="Arial" charset="0"/>
                <a:sym typeface="Symbol" pitchFamily="18" charset="2"/>
              </a:rPr>
              <a:t></a:t>
            </a:r>
            <a:r>
              <a:rPr lang="pt-BR" sz="2800">
                <a:latin typeface="Arial" charset="0"/>
              </a:rPr>
              <a:t>Ca ou</a:t>
            </a:r>
          </a:p>
          <a:p>
            <a:pPr algn="ctr"/>
            <a:r>
              <a:rPr lang="pt-BR" sz="2800">
                <a:latin typeface="Arial" charset="0"/>
              </a:rPr>
              <a:t>Zn+Mg</a:t>
            </a:r>
          </a:p>
        </p:txBody>
      </p:sp>
      <p:sp>
        <p:nvSpPr>
          <p:cNvPr id="37896" name="Line 10"/>
          <p:cNvSpPr>
            <a:spLocks noChangeShapeType="1"/>
          </p:cNvSpPr>
          <p:nvPr/>
        </p:nvSpPr>
        <p:spPr bwMode="auto">
          <a:xfrm>
            <a:off x="2362200" y="65532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37897" name="Line 11"/>
          <p:cNvSpPr>
            <a:spLocks noChangeShapeType="1"/>
          </p:cNvSpPr>
          <p:nvPr/>
        </p:nvSpPr>
        <p:spPr bwMode="auto">
          <a:xfrm>
            <a:off x="3810000" y="52578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038600" y="0"/>
            <a:ext cx="51054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Absorción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 ,transporte y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redistribuición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609600" y="914400"/>
            <a:ext cx="8077200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 b="1">
                <a:solidFill>
                  <a:schemeClr val="folHlink"/>
                </a:solidFill>
                <a:latin typeface="Arial" charset="0"/>
              </a:rPr>
              <a:t>Transporte do Zn</a:t>
            </a:r>
          </a:p>
          <a:p>
            <a:pPr>
              <a:spcBef>
                <a:spcPct val="50000"/>
              </a:spcBef>
            </a:pPr>
            <a:r>
              <a:rPr lang="pt-BR" sz="2800" b="1">
                <a:latin typeface="Arial" charset="0"/>
              </a:rPr>
              <a:t>No xilema o Zn ocorre principalmente como Zn</a:t>
            </a:r>
            <a:r>
              <a:rPr lang="pt-BR" sz="2800" b="1" baseline="30000">
                <a:latin typeface="Arial" charset="0"/>
              </a:rPr>
              <a:t>2+</a:t>
            </a:r>
            <a:r>
              <a:rPr lang="pt-BR" sz="2800" b="1">
                <a:latin typeface="Arial" charset="0"/>
              </a:rPr>
              <a:t>, o que talvez se explique pela baixa constante de estabilidade por quelantes org. o que, por sua vez, ajudaria a explicar “interação PXZn”, ou seja “o P insolubiliza o Zn no xilema diminuindo o transporte para a parte aérea”.</a:t>
            </a:r>
          </a:p>
          <a:p>
            <a:pPr>
              <a:spcBef>
                <a:spcPct val="50000"/>
              </a:spcBef>
            </a:pPr>
            <a:r>
              <a:rPr lang="pt-BR" sz="2800" b="1">
                <a:latin typeface="Arial" charset="0"/>
              </a:rPr>
              <a:t>Zn no xilema: 5 a 10 </a:t>
            </a:r>
            <a:r>
              <a:rPr lang="pt-BR" sz="2800" b="1">
                <a:latin typeface="Arial" charset="0"/>
                <a:cs typeface="Arial" charset="0"/>
              </a:rPr>
              <a:t>µ</a:t>
            </a:r>
            <a:r>
              <a:rPr lang="pt-BR" sz="2800" b="1">
                <a:latin typeface="Arial" charset="0"/>
              </a:rPr>
              <a:t>M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038600" y="0"/>
            <a:ext cx="51054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Absorción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 ,transporte y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redistribuición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381000" y="914400"/>
            <a:ext cx="80772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 b="1">
                <a:solidFill>
                  <a:srgbClr val="99FF66"/>
                </a:solidFill>
                <a:latin typeface="Arial" charset="0"/>
              </a:rPr>
              <a:t>Redistribuição</a:t>
            </a:r>
          </a:p>
          <a:p>
            <a:pPr>
              <a:spcBef>
                <a:spcPct val="50000"/>
              </a:spcBef>
            </a:pPr>
            <a:r>
              <a:rPr lang="pt-BR" sz="4000" b="1">
                <a:solidFill>
                  <a:schemeClr val="folHlink"/>
                </a:solidFill>
                <a:latin typeface="Arial" charset="0"/>
              </a:rPr>
              <a:t>Zn: Imóvel no floema. </a:t>
            </a:r>
          </a:p>
          <a:p>
            <a:pPr>
              <a:spcBef>
                <a:spcPct val="50000"/>
              </a:spcBef>
            </a:pPr>
            <a:r>
              <a:rPr lang="pt-BR" sz="4000" b="1">
                <a:solidFill>
                  <a:schemeClr val="folHlink"/>
                </a:solidFill>
                <a:latin typeface="Arial" charset="0"/>
              </a:rPr>
              <a:t>Forma:</a:t>
            </a:r>
            <a:r>
              <a:rPr lang="pt-BR" sz="2800" b="1">
                <a:solidFill>
                  <a:schemeClr val="folHlink"/>
                </a:solidFill>
                <a:latin typeface="Arial" charset="0"/>
              </a:rPr>
              <a:t> Zn-complexo: 3 a 170 </a:t>
            </a:r>
            <a:r>
              <a:rPr lang="pt-BR" sz="2800" b="1">
                <a:solidFill>
                  <a:schemeClr val="folHlink"/>
                </a:solidFill>
                <a:latin typeface="Arial" charset="0"/>
                <a:cs typeface="Arial" charset="0"/>
              </a:rPr>
              <a:t>µ</a:t>
            </a:r>
            <a:r>
              <a:rPr lang="pt-BR" sz="2800" b="1">
                <a:solidFill>
                  <a:schemeClr val="folHlink"/>
                </a:solidFill>
                <a:latin typeface="Arial" charset="0"/>
              </a:rPr>
              <a:t>M</a:t>
            </a:r>
          </a:p>
          <a:p>
            <a:pPr>
              <a:spcBef>
                <a:spcPct val="50000"/>
              </a:spcBef>
            </a:pPr>
            <a:endParaRPr lang="pt-BR" sz="2800" b="1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038600" y="0"/>
            <a:ext cx="51054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Absorción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 ,transporte y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redistribuición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1026"/>
          <p:cNvSpPr txBox="1">
            <a:spLocks noChangeArrowheads="1"/>
          </p:cNvSpPr>
          <p:nvPr/>
        </p:nvSpPr>
        <p:spPr bwMode="auto">
          <a:xfrm>
            <a:off x="5410200" y="3200400"/>
            <a:ext cx="3733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>
                <a:solidFill>
                  <a:srgbClr val="99FF66"/>
                </a:solidFill>
                <a:latin typeface="Arial" charset="0"/>
              </a:rPr>
              <a:t>Qto foi absorvido? Qto redistribuiu?</a:t>
            </a:r>
            <a:endParaRPr lang="pt-BR" sz="2800" b="1">
              <a:solidFill>
                <a:srgbClr val="FF3300"/>
              </a:solidFill>
              <a:latin typeface="Arial" charset="0"/>
            </a:endParaRPr>
          </a:p>
        </p:txBody>
      </p:sp>
      <p:graphicFrame>
        <p:nvGraphicFramePr>
          <p:cNvPr id="1026" name="Object 1028"/>
          <p:cNvGraphicFramePr>
            <a:graphicFrameLocks noChangeAspect="1"/>
          </p:cNvGraphicFramePr>
          <p:nvPr/>
        </p:nvGraphicFramePr>
        <p:xfrm>
          <a:off x="0" y="838200"/>
          <a:ext cx="2998788" cy="6019800"/>
        </p:xfrm>
        <a:graphic>
          <a:graphicData uri="http://schemas.openxmlformats.org/presentationml/2006/ole">
            <p:oleObj spid="_x0000_s1026" name="Photo Editor Photo" r:id="rId3" imgW="2255238" imgH="4526672" progId="MSPhotoEd.3">
              <p:embed/>
            </p:oleObj>
          </a:graphicData>
        </a:graphic>
      </p:graphicFrame>
      <p:sp>
        <p:nvSpPr>
          <p:cNvPr id="1031" name="Text Box 1029"/>
          <p:cNvSpPr txBox="1">
            <a:spLocks noChangeArrowheads="1"/>
          </p:cNvSpPr>
          <p:nvPr/>
        </p:nvSpPr>
        <p:spPr bwMode="auto">
          <a:xfrm>
            <a:off x="304800" y="2743200"/>
            <a:ext cx="24384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>
                <a:solidFill>
                  <a:srgbClr val="FF3300"/>
                </a:solidFill>
              </a:rPr>
              <a:t>FOLHAS </a:t>
            </a:r>
            <a:r>
              <a:rPr lang="en-US" sz="4800" b="1" baseline="30000">
                <a:solidFill>
                  <a:srgbClr val="FF3300"/>
                </a:solidFill>
              </a:rPr>
              <a:t>65</a:t>
            </a:r>
            <a:r>
              <a:rPr lang="en-US" sz="4800" b="1">
                <a:solidFill>
                  <a:srgbClr val="FF3300"/>
                </a:solidFill>
              </a:rPr>
              <a:t>Zn</a:t>
            </a:r>
            <a:endParaRPr lang="en-US" sz="4800" baseline="30000">
              <a:solidFill>
                <a:srgbClr val="FF3300"/>
              </a:solidFill>
            </a:endParaRPr>
          </a:p>
        </p:txBody>
      </p:sp>
      <p:sp>
        <p:nvSpPr>
          <p:cNvPr id="1032" name="Text Box 1030"/>
          <p:cNvSpPr txBox="1">
            <a:spLocks noChangeArrowheads="1"/>
          </p:cNvSpPr>
          <p:nvPr/>
        </p:nvSpPr>
        <p:spPr bwMode="auto">
          <a:xfrm>
            <a:off x="1066800" y="5791200"/>
            <a:ext cx="1828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/>
              <a:t>PARTE VELHA</a:t>
            </a:r>
            <a:endParaRPr lang="en-US" sz="3200"/>
          </a:p>
        </p:txBody>
      </p:sp>
      <p:sp>
        <p:nvSpPr>
          <p:cNvPr id="1033" name="Text Box 1031"/>
          <p:cNvSpPr txBox="1">
            <a:spLocks noChangeArrowheads="1"/>
          </p:cNvSpPr>
          <p:nvPr/>
        </p:nvSpPr>
        <p:spPr bwMode="auto">
          <a:xfrm>
            <a:off x="914400" y="838200"/>
            <a:ext cx="2057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/>
              <a:t>FOLHAS NOVAS</a:t>
            </a:r>
            <a:endParaRPr lang="en-US" sz="3200"/>
          </a:p>
        </p:txBody>
      </p:sp>
      <p:sp>
        <p:nvSpPr>
          <p:cNvPr id="1034" name="Line 1032"/>
          <p:cNvSpPr>
            <a:spLocks noChangeShapeType="1"/>
          </p:cNvSpPr>
          <p:nvPr/>
        </p:nvSpPr>
        <p:spPr bwMode="auto">
          <a:xfrm flipV="1">
            <a:off x="0" y="4267200"/>
            <a:ext cx="3048000" cy="762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035" name="Line 1033"/>
          <p:cNvSpPr>
            <a:spLocks noChangeShapeType="1"/>
          </p:cNvSpPr>
          <p:nvPr/>
        </p:nvSpPr>
        <p:spPr bwMode="auto">
          <a:xfrm flipV="1">
            <a:off x="0" y="2438400"/>
            <a:ext cx="3048000" cy="76200"/>
          </a:xfrm>
          <a:prstGeom prst="line">
            <a:avLst/>
          </a:prstGeom>
          <a:noFill/>
          <a:ln w="60325">
            <a:solidFill>
              <a:schemeClr val="folHlink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grpSp>
        <p:nvGrpSpPr>
          <p:cNvPr id="1036" name="Group 1034"/>
          <p:cNvGrpSpPr>
            <a:grpSpLocks/>
          </p:cNvGrpSpPr>
          <p:nvPr/>
        </p:nvGrpSpPr>
        <p:grpSpPr bwMode="auto">
          <a:xfrm>
            <a:off x="3276600" y="2438400"/>
            <a:ext cx="1524000" cy="2057400"/>
            <a:chOff x="240" y="912"/>
            <a:chExt cx="2634" cy="3264"/>
          </a:xfrm>
        </p:grpSpPr>
        <p:graphicFrame>
          <p:nvGraphicFramePr>
            <p:cNvPr id="1028" name="Object 1035"/>
            <p:cNvGraphicFramePr>
              <a:graphicFrameLocks noChangeAspect="1"/>
            </p:cNvGraphicFramePr>
            <p:nvPr/>
          </p:nvGraphicFramePr>
          <p:xfrm>
            <a:off x="240" y="912"/>
            <a:ext cx="2634" cy="3264"/>
          </p:xfrm>
          <a:graphic>
            <a:graphicData uri="http://schemas.openxmlformats.org/presentationml/2006/ole">
              <p:oleObj spid="_x0000_s1028" name="Photo Editor Photo" r:id="rId4" imgW="13267570" imgH="16437765" progId="MSPhotoEd.3">
                <p:embed/>
              </p:oleObj>
            </a:graphicData>
          </a:graphic>
        </p:graphicFrame>
        <p:sp>
          <p:nvSpPr>
            <p:cNvPr id="1038" name="AutoShape 1036"/>
            <p:cNvSpPr>
              <a:spLocks noChangeArrowheads="1"/>
            </p:cNvSpPr>
            <p:nvPr/>
          </p:nvSpPr>
          <p:spPr bwMode="auto">
            <a:xfrm>
              <a:off x="2352" y="2928"/>
              <a:ext cx="240" cy="288"/>
            </a:xfrm>
            <a:prstGeom prst="upArrow">
              <a:avLst>
                <a:gd name="adj1" fmla="val 50000"/>
                <a:gd name="adj2" fmla="val 3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9" name="AutoShape 1037"/>
            <p:cNvSpPr>
              <a:spLocks noChangeArrowheads="1"/>
            </p:cNvSpPr>
            <p:nvPr/>
          </p:nvSpPr>
          <p:spPr bwMode="auto">
            <a:xfrm>
              <a:off x="2544" y="2064"/>
              <a:ext cx="240" cy="288"/>
            </a:xfrm>
            <a:prstGeom prst="upArrow">
              <a:avLst>
                <a:gd name="adj1" fmla="val 50000"/>
                <a:gd name="adj2" fmla="val 3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40" name="AutoShape 1038"/>
            <p:cNvSpPr>
              <a:spLocks noChangeArrowheads="1"/>
            </p:cNvSpPr>
            <p:nvPr/>
          </p:nvSpPr>
          <p:spPr bwMode="auto">
            <a:xfrm>
              <a:off x="1632" y="1728"/>
              <a:ext cx="240" cy="288"/>
            </a:xfrm>
            <a:prstGeom prst="upArrow">
              <a:avLst>
                <a:gd name="adj1" fmla="val 50000"/>
                <a:gd name="adj2" fmla="val 3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41" name="AutoShape 1039"/>
            <p:cNvSpPr>
              <a:spLocks noChangeArrowheads="1"/>
            </p:cNvSpPr>
            <p:nvPr/>
          </p:nvSpPr>
          <p:spPr bwMode="auto">
            <a:xfrm>
              <a:off x="1008" y="1728"/>
              <a:ext cx="240" cy="288"/>
            </a:xfrm>
            <a:prstGeom prst="upArrow">
              <a:avLst>
                <a:gd name="adj1" fmla="val 50000"/>
                <a:gd name="adj2" fmla="val 3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42" name="AutoShape 1040"/>
            <p:cNvSpPr>
              <a:spLocks noChangeArrowheads="1"/>
            </p:cNvSpPr>
            <p:nvPr/>
          </p:nvSpPr>
          <p:spPr bwMode="auto">
            <a:xfrm>
              <a:off x="1056" y="2448"/>
              <a:ext cx="240" cy="288"/>
            </a:xfrm>
            <a:prstGeom prst="upArrow">
              <a:avLst>
                <a:gd name="adj1" fmla="val 50000"/>
                <a:gd name="adj2" fmla="val 3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43" name="AutoShape 1041"/>
            <p:cNvSpPr>
              <a:spLocks noChangeArrowheads="1"/>
            </p:cNvSpPr>
            <p:nvPr/>
          </p:nvSpPr>
          <p:spPr bwMode="auto">
            <a:xfrm>
              <a:off x="768" y="2928"/>
              <a:ext cx="240" cy="288"/>
            </a:xfrm>
            <a:prstGeom prst="upArrow">
              <a:avLst>
                <a:gd name="adj1" fmla="val 50000"/>
                <a:gd name="adj2" fmla="val 3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44" name="AutoShape 1042"/>
            <p:cNvSpPr>
              <a:spLocks noChangeArrowheads="1"/>
            </p:cNvSpPr>
            <p:nvPr/>
          </p:nvSpPr>
          <p:spPr bwMode="auto">
            <a:xfrm>
              <a:off x="1008" y="3840"/>
              <a:ext cx="240" cy="288"/>
            </a:xfrm>
            <a:prstGeom prst="upArrow">
              <a:avLst>
                <a:gd name="adj1" fmla="val 50000"/>
                <a:gd name="adj2" fmla="val 3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45" name="AutoShape 1043"/>
            <p:cNvSpPr>
              <a:spLocks noChangeArrowheads="1"/>
            </p:cNvSpPr>
            <p:nvPr/>
          </p:nvSpPr>
          <p:spPr bwMode="auto">
            <a:xfrm>
              <a:off x="1248" y="1824"/>
              <a:ext cx="336" cy="33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aphicFrame>
        <p:nvGraphicFramePr>
          <p:cNvPr id="1027" name="Object 1044"/>
          <p:cNvGraphicFramePr>
            <a:graphicFrameLocks noChangeAspect="1"/>
          </p:cNvGraphicFramePr>
          <p:nvPr/>
        </p:nvGraphicFramePr>
        <p:xfrm>
          <a:off x="5638800" y="533400"/>
          <a:ext cx="1444625" cy="1828800"/>
        </p:xfrm>
        <a:graphic>
          <a:graphicData uri="http://schemas.openxmlformats.org/presentationml/2006/ole">
            <p:oleObj spid="_x0000_s1027" name="Photo Editor Photo" r:id="rId5" imgW="10554615" imgH="13907705" progId="MSPhotoEd.3">
              <p:embed/>
            </p:oleObj>
          </a:graphicData>
        </a:graphic>
      </p:graphicFrame>
      <p:sp>
        <p:nvSpPr>
          <p:cNvPr id="1037" name="AutoShape 1045"/>
          <p:cNvSpPr>
            <a:spLocks noChangeArrowheads="1"/>
          </p:cNvSpPr>
          <p:nvPr/>
        </p:nvSpPr>
        <p:spPr bwMode="auto">
          <a:xfrm>
            <a:off x="4800600" y="2514600"/>
            <a:ext cx="1905000" cy="685800"/>
          </a:xfrm>
          <a:prstGeom prst="curvedUpArrow">
            <a:avLst>
              <a:gd name="adj1" fmla="val 55556"/>
              <a:gd name="adj2" fmla="val 111111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4038600" y="0"/>
            <a:ext cx="51054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Absorción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 ,transporte y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redistribuición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026"/>
          <p:cNvSpPr txBox="1">
            <a:spLocks noChangeArrowheads="1"/>
          </p:cNvSpPr>
          <p:nvPr/>
        </p:nvSpPr>
        <p:spPr bwMode="auto">
          <a:xfrm>
            <a:off x="1981200" y="5638800"/>
            <a:ext cx="4648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>
                <a:solidFill>
                  <a:srgbClr val="99FF66"/>
                </a:solidFill>
                <a:latin typeface="Arial" charset="0"/>
              </a:rPr>
              <a:t>Qto foi absorvido? 6% Qto redistribuiu? 1,4%</a:t>
            </a:r>
            <a:endParaRPr lang="pt-BR" sz="2800" b="1">
              <a:solidFill>
                <a:srgbClr val="FF3300"/>
              </a:solidFill>
              <a:latin typeface="Arial" charset="0"/>
            </a:endParaRPr>
          </a:p>
        </p:txBody>
      </p:sp>
      <p:grpSp>
        <p:nvGrpSpPr>
          <p:cNvPr id="40964" name="Group 1047"/>
          <p:cNvGrpSpPr>
            <a:grpSpLocks/>
          </p:cNvGrpSpPr>
          <p:nvPr/>
        </p:nvGrpSpPr>
        <p:grpSpPr bwMode="auto">
          <a:xfrm>
            <a:off x="838200" y="1752600"/>
            <a:ext cx="8232775" cy="3668713"/>
            <a:chOff x="428" y="741"/>
            <a:chExt cx="5286" cy="2674"/>
          </a:xfrm>
        </p:grpSpPr>
        <p:sp>
          <p:nvSpPr>
            <p:cNvPr id="40965" name="Line 1048"/>
            <p:cNvSpPr>
              <a:spLocks noChangeShapeType="1"/>
            </p:cNvSpPr>
            <p:nvPr/>
          </p:nvSpPr>
          <p:spPr bwMode="auto">
            <a:xfrm flipV="1">
              <a:off x="2114" y="1558"/>
              <a:ext cx="661" cy="5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966" name="Line 1049"/>
            <p:cNvSpPr>
              <a:spLocks noChangeShapeType="1"/>
            </p:cNvSpPr>
            <p:nvPr/>
          </p:nvSpPr>
          <p:spPr bwMode="auto">
            <a:xfrm>
              <a:off x="2114" y="2382"/>
              <a:ext cx="661" cy="5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967" name="Arc 1050"/>
            <p:cNvSpPr>
              <a:spLocks/>
            </p:cNvSpPr>
            <p:nvPr/>
          </p:nvSpPr>
          <p:spPr bwMode="auto">
            <a:xfrm>
              <a:off x="451" y="1387"/>
              <a:ext cx="1657" cy="1671"/>
            </a:xfrm>
            <a:custGeom>
              <a:avLst/>
              <a:gdLst>
                <a:gd name="T0" fmla="*/ 0 w 42836"/>
                <a:gd name="T1" fmla="*/ 0 h 43200"/>
                <a:gd name="T2" fmla="*/ 0 w 42836"/>
                <a:gd name="T3" fmla="*/ 0 h 43200"/>
                <a:gd name="T4" fmla="*/ 0 w 42836"/>
                <a:gd name="T5" fmla="*/ 0 h 43200"/>
                <a:gd name="T6" fmla="*/ 0 60000 65536"/>
                <a:gd name="T7" fmla="*/ 0 60000 65536"/>
                <a:gd name="T8" fmla="*/ 0 60000 65536"/>
                <a:gd name="T9" fmla="*/ 0 w 42836"/>
                <a:gd name="T10" fmla="*/ 0 h 43200"/>
                <a:gd name="T11" fmla="*/ 42836 w 4283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836" h="43200" fill="none" extrusionOk="0">
                  <a:moveTo>
                    <a:pt x="42835" y="25548"/>
                  </a:moveTo>
                  <a:cubicBezTo>
                    <a:pt x="40933" y="35779"/>
                    <a:pt x="32006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1919" y="-1"/>
                    <a:pt x="40797" y="7299"/>
                    <a:pt x="42792" y="17424"/>
                  </a:cubicBezTo>
                </a:path>
                <a:path w="42836" h="43200" stroke="0" extrusionOk="0">
                  <a:moveTo>
                    <a:pt x="42835" y="25548"/>
                  </a:moveTo>
                  <a:cubicBezTo>
                    <a:pt x="40933" y="35779"/>
                    <a:pt x="32006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1919" y="-1"/>
                    <a:pt x="40797" y="7299"/>
                    <a:pt x="42792" y="17424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968" name="Line 1051"/>
            <p:cNvSpPr>
              <a:spLocks noChangeShapeType="1"/>
            </p:cNvSpPr>
            <p:nvPr/>
          </p:nvSpPr>
          <p:spPr bwMode="auto">
            <a:xfrm flipV="1">
              <a:off x="1298" y="2063"/>
              <a:ext cx="816" cy="1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969" name="Line 1052"/>
            <p:cNvSpPr>
              <a:spLocks noChangeShapeType="1"/>
            </p:cNvSpPr>
            <p:nvPr/>
          </p:nvSpPr>
          <p:spPr bwMode="auto">
            <a:xfrm flipV="1">
              <a:off x="1298" y="2063"/>
              <a:ext cx="816" cy="1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970" name="Line 1053"/>
            <p:cNvSpPr>
              <a:spLocks noChangeShapeType="1"/>
            </p:cNvSpPr>
            <p:nvPr/>
          </p:nvSpPr>
          <p:spPr bwMode="auto">
            <a:xfrm flipV="1">
              <a:off x="1298" y="2063"/>
              <a:ext cx="816" cy="1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971" name="Line 1054"/>
            <p:cNvSpPr>
              <a:spLocks noChangeShapeType="1"/>
            </p:cNvSpPr>
            <p:nvPr/>
          </p:nvSpPr>
          <p:spPr bwMode="auto">
            <a:xfrm flipV="1">
              <a:off x="1298" y="2063"/>
              <a:ext cx="816" cy="1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972" name="Arc 1055"/>
            <p:cNvSpPr>
              <a:spLocks/>
            </p:cNvSpPr>
            <p:nvPr/>
          </p:nvSpPr>
          <p:spPr bwMode="auto">
            <a:xfrm>
              <a:off x="1302" y="2061"/>
              <a:ext cx="836" cy="314"/>
            </a:xfrm>
            <a:custGeom>
              <a:avLst/>
              <a:gdLst>
                <a:gd name="T0" fmla="*/ 0 w 21600"/>
                <a:gd name="T1" fmla="*/ 0 h 8129"/>
                <a:gd name="T2" fmla="*/ 0 w 21600"/>
                <a:gd name="T3" fmla="*/ 0 h 8129"/>
                <a:gd name="T4" fmla="*/ 0 w 21600"/>
                <a:gd name="T5" fmla="*/ 0 h 8129"/>
                <a:gd name="T6" fmla="*/ 0 60000 65536"/>
                <a:gd name="T7" fmla="*/ 0 60000 65536"/>
                <a:gd name="T8" fmla="*/ 0 60000 65536"/>
                <a:gd name="T9" fmla="*/ 0 w 21600"/>
                <a:gd name="T10" fmla="*/ 0 h 8129"/>
                <a:gd name="T11" fmla="*/ 21600 w 21600"/>
                <a:gd name="T12" fmla="*/ 8129 h 81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8129" fill="none" extrusionOk="0">
                  <a:moveTo>
                    <a:pt x="21192" y="-1"/>
                  </a:moveTo>
                  <a:cubicBezTo>
                    <a:pt x="21463" y="1376"/>
                    <a:pt x="21600" y="2775"/>
                    <a:pt x="21600" y="4178"/>
                  </a:cubicBezTo>
                  <a:cubicBezTo>
                    <a:pt x="21600" y="5503"/>
                    <a:pt x="21478" y="6825"/>
                    <a:pt x="21235" y="8128"/>
                  </a:cubicBezTo>
                </a:path>
                <a:path w="21600" h="8129" stroke="0" extrusionOk="0">
                  <a:moveTo>
                    <a:pt x="21192" y="-1"/>
                  </a:moveTo>
                  <a:cubicBezTo>
                    <a:pt x="21463" y="1376"/>
                    <a:pt x="21600" y="2775"/>
                    <a:pt x="21600" y="4178"/>
                  </a:cubicBezTo>
                  <a:cubicBezTo>
                    <a:pt x="21600" y="5503"/>
                    <a:pt x="21478" y="6825"/>
                    <a:pt x="21235" y="8128"/>
                  </a:cubicBezTo>
                  <a:lnTo>
                    <a:pt x="0" y="4178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973" name="Arc 1056"/>
            <p:cNvSpPr>
              <a:spLocks/>
            </p:cNvSpPr>
            <p:nvPr/>
          </p:nvSpPr>
          <p:spPr bwMode="auto">
            <a:xfrm>
              <a:off x="2441" y="1387"/>
              <a:ext cx="1657" cy="1671"/>
            </a:xfrm>
            <a:custGeom>
              <a:avLst/>
              <a:gdLst>
                <a:gd name="T0" fmla="*/ 0 w 42836"/>
                <a:gd name="T1" fmla="*/ 0 h 43200"/>
                <a:gd name="T2" fmla="*/ 0 w 42836"/>
                <a:gd name="T3" fmla="*/ 0 h 43200"/>
                <a:gd name="T4" fmla="*/ 0 w 42836"/>
                <a:gd name="T5" fmla="*/ 0 h 43200"/>
                <a:gd name="T6" fmla="*/ 0 60000 65536"/>
                <a:gd name="T7" fmla="*/ 0 60000 65536"/>
                <a:gd name="T8" fmla="*/ 0 60000 65536"/>
                <a:gd name="T9" fmla="*/ 0 w 42836"/>
                <a:gd name="T10" fmla="*/ 0 h 43200"/>
                <a:gd name="T11" fmla="*/ 42836 w 4283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836" h="43200" fill="none" extrusionOk="0">
                  <a:moveTo>
                    <a:pt x="42835" y="25548"/>
                  </a:moveTo>
                  <a:cubicBezTo>
                    <a:pt x="40933" y="35779"/>
                    <a:pt x="32006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1454" y="-1"/>
                    <a:pt x="40060" y="6670"/>
                    <a:pt x="42517" y="16214"/>
                  </a:cubicBezTo>
                </a:path>
                <a:path w="42836" h="43200" stroke="0" extrusionOk="0">
                  <a:moveTo>
                    <a:pt x="42835" y="25548"/>
                  </a:moveTo>
                  <a:cubicBezTo>
                    <a:pt x="40933" y="35779"/>
                    <a:pt x="32006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1454" y="-1"/>
                    <a:pt x="40060" y="6670"/>
                    <a:pt x="42517" y="16214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FF808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974" name="Arc 1057"/>
            <p:cNvSpPr>
              <a:spLocks/>
            </p:cNvSpPr>
            <p:nvPr/>
          </p:nvSpPr>
          <p:spPr bwMode="auto">
            <a:xfrm>
              <a:off x="3292" y="2015"/>
              <a:ext cx="836" cy="208"/>
            </a:xfrm>
            <a:custGeom>
              <a:avLst/>
              <a:gdLst>
                <a:gd name="T0" fmla="*/ 0 w 21600"/>
                <a:gd name="T1" fmla="*/ 0 h 5382"/>
                <a:gd name="T2" fmla="*/ 0 w 21600"/>
                <a:gd name="T3" fmla="*/ 0 h 5382"/>
                <a:gd name="T4" fmla="*/ 0 w 21600"/>
                <a:gd name="T5" fmla="*/ 0 h 5382"/>
                <a:gd name="T6" fmla="*/ 0 60000 65536"/>
                <a:gd name="T7" fmla="*/ 0 60000 65536"/>
                <a:gd name="T8" fmla="*/ 0 60000 65536"/>
                <a:gd name="T9" fmla="*/ 0 w 21600"/>
                <a:gd name="T10" fmla="*/ 0 h 5382"/>
                <a:gd name="T11" fmla="*/ 21600 w 21600"/>
                <a:gd name="T12" fmla="*/ 5382 h 53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5382" fill="none" extrusionOk="0">
                  <a:moveTo>
                    <a:pt x="20918" y="0"/>
                  </a:moveTo>
                  <a:cubicBezTo>
                    <a:pt x="21360" y="1715"/>
                    <a:pt x="21588" y="3479"/>
                    <a:pt x="21599" y="5251"/>
                  </a:cubicBezTo>
                </a:path>
                <a:path w="21600" h="5382" stroke="0" extrusionOk="0">
                  <a:moveTo>
                    <a:pt x="20918" y="0"/>
                  </a:moveTo>
                  <a:cubicBezTo>
                    <a:pt x="21360" y="1715"/>
                    <a:pt x="21588" y="3479"/>
                    <a:pt x="21599" y="5251"/>
                  </a:cubicBezTo>
                  <a:lnTo>
                    <a:pt x="0" y="5382"/>
                  </a:lnTo>
                  <a:close/>
                </a:path>
              </a:pathLst>
            </a:custGeom>
            <a:solidFill>
              <a:srgbClr val="0066CC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975" name="Arc 1058"/>
            <p:cNvSpPr>
              <a:spLocks/>
            </p:cNvSpPr>
            <p:nvPr/>
          </p:nvSpPr>
          <p:spPr bwMode="auto">
            <a:xfrm>
              <a:off x="3292" y="2218"/>
              <a:ext cx="836" cy="158"/>
            </a:xfrm>
            <a:custGeom>
              <a:avLst/>
              <a:gdLst>
                <a:gd name="T0" fmla="*/ 0 w 21600"/>
                <a:gd name="T1" fmla="*/ 0 h 4082"/>
                <a:gd name="T2" fmla="*/ 0 w 21600"/>
                <a:gd name="T3" fmla="*/ 0 h 4082"/>
                <a:gd name="T4" fmla="*/ 0 w 21600"/>
                <a:gd name="T5" fmla="*/ 0 h 4082"/>
                <a:gd name="T6" fmla="*/ 0 60000 65536"/>
                <a:gd name="T7" fmla="*/ 0 60000 65536"/>
                <a:gd name="T8" fmla="*/ 0 60000 65536"/>
                <a:gd name="T9" fmla="*/ 0 w 21600"/>
                <a:gd name="T10" fmla="*/ 0 h 4082"/>
                <a:gd name="T11" fmla="*/ 21600 w 21600"/>
                <a:gd name="T12" fmla="*/ 4082 h 40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082" fill="none" extrusionOk="0">
                  <a:moveTo>
                    <a:pt x="21599" y="0"/>
                  </a:moveTo>
                  <a:cubicBezTo>
                    <a:pt x="21599" y="43"/>
                    <a:pt x="21600" y="87"/>
                    <a:pt x="21600" y="131"/>
                  </a:cubicBezTo>
                  <a:cubicBezTo>
                    <a:pt x="21600" y="1456"/>
                    <a:pt x="21478" y="2778"/>
                    <a:pt x="21235" y="4081"/>
                  </a:cubicBezTo>
                </a:path>
                <a:path w="21600" h="4082" stroke="0" extrusionOk="0">
                  <a:moveTo>
                    <a:pt x="21599" y="0"/>
                  </a:moveTo>
                  <a:cubicBezTo>
                    <a:pt x="21599" y="43"/>
                    <a:pt x="21600" y="87"/>
                    <a:pt x="21600" y="131"/>
                  </a:cubicBezTo>
                  <a:cubicBezTo>
                    <a:pt x="21600" y="1456"/>
                    <a:pt x="21478" y="2778"/>
                    <a:pt x="21235" y="4081"/>
                  </a:cubicBezTo>
                  <a:lnTo>
                    <a:pt x="0" y="131"/>
                  </a:lnTo>
                  <a:close/>
                </a:path>
              </a:pathLst>
            </a:custGeom>
            <a:solidFill>
              <a:srgbClr val="FF00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976" name="Rectangle 1059"/>
            <p:cNvSpPr>
              <a:spLocks noChangeArrowheads="1"/>
            </p:cNvSpPr>
            <p:nvPr/>
          </p:nvSpPr>
          <p:spPr bwMode="auto">
            <a:xfrm>
              <a:off x="909" y="1558"/>
              <a:ext cx="863" cy="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977" name="Rectangle 1060"/>
            <p:cNvSpPr>
              <a:spLocks noChangeArrowheads="1"/>
            </p:cNvSpPr>
            <p:nvPr/>
          </p:nvSpPr>
          <p:spPr bwMode="auto">
            <a:xfrm>
              <a:off x="1609" y="2133"/>
              <a:ext cx="77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978" name="Rectangle 1061"/>
            <p:cNvSpPr>
              <a:spLocks noChangeArrowheads="1"/>
            </p:cNvSpPr>
            <p:nvPr/>
          </p:nvSpPr>
          <p:spPr bwMode="auto">
            <a:xfrm>
              <a:off x="1695" y="2148"/>
              <a:ext cx="714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pt-BR" sz="1500" b="1">
                  <a:solidFill>
                    <a:srgbClr val="FF3300"/>
                  </a:solidFill>
                  <a:latin typeface="Arial" charset="0"/>
                </a:rPr>
                <a:t>ABSORVID0</a:t>
              </a:r>
              <a:endParaRPr lang="pt-BR">
                <a:solidFill>
                  <a:srgbClr val="FF3300"/>
                </a:solidFill>
              </a:endParaRPr>
            </a:p>
          </p:txBody>
        </p:sp>
        <p:sp>
          <p:nvSpPr>
            <p:cNvPr id="40979" name="Rectangle 1062"/>
            <p:cNvSpPr>
              <a:spLocks noChangeArrowheads="1"/>
            </p:cNvSpPr>
            <p:nvPr/>
          </p:nvSpPr>
          <p:spPr bwMode="auto">
            <a:xfrm>
              <a:off x="2192" y="2304"/>
              <a:ext cx="191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pt-BR" sz="1800" b="1">
                  <a:latin typeface="Arial" charset="0"/>
                </a:rPr>
                <a:t>6</a:t>
              </a:r>
              <a:r>
                <a:rPr lang="pt-BR" sz="1500" b="1">
                  <a:latin typeface="Arial" charset="0"/>
                </a:rPr>
                <a:t>%</a:t>
              </a:r>
              <a:endParaRPr lang="pt-BR"/>
            </a:p>
          </p:txBody>
        </p:sp>
        <p:sp>
          <p:nvSpPr>
            <p:cNvPr id="40980" name="Rectangle 1063"/>
            <p:cNvSpPr>
              <a:spLocks noChangeArrowheads="1"/>
            </p:cNvSpPr>
            <p:nvPr/>
          </p:nvSpPr>
          <p:spPr bwMode="auto">
            <a:xfrm>
              <a:off x="428" y="1674"/>
              <a:ext cx="1305" cy="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981" name="Rectangle 1064"/>
            <p:cNvSpPr>
              <a:spLocks noChangeArrowheads="1"/>
            </p:cNvSpPr>
            <p:nvPr/>
          </p:nvSpPr>
          <p:spPr bwMode="auto">
            <a:xfrm>
              <a:off x="676" y="1705"/>
              <a:ext cx="144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pt-BR" sz="1600">
                  <a:solidFill>
                    <a:srgbClr val="000080"/>
                  </a:solidFill>
                  <a:latin typeface="Arial" charset="0"/>
                </a:rPr>
                <a:t>65</a:t>
              </a:r>
              <a:endParaRPr lang="pt-BR"/>
            </a:p>
          </p:txBody>
        </p:sp>
        <p:sp>
          <p:nvSpPr>
            <p:cNvPr id="40982" name="Rectangle 1065"/>
            <p:cNvSpPr>
              <a:spLocks noChangeArrowheads="1"/>
            </p:cNvSpPr>
            <p:nvPr/>
          </p:nvSpPr>
          <p:spPr bwMode="auto">
            <a:xfrm>
              <a:off x="816" y="1752"/>
              <a:ext cx="729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pt-BR" sz="2300">
                  <a:solidFill>
                    <a:srgbClr val="000080"/>
                  </a:solidFill>
                  <a:latin typeface="Arial" charset="0"/>
                </a:rPr>
                <a:t>Zn NÃO </a:t>
              </a:r>
              <a:endParaRPr lang="pt-BR"/>
            </a:p>
          </p:txBody>
        </p:sp>
        <p:sp>
          <p:nvSpPr>
            <p:cNvPr id="40983" name="Rectangle 1066"/>
            <p:cNvSpPr>
              <a:spLocks noChangeArrowheads="1"/>
            </p:cNvSpPr>
            <p:nvPr/>
          </p:nvSpPr>
          <p:spPr bwMode="auto">
            <a:xfrm>
              <a:off x="536" y="1993"/>
              <a:ext cx="1116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pt-BR" sz="2300">
                  <a:solidFill>
                    <a:srgbClr val="000080"/>
                  </a:solidFill>
                  <a:latin typeface="Arial" charset="0"/>
                </a:rPr>
                <a:t>ABSORVIDO</a:t>
              </a:r>
              <a:endParaRPr lang="pt-BR"/>
            </a:p>
          </p:txBody>
        </p:sp>
        <p:sp>
          <p:nvSpPr>
            <p:cNvPr id="40984" name="Rectangle 1067"/>
            <p:cNvSpPr>
              <a:spLocks noChangeArrowheads="1"/>
            </p:cNvSpPr>
            <p:nvPr/>
          </p:nvSpPr>
          <p:spPr bwMode="auto">
            <a:xfrm>
              <a:off x="902" y="2234"/>
              <a:ext cx="375" cy="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pt-BR" sz="2300">
                  <a:solidFill>
                    <a:srgbClr val="000080"/>
                  </a:solidFill>
                  <a:latin typeface="Arial" charset="0"/>
                </a:rPr>
                <a:t>94%</a:t>
              </a:r>
              <a:endParaRPr lang="pt-BR"/>
            </a:p>
          </p:txBody>
        </p:sp>
        <p:sp>
          <p:nvSpPr>
            <p:cNvPr id="40985" name="Rectangle 1068"/>
            <p:cNvSpPr>
              <a:spLocks noChangeArrowheads="1"/>
            </p:cNvSpPr>
            <p:nvPr/>
          </p:nvSpPr>
          <p:spPr bwMode="auto">
            <a:xfrm>
              <a:off x="777" y="874"/>
              <a:ext cx="164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986" name="Rectangle 1069"/>
            <p:cNvSpPr>
              <a:spLocks noChangeArrowheads="1"/>
            </p:cNvSpPr>
            <p:nvPr/>
          </p:nvSpPr>
          <p:spPr bwMode="auto">
            <a:xfrm>
              <a:off x="808" y="897"/>
              <a:ext cx="1544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pt-BR" sz="1700">
                  <a:latin typeface="Arial" charset="0"/>
                </a:rPr>
                <a:t>BOARETTO et al. (2002)</a:t>
              </a:r>
              <a:endParaRPr lang="pt-BR"/>
            </a:p>
          </p:txBody>
        </p:sp>
        <p:sp>
          <p:nvSpPr>
            <p:cNvPr id="40987" name="Rectangle 1070"/>
            <p:cNvSpPr>
              <a:spLocks noChangeArrowheads="1"/>
            </p:cNvSpPr>
            <p:nvPr/>
          </p:nvSpPr>
          <p:spPr bwMode="auto">
            <a:xfrm>
              <a:off x="808" y="1068"/>
              <a:ext cx="100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pt-BR" sz="1100">
                  <a:solidFill>
                    <a:srgbClr val="000000"/>
                  </a:solidFill>
                  <a:latin typeface="Arial" charset="0"/>
                </a:rPr>
                <a:t>65</a:t>
              </a:r>
              <a:endParaRPr lang="pt-BR"/>
            </a:p>
          </p:txBody>
        </p:sp>
        <p:sp>
          <p:nvSpPr>
            <p:cNvPr id="40988" name="Rectangle 1071"/>
            <p:cNvSpPr>
              <a:spLocks noChangeArrowheads="1"/>
            </p:cNvSpPr>
            <p:nvPr/>
          </p:nvSpPr>
          <p:spPr bwMode="auto">
            <a:xfrm>
              <a:off x="902" y="1099"/>
              <a:ext cx="688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pt-BR" sz="1700">
                  <a:latin typeface="Arial" charset="0"/>
                </a:rPr>
                <a:t>Zn, 60 dias</a:t>
              </a:r>
              <a:endParaRPr lang="pt-BR"/>
            </a:p>
          </p:txBody>
        </p:sp>
        <p:sp>
          <p:nvSpPr>
            <p:cNvPr id="40989" name="Rectangle 1072"/>
            <p:cNvSpPr>
              <a:spLocks noChangeArrowheads="1"/>
            </p:cNvSpPr>
            <p:nvPr/>
          </p:nvSpPr>
          <p:spPr bwMode="auto">
            <a:xfrm>
              <a:off x="808" y="1301"/>
              <a:ext cx="0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endParaRPr lang="pt-BR"/>
            </a:p>
          </p:txBody>
        </p:sp>
        <p:sp>
          <p:nvSpPr>
            <p:cNvPr id="40990" name="Rectangle 1073"/>
            <p:cNvSpPr>
              <a:spLocks noChangeArrowheads="1"/>
            </p:cNvSpPr>
            <p:nvPr/>
          </p:nvSpPr>
          <p:spPr bwMode="auto">
            <a:xfrm>
              <a:off x="2736" y="741"/>
              <a:ext cx="949" cy="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991" name="Rectangle 1074"/>
            <p:cNvSpPr>
              <a:spLocks noChangeArrowheads="1"/>
            </p:cNvSpPr>
            <p:nvPr/>
          </p:nvSpPr>
          <p:spPr bwMode="auto">
            <a:xfrm>
              <a:off x="2829" y="765"/>
              <a:ext cx="856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pt-BR" sz="1700" b="1">
                  <a:solidFill>
                    <a:srgbClr val="FF8080"/>
                  </a:solidFill>
                  <a:latin typeface="Arial" charset="0"/>
                </a:rPr>
                <a:t>FOLHA QUE </a:t>
              </a:r>
              <a:endParaRPr lang="pt-BR"/>
            </a:p>
          </p:txBody>
        </p:sp>
        <p:sp>
          <p:nvSpPr>
            <p:cNvPr id="40992" name="Rectangle 1075"/>
            <p:cNvSpPr>
              <a:spLocks noChangeArrowheads="1"/>
            </p:cNvSpPr>
            <p:nvPr/>
          </p:nvSpPr>
          <p:spPr bwMode="auto">
            <a:xfrm>
              <a:off x="2892" y="937"/>
              <a:ext cx="716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pt-BR" sz="1700" b="1">
                  <a:solidFill>
                    <a:srgbClr val="FF8080"/>
                  </a:solidFill>
                  <a:latin typeface="Arial" charset="0"/>
                </a:rPr>
                <a:t>RECEBEU </a:t>
              </a:r>
              <a:endParaRPr lang="pt-BR"/>
            </a:p>
          </p:txBody>
        </p:sp>
        <p:sp>
          <p:nvSpPr>
            <p:cNvPr id="40993" name="Rectangle 1076"/>
            <p:cNvSpPr>
              <a:spLocks noChangeArrowheads="1"/>
            </p:cNvSpPr>
            <p:nvPr/>
          </p:nvSpPr>
          <p:spPr bwMode="auto">
            <a:xfrm>
              <a:off x="2892" y="1107"/>
              <a:ext cx="99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pt-BR" sz="1100" b="1">
                  <a:solidFill>
                    <a:srgbClr val="FF8080"/>
                  </a:solidFill>
                  <a:latin typeface="Arial" charset="0"/>
                </a:rPr>
                <a:t>65</a:t>
              </a:r>
              <a:endParaRPr lang="pt-BR"/>
            </a:p>
          </p:txBody>
        </p:sp>
        <p:sp>
          <p:nvSpPr>
            <p:cNvPr id="40994" name="Rectangle 1077"/>
            <p:cNvSpPr>
              <a:spLocks noChangeArrowheads="1"/>
            </p:cNvSpPr>
            <p:nvPr/>
          </p:nvSpPr>
          <p:spPr bwMode="auto">
            <a:xfrm>
              <a:off x="2985" y="1138"/>
              <a:ext cx="578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pt-BR" sz="1700" b="1">
                  <a:solidFill>
                    <a:srgbClr val="FF8080"/>
                  </a:solidFill>
                  <a:latin typeface="Arial" charset="0"/>
                </a:rPr>
                <a:t>Zn (77%)</a:t>
              </a:r>
              <a:endParaRPr lang="pt-BR"/>
            </a:p>
          </p:txBody>
        </p:sp>
        <p:grpSp>
          <p:nvGrpSpPr>
            <p:cNvPr id="40995" name="Group 1078"/>
            <p:cNvGrpSpPr>
              <a:grpSpLocks/>
            </p:cNvGrpSpPr>
            <p:nvPr/>
          </p:nvGrpSpPr>
          <p:grpSpPr bwMode="auto">
            <a:xfrm>
              <a:off x="3754" y="1177"/>
              <a:ext cx="195" cy="381"/>
              <a:chOff x="3754" y="1177"/>
              <a:chExt cx="195" cy="381"/>
            </a:xfrm>
          </p:grpSpPr>
          <p:sp>
            <p:nvSpPr>
              <p:cNvPr id="41015" name="Line 1079"/>
              <p:cNvSpPr>
                <a:spLocks noChangeShapeType="1"/>
              </p:cNvSpPr>
              <p:nvPr/>
            </p:nvSpPr>
            <p:spPr bwMode="auto">
              <a:xfrm>
                <a:off x="3856" y="1177"/>
                <a:ext cx="1" cy="210"/>
              </a:xfrm>
              <a:prstGeom prst="line">
                <a:avLst/>
              </a:prstGeom>
              <a:noFill/>
              <a:ln w="85725">
                <a:solidFill>
                  <a:srgbClr val="FF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016" name="Freeform 1080"/>
              <p:cNvSpPr>
                <a:spLocks/>
              </p:cNvSpPr>
              <p:nvPr/>
            </p:nvSpPr>
            <p:spPr bwMode="auto">
              <a:xfrm>
                <a:off x="3754" y="1371"/>
                <a:ext cx="195" cy="187"/>
              </a:xfrm>
              <a:custGeom>
                <a:avLst/>
                <a:gdLst>
                  <a:gd name="T0" fmla="*/ 0 w 195"/>
                  <a:gd name="T1" fmla="*/ 0 h 187"/>
                  <a:gd name="T2" fmla="*/ 102 w 195"/>
                  <a:gd name="T3" fmla="*/ 187 h 187"/>
                  <a:gd name="T4" fmla="*/ 195 w 195"/>
                  <a:gd name="T5" fmla="*/ 0 h 187"/>
                  <a:gd name="T6" fmla="*/ 0 w 195"/>
                  <a:gd name="T7" fmla="*/ 0 h 18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5"/>
                  <a:gd name="T13" fmla="*/ 0 h 187"/>
                  <a:gd name="T14" fmla="*/ 195 w 195"/>
                  <a:gd name="T15" fmla="*/ 187 h 18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5" h="187">
                    <a:moveTo>
                      <a:pt x="0" y="0"/>
                    </a:moveTo>
                    <a:lnTo>
                      <a:pt x="102" y="187"/>
                    </a:lnTo>
                    <a:lnTo>
                      <a:pt x="19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40996" name="Rectangle 1081"/>
            <p:cNvSpPr>
              <a:spLocks noChangeArrowheads="1"/>
            </p:cNvSpPr>
            <p:nvPr/>
          </p:nvSpPr>
          <p:spPr bwMode="auto">
            <a:xfrm>
              <a:off x="4369" y="1309"/>
              <a:ext cx="1274" cy="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997" name="Rectangle 1082"/>
            <p:cNvSpPr>
              <a:spLocks noChangeArrowheads="1"/>
            </p:cNvSpPr>
            <p:nvPr/>
          </p:nvSpPr>
          <p:spPr bwMode="auto">
            <a:xfrm>
              <a:off x="4617" y="1332"/>
              <a:ext cx="904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pt-BR" sz="1700">
                  <a:solidFill>
                    <a:srgbClr val="0066CC"/>
                  </a:solidFill>
                  <a:latin typeface="Arial" charset="0"/>
                </a:rPr>
                <a:t>Órgãos novos </a:t>
              </a:r>
              <a:endParaRPr lang="pt-BR"/>
            </a:p>
          </p:txBody>
        </p:sp>
        <p:sp>
          <p:nvSpPr>
            <p:cNvPr id="40998" name="Rectangle 1083"/>
            <p:cNvSpPr>
              <a:spLocks noChangeArrowheads="1"/>
            </p:cNvSpPr>
            <p:nvPr/>
          </p:nvSpPr>
          <p:spPr bwMode="auto">
            <a:xfrm>
              <a:off x="4462" y="1504"/>
              <a:ext cx="1252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pt-BR" sz="1700">
                  <a:solidFill>
                    <a:srgbClr val="0066CC"/>
                  </a:solidFill>
                  <a:latin typeface="Arial" charset="0"/>
                </a:rPr>
                <a:t>que desenvolveram </a:t>
              </a:r>
              <a:endParaRPr lang="pt-BR"/>
            </a:p>
          </p:txBody>
        </p:sp>
        <p:sp>
          <p:nvSpPr>
            <p:cNvPr id="40999" name="Rectangle 1084"/>
            <p:cNvSpPr>
              <a:spLocks noChangeArrowheads="1"/>
            </p:cNvSpPr>
            <p:nvPr/>
          </p:nvSpPr>
          <p:spPr bwMode="auto">
            <a:xfrm>
              <a:off x="4524" y="1674"/>
              <a:ext cx="1121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pt-BR" sz="1700">
                  <a:solidFill>
                    <a:srgbClr val="0066CC"/>
                  </a:solidFill>
                  <a:latin typeface="Arial" charset="0"/>
                </a:rPr>
                <a:t>após a aplicação  </a:t>
              </a:r>
              <a:endParaRPr lang="pt-BR"/>
            </a:p>
          </p:txBody>
        </p:sp>
        <p:sp>
          <p:nvSpPr>
            <p:cNvPr id="41000" name="Rectangle 1085"/>
            <p:cNvSpPr>
              <a:spLocks noChangeArrowheads="1"/>
            </p:cNvSpPr>
            <p:nvPr/>
          </p:nvSpPr>
          <p:spPr bwMode="auto">
            <a:xfrm>
              <a:off x="4695" y="1845"/>
              <a:ext cx="100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pt-BR" sz="1100">
                  <a:solidFill>
                    <a:srgbClr val="0066CC"/>
                  </a:solidFill>
                  <a:latin typeface="Arial" charset="0"/>
                </a:rPr>
                <a:t>65</a:t>
              </a:r>
              <a:endParaRPr lang="pt-BR"/>
            </a:p>
          </p:txBody>
        </p:sp>
        <p:sp>
          <p:nvSpPr>
            <p:cNvPr id="41001" name="Rectangle 1086"/>
            <p:cNvSpPr>
              <a:spLocks noChangeArrowheads="1"/>
            </p:cNvSpPr>
            <p:nvPr/>
          </p:nvSpPr>
          <p:spPr bwMode="auto">
            <a:xfrm>
              <a:off x="4788" y="1876"/>
              <a:ext cx="570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pt-BR" sz="1700">
                  <a:solidFill>
                    <a:srgbClr val="0066CC"/>
                  </a:solidFill>
                  <a:latin typeface="Arial" charset="0"/>
                </a:rPr>
                <a:t>Zn (15%)</a:t>
              </a:r>
              <a:endParaRPr lang="pt-BR"/>
            </a:p>
          </p:txBody>
        </p:sp>
        <p:grpSp>
          <p:nvGrpSpPr>
            <p:cNvPr id="41002" name="Group 1087"/>
            <p:cNvGrpSpPr>
              <a:grpSpLocks/>
            </p:cNvGrpSpPr>
            <p:nvPr/>
          </p:nvGrpSpPr>
          <p:grpSpPr bwMode="auto">
            <a:xfrm>
              <a:off x="4104" y="1729"/>
              <a:ext cx="210" cy="349"/>
              <a:chOff x="4104" y="1729"/>
              <a:chExt cx="210" cy="349"/>
            </a:xfrm>
          </p:grpSpPr>
          <p:sp>
            <p:nvSpPr>
              <p:cNvPr id="41013" name="Line 1088"/>
              <p:cNvSpPr>
                <a:spLocks noChangeShapeType="1"/>
              </p:cNvSpPr>
              <p:nvPr/>
            </p:nvSpPr>
            <p:spPr bwMode="auto">
              <a:xfrm flipH="1">
                <a:off x="4182" y="1729"/>
                <a:ext cx="132" cy="202"/>
              </a:xfrm>
              <a:prstGeom prst="line">
                <a:avLst/>
              </a:prstGeom>
              <a:noFill/>
              <a:ln w="85725">
                <a:solidFill>
                  <a:srgbClr val="0066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014" name="Freeform 1089"/>
              <p:cNvSpPr>
                <a:spLocks/>
              </p:cNvSpPr>
              <p:nvPr/>
            </p:nvSpPr>
            <p:spPr bwMode="auto">
              <a:xfrm>
                <a:off x="4104" y="1869"/>
                <a:ext cx="171" cy="209"/>
              </a:xfrm>
              <a:custGeom>
                <a:avLst/>
                <a:gdLst>
                  <a:gd name="T0" fmla="*/ 8 w 171"/>
                  <a:gd name="T1" fmla="*/ 0 h 209"/>
                  <a:gd name="T2" fmla="*/ 0 w 171"/>
                  <a:gd name="T3" fmla="*/ 209 h 209"/>
                  <a:gd name="T4" fmla="*/ 171 w 171"/>
                  <a:gd name="T5" fmla="*/ 93 h 209"/>
                  <a:gd name="T6" fmla="*/ 8 w 171"/>
                  <a:gd name="T7" fmla="*/ 0 h 2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1"/>
                  <a:gd name="T13" fmla="*/ 0 h 209"/>
                  <a:gd name="T14" fmla="*/ 171 w 171"/>
                  <a:gd name="T15" fmla="*/ 209 h 2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1" h="209">
                    <a:moveTo>
                      <a:pt x="8" y="0"/>
                    </a:moveTo>
                    <a:lnTo>
                      <a:pt x="0" y="209"/>
                    </a:lnTo>
                    <a:lnTo>
                      <a:pt x="171" y="9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41003" name="Rectangle 1090"/>
            <p:cNvSpPr>
              <a:spLocks noChangeArrowheads="1"/>
            </p:cNvSpPr>
            <p:nvPr/>
          </p:nvSpPr>
          <p:spPr bwMode="auto">
            <a:xfrm>
              <a:off x="4229" y="2599"/>
              <a:ext cx="1057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1004" name="Rectangle 1091"/>
            <p:cNvSpPr>
              <a:spLocks noChangeArrowheads="1"/>
            </p:cNvSpPr>
            <p:nvPr/>
          </p:nvSpPr>
          <p:spPr bwMode="auto">
            <a:xfrm>
              <a:off x="4353" y="2622"/>
              <a:ext cx="935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pt-BR" sz="1700">
                  <a:solidFill>
                    <a:srgbClr val="FF00FF"/>
                  </a:solidFill>
                  <a:latin typeface="Arial" charset="0"/>
                </a:rPr>
                <a:t>Órgãos velhos </a:t>
              </a:r>
              <a:endParaRPr lang="pt-BR"/>
            </a:p>
          </p:txBody>
        </p:sp>
        <p:sp>
          <p:nvSpPr>
            <p:cNvPr id="41005" name="Rectangle 1092"/>
            <p:cNvSpPr>
              <a:spLocks noChangeArrowheads="1"/>
            </p:cNvSpPr>
            <p:nvPr/>
          </p:nvSpPr>
          <p:spPr bwMode="auto">
            <a:xfrm>
              <a:off x="4524" y="2792"/>
              <a:ext cx="542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pt-BR" sz="1700">
                  <a:solidFill>
                    <a:srgbClr val="FF00FF"/>
                  </a:solidFill>
                  <a:latin typeface="Arial" charset="0"/>
                </a:rPr>
                <a:t>que não </a:t>
              </a:r>
              <a:endParaRPr lang="pt-BR"/>
            </a:p>
          </p:txBody>
        </p:sp>
        <p:sp>
          <p:nvSpPr>
            <p:cNvPr id="41006" name="Rectangle 1093"/>
            <p:cNvSpPr>
              <a:spLocks noChangeArrowheads="1"/>
            </p:cNvSpPr>
            <p:nvPr/>
          </p:nvSpPr>
          <p:spPr bwMode="auto">
            <a:xfrm>
              <a:off x="4446" y="2964"/>
              <a:ext cx="741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pt-BR" sz="1700">
                  <a:solidFill>
                    <a:srgbClr val="FF00FF"/>
                  </a:solidFill>
                  <a:latin typeface="Arial" charset="0"/>
                </a:rPr>
                <a:t>receberam  </a:t>
              </a:r>
              <a:endParaRPr lang="pt-BR"/>
            </a:p>
          </p:txBody>
        </p:sp>
        <p:sp>
          <p:nvSpPr>
            <p:cNvPr id="41007" name="Rectangle 1094"/>
            <p:cNvSpPr>
              <a:spLocks noChangeArrowheads="1"/>
            </p:cNvSpPr>
            <p:nvPr/>
          </p:nvSpPr>
          <p:spPr bwMode="auto">
            <a:xfrm>
              <a:off x="4477" y="3135"/>
              <a:ext cx="100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pt-BR" sz="1100">
                  <a:solidFill>
                    <a:srgbClr val="FF00FF"/>
                  </a:solidFill>
                  <a:latin typeface="Arial" charset="0"/>
                </a:rPr>
                <a:t>65</a:t>
              </a:r>
              <a:endParaRPr lang="pt-BR"/>
            </a:p>
          </p:txBody>
        </p:sp>
        <p:sp>
          <p:nvSpPr>
            <p:cNvPr id="41008" name="Rectangle 1095"/>
            <p:cNvSpPr>
              <a:spLocks noChangeArrowheads="1"/>
            </p:cNvSpPr>
            <p:nvPr/>
          </p:nvSpPr>
          <p:spPr bwMode="auto">
            <a:xfrm>
              <a:off x="4572" y="3167"/>
              <a:ext cx="493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pt-BR" sz="1700">
                  <a:solidFill>
                    <a:srgbClr val="FF00FF"/>
                  </a:solidFill>
                  <a:latin typeface="Arial" charset="0"/>
                </a:rPr>
                <a:t>Zn (8%)</a:t>
              </a:r>
              <a:endParaRPr lang="pt-BR"/>
            </a:p>
          </p:txBody>
        </p:sp>
        <p:grpSp>
          <p:nvGrpSpPr>
            <p:cNvPr id="41009" name="Group 1096"/>
            <p:cNvGrpSpPr>
              <a:grpSpLocks/>
            </p:cNvGrpSpPr>
            <p:nvPr/>
          </p:nvGrpSpPr>
          <p:grpSpPr bwMode="auto">
            <a:xfrm>
              <a:off x="4104" y="2327"/>
              <a:ext cx="420" cy="226"/>
              <a:chOff x="4104" y="2327"/>
              <a:chExt cx="420" cy="226"/>
            </a:xfrm>
          </p:grpSpPr>
          <p:sp>
            <p:nvSpPr>
              <p:cNvPr id="41011" name="Line 1097"/>
              <p:cNvSpPr>
                <a:spLocks noChangeShapeType="1"/>
              </p:cNvSpPr>
              <p:nvPr/>
            </p:nvSpPr>
            <p:spPr bwMode="auto">
              <a:xfrm flipH="1" flipV="1">
                <a:off x="4252" y="2397"/>
                <a:ext cx="272" cy="156"/>
              </a:xfrm>
              <a:prstGeom prst="line">
                <a:avLst/>
              </a:prstGeom>
              <a:noFill/>
              <a:ln w="8572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012" name="Freeform 1098"/>
              <p:cNvSpPr>
                <a:spLocks/>
              </p:cNvSpPr>
              <p:nvPr/>
            </p:nvSpPr>
            <p:spPr bwMode="auto">
              <a:xfrm>
                <a:off x="4104" y="2327"/>
                <a:ext cx="210" cy="171"/>
              </a:xfrm>
              <a:custGeom>
                <a:avLst/>
                <a:gdLst>
                  <a:gd name="T0" fmla="*/ 210 w 210"/>
                  <a:gd name="T1" fmla="*/ 0 h 171"/>
                  <a:gd name="T2" fmla="*/ 0 w 210"/>
                  <a:gd name="T3" fmla="*/ 0 h 171"/>
                  <a:gd name="T4" fmla="*/ 125 w 210"/>
                  <a:gd name="T5" fmla="*/ 171 h 171"/>
                  <a:gd name="T6" fmla="*/ 210 w 210"/>
                  <a:gd name="T7" fmla="*/ 0 h 1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0"/>
                  <a:gd name="T13" fmla="*/ 0 h 171"/>
                  <a:gd name="T14" fmla="*/ 210 w 210"/>
                  <a:gd name="T15" fmla="*/ 171 h 1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0" h="171">
                    <a:moveTo>
                      <a:pt x="210" y="0"/>
                    </a:moveTo>
                    <a:lnTo>
                      <a:pt x="0" y="0"/>
                    </a:lnTo>
                    <a:lnTo>
                      <a:pt x="125" y="171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FF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41010" name="Rectangle 1099"/>
            <p:cNvSpPr>
              <a:spLocks noChangeArrowheads="1"/>
            </p:cNvSpPr>
            <p:nvPr/>
          </p:nvSpPr>
          <p:spPr bwMode="auto">
            <a:xfrm>
              <a:off x="1827" y="1239"/>
              <a:ext cx="909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7" name="Rectangle 4"/>
          <p:cNvSpPr>
            <a:spLocks noChangeArrowheads="1"/>
          </p:cNvSpPr>
          <p:nvPr/>
        </p:nvSpPr>
        <p:spPr bwMode="auto">
          <a:xfrm>
            <a:off x="4038600" y="0"/>
            <a:ext cx="51054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Absorción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 ,transporte y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redistribuición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6"/>
          <p:cNvSpPr>
            <a:spLocks noChangeArrowheads="1"/>
          </p:cNvSpPr>
          <p:nvPr/>
        </p:nvSpPr>
        <p:spPr bwMode="auto">
          <a:xfrm>
            <a:off x="762000" y="1905000"/>
            <a:ext cx="6781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pt-BR" sz="3600" b="1" dirty="0">
                <a:latin typeface="Arial" charset="0"/>
                <a:sym typeface="Symbol" pitchFamily="18" charset="2"/>
              </a:rPr>
              <a:t> </a:t>
            </a:r>
            <a:r>
              <a:rPr lang="pt-BR" sz="3600" b="1" dirty="0" err="1" smtClean="0">
                <a:latin typeface="Arial" charset="0"/>
                <a:sym typeface="Symbol" pitchFamily="18" charset="2"/>
              </a:rPr>
              <a:t>Introducción</a:t>
            </a:r>
            <a:endParaRPr lang="pt-BR" sz="3600" b="1" dirty="0">
              <a:latin typeface="Arial" charset="0"/>
              <a:sym typeface="Symbol" pitchFamily="18" charset="2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endParaRPr lang="pt-BR" sz="3600" b="1" dirty="0">
              <a:latin typeface="Arial" charset="0"/>
              <a:sym typeface="Symbol" pitchFamily="18" charset="2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pt-BR" sz="3200" b="1" dirty="0" smtClean="0">
                <a:latin typeface="Arial" charset="0"/>
              </a:rPr>
              <a:t>La </a:t>
            </a:r>
            <a:r>
              <a:rPr lang="pt-BR" sz="3200" b="1" dirty="0" err="1" smtClean="0">
                <a:latin typeface="Arial" charset="0"/>
              </a:rPr>
              <a:t>exig</a:t>
            </a:r>
            <a:r>
              <a:rPr lang="pt-BR" sz="3200" b="1" dirty="0" err="1">
                <a:latin typeface="Arial" charset="0"/>
              </a:rPr>
              <a:t>e</a:t>
            </a:r>
            <a:r>
              <a:rPr lang="pt-BR" sz="3200" b="1" dirty="0" err="1" smtClean="0">
                <a:latin typeface="Arial" charset="0"/>
              </a:rPr>
              <a:t>ncia</a:t>
            </a:r>
            <a:r>
              <a:rPr lang="pt-BR" sz="3200" b="1" dirty="0" smtClean="0">
                <a:latin typeface="Arial" charset="0"/>
              </a:rPr>
              <a:t> de </a:t>
            </a:r>
            <a:r>
              <a:rPr lang="pt-BR" sz="3200" b="1" dirty="0" err="1" smtClean="0">
                <a:latin typeface="Arial" charset="0"/>
              </a:rPr>
              <a:t>las</a:t>
            </a:r>
            <a:r>
              <a:rPr lang="pt-BR" sz="3200" b="1" dirty="0" smtClean="0">
                <a:latin typeface="Arial" charset="0"/>
              </a:rPr>
              <a:t> </a:t>
            </a:r>
            <a:r>
              <a:rPr lang="pt-BR" sz="3200" b="1" dirty="0">
                <a:latin typeface="Arial" charset="0"/>
              </a:rPr>
              <a:t>plantas?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endParaRPr lang="pt-BR" sz="3200" b="1" dirty="0">
              <a:latin typeface="Arial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pt-BR" sz="3200" b="1" dirty="0" err="1" smtClean="0">
                <a:latin typeface="Arial" charset="0"/>
              </a:rPr>
              <a:t>Respuesta</a:t>
            </a:r>
            <a:r>
              <a:rPr lang="pt-BR" sz="3200" b="1" dirty="0" smtClean="0">
                <a:latin typeface="Arial" charset="0"/>
              </a:rPr>
              <a:t> de </a:t>
            </a:r>
            <a:r>
              <a:rPr lang="pt-BR" sz="3200" b="1" dirty="0" err="1" smtClean="0">
                <a:latin typeface="Arial" charset="0"/>
              </a:rPr>
              <a:t>las</a:t>
            </a:r>
            <a:r>
              <a:rPr lang="pt-BR" sz="3200" b="1" dirty="0" smtClean="0">
                <a:latin typeface="Arial" charset="0"/>
              </a:rPr>
              <a:t> </a:t>
            </a:r>
            <a:r>
              <a:rPr lang="pt-BR" sz="3200" b="1" dirty="0">
                <a:latin typeface="Arial" charset="0"/>
              </a:rPr>
              <a:t>culturas?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endParaRPr lang="pt-BR" sz="3200" b="1" dirty="0">
              <a:latin typeface="Arial" charset="0"/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1752600" y="609600"/>
            <a:ext cx="5638800" cy="5334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3200" b="1">
                <a:solidFill>
                  <a:schemeClr val="tx2"/>
                </a:solidFill>
                <a:latin typeface="Monotype Corsiva" pitchFamily="66" charset="0"/>
              </a:rPr>
              <a:t>MICRONUTRIENTES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62" name="Rectangle 1030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Metabolismo</a:t>
            </a:r>
          </a:p>
        </p:txBody>
      </p:sp>
      <p:sp>
        <p:nvSpPr>
          <p:cNvPr id="41987" name="Text Box 1032"/>
          <p:cNvSpPr txBox="1">
            <a:spLocks noChangeArrowheads="1"/>
          </p:cNvSpPr>
          <p:nvPr/>
        </p:nvSpPr>
        <p:spPr bwMode="auto">
          <a:xfrm>
            <a:off x="838200" y="838200"/>
            <a:ext cx="67341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400" b="1">
                <a:solidFill>
                  <a:srgbClr val="FFCC00"/>
                </a:solidFill>
                <a:latin typeface="Arial" charset="0"/>
              </a:rPr>
              <a:t>FUNÇÕES DO Zinco</a:t>
            </a:r>
          </a:p>
        </p:txBody>
      </p:sp>
      <p:sp>
        <p:nvSpPr>
          <p:cNvPr id="41988" name="Text Box 1039"/>
          <p:cNvSpPr txBox="1">
            <a:spLocks noChangeArrowheads="1"/>
          </p:cNvSpPr>
          <p:nvPr/>
        </p:nvSpPr>
        <p:spPr bwMode="auto">
          <a:xfrm>
            <a:off x="714375" y="2571750"/>
            <a:ext cx="80010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Symbol" pitchFamily="18" charset="2"/>
              <a:buChar char="Ö"/>
            </a:pPr>
            <a:r>
              <a:rPr lang="pt-BR" sz="4400" b="1">
                <a:latin typeface="Arial" charset="0"/>
              </a:rPr>
              <a:t>Estrutural</a:t>
            </a:r>
          </a:p>
          <a:p>
            <a:pPr>
              <a:spcBef>
                <a:spcPct val="50000"/>
              </a:spcBef>
              <a:buFont typeface="Symbol" pitchFamily="18" charset="2"/>
              <a:buChar char="Ö"/>
            </a:pPr>
            <a:r>
              <a:rPr lang="pt-BR" sz="4400" b="1">
                <a:latin typeface="Arial" charset="0"/>
              </a:rPr>
              <a:t>Enzimático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026"/>
          <p:cNvSpPr txBox="1">
            <a:spLocks noChangeArrowheads="1"/>
          </p:cNvSpPr>
          <p:nvPr/>
        </p:nvSpPr>
        <p:spPr bwMode="auto">
          <a:xfrm>
            <a:off x="914400" y="2057400"/>
            <a:ext cx="1828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600" b="1">
                <a:latin typeface="Arial" charset="0"/>
                <a:sym typeface="Symbol" pitchFamily="18" charset="2"/>
              </a:rPr>
              <a:t></a:t>
            </a:r>
            <a:r>
              <a:rPr lang="pt-BR" sz="2800" b="1">
                <a:solidFill>
                  <a:schemeClr val="folHlink"/>
                </a:solidFill>
                <a:latin typeface="Arial" charset="0"/>
                <a:sym typeface="Symbol" pitchFamily="18" charset="2"/>
              </a:rPr>
              <a:t> </a:t>
            </a:r>
            <a:r>
              <a:rPr lang="pt-BR" sz="2800" b="1">
                <a:solidFill>
                  <a:schemeClr val="folHlink"/>
                </a:solidFill>
                <a:latin typeface="Arial" charset="0"/>
              </a:rPr>
              <a:t>Síntese </a:t>
            </a:r>
            <a:endParaRPr lang="pt-BR" sz="2800" b="1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49862" name="Rectangle 1030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Metabolismo</a:t>
            </a:r>
          </a:p>
        </p:txBody>
      </p:sp>
      <p:sp>
        <p:nvSpPr>
          <p:cNvPr id="43012" name="Text Box 1031"/>
          <p:cNvSpPr txBox="1">
            <a:spLocks noChangeArrowheads="1"/>
          </p:cNvSpPr>
          <p:nvPr/>
        </p:nvSpPr>
        <p:spPr bwMode="auto">
          <a:xfrm>
            <a:off x="914400" y="2743200"/>
            <a:ext cx="7010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600" b="1">
                <a:latin typeface="Arial" charset="0"/>
                <a:sym typeface="Symbol" pitchFamily="18" charset="2"/>
              </a:rPr>
              <a:t></a:t>
            </a:r>
            <a:r>
              <a:rPr lang="pt-BR" sz="2800" b="1">
                <a:solidFill>
                  <a:schemeClr val="folHlink"/>
                </a:solidFill>
                <a:latin typeface="Arial" charset="0"/>
              </a:rPr>
              <a:t> AIA  oxidase =&gt; Degradação do AIA</a:t>
            </a:r>
          </a:p>
        </p:txBody>
      </p:sp>
      <p:sp>
        <p:nvSpPr>
          <p:cNvPr id="43013" name="Text Box 1032"/>
          <p:cNvSpPr txBox="1">
            <a:spLocks noChangeArrowheads="1"/>
          </p:cNvSpPr>
          <p:nvPr/>
        </p:nvSpPr>
        <p:spPr bwMode="auto">
          <a:xfrm>
            <a:off x="838200" y="838200"/>
            <a:ext cx="1752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400" b="1">
                <a:solidFill>
                  <a:srgbClr val="FFCC00"/>
                </a:solidFill>
                <a:latin typeface="Arial" charset="0"/>
                <a:sym typeface="Symbol" pitchFamily="18" charset="2"/>
              </a:rPr>
              <a:t> </a:t>
            </a:r>
            <a:r>
              <a:rPr lang="pt-BR" sz="4400" b="1">
                <a:solidFill>
                  <a:srgbClr val="FFCC00"/>
                </a:solidFill>
                <a:latin typeface="Arial" charset="0"/>
              </a:rPr>
              <a:t>AIA  </a:t>
            </a:r>
          </a:p>
        </p:txBody>
      </p:sp>
      <p:sp>
        <p:nvSpPr>
          <p:cNvPr id="43014" name="Text Box 1038"/>
          <p:cNvSpPr txBox="1">
            <a:spLocks noChangeArrowheads="1"/>
          </p:cNvSpPr>
          <p:nvPr/>
        </p:nvSpPr>
        <p:spPr bwMode="auto">
          <a:xfrm>
            <a:off x="762000" y="3810000"/>
            <a:ext cx="518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400" b="1">
                <a:solidFill>
                  <a:srgbClr val="FFCC00"/>
                </a:solidFill>
                <a:latin typeface="Arial" charset="0"/>
                <a:sym typeface="Symbol" pitchFamily="18" charset="2"/>
              </a:rPr>
              <a:t></a:t>
            </a:r>
            <a:r>
              <a:rPr lang="pt-BR" sz="4400" b="1">
                <a:solidFill>
                  <a:srgbClr val="FFCC00"/>
                </a:solidFill>
                <a:latin typeface="Arial" charset="0"/>
              </a:rPr>
              <a:t> Síntese protéica</a:t>
            </a:r>
          </a:p>
        </p:txBody>
      </p:sp>
      <p:sp>
        <p:nvSpPr>
          <p:cNvPr id="43015" name="Text Box 1039"/>
          <p:cNvSpPr txBox="1">
            <a:spLocks noChangeArrowheads="1"/>
          </p:cNvSpPr>
          <p:nvPr/>
        </p:nvSpPr>
        <p:spPr bwMode="auto">
          <a:xfrm>
            <a:off x="762000" y="4876800"/>
            <a:ext cx="8001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400" b="1">
                <a:solidFill>
                  <a:srgbClr val="FFCC00"/>
                </a:solidFill>
                <a:latin typeface="Arial" charset="0"/>
                <a:sym typeface="Symbol" pitchFamily="18" charset="2"/>
              </a:rPr>
              <a:t></a:t>
            </a:r>
            <a:r>
              <a:rPr lang="pt-BR" sz="4400" b="1">
                <a:solidFill>
                  <a:srgbClr val="FFCC00"/>
                </a:solidFill>
                <a:latin typeface="Arial" charset="0"/>
              </a:rPr>
              <a:t> Dismutase de superóxido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Oval 1026"/>
          <p:cNvSpPr>
            <a:spLocks noChangeArrowheads="1"/>
          </p:cNvSpPr>
          <p:nvPr/>
        </p:nvSpPr>
        <p:spPr bwMode="auto">
          <a:xfrm>
            <a:off x="7010400" y="2514600"/>
            <a:ext cx="20574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52" name="Oval 1027"/>
          <p:cNvSpPr>
            <a:spLocks noChangeArrowheads="1"/>
          </p:cNvSpPr>
          <p:nvPr/>
        </p:nvSpPr>
        <p:spPr bwMode="auto">
          <a:xfrm>
            <a:off x="152400" y="2514600"/>
            <a:ext cx="2514600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53" name="Oval 1028"/>
          <p:cNvSpPr>
            <a:spLocks noChangeArrowheads="1"/>
          </p:cNvSpPr>
          <p:nvPr/>
        </p:nvSpPr>
        <p:spPr bwMode="auto">
          <a:xfrm>
            <a:off x="76200" y="4800600"/>
            <a:ext cx="3048000" cy="152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54" name="Text Box 1029"/>
          <p:cNvSpPr txBox="1">
            <a:spLocks noChangeArrowheads="1"/>
          </p:cNvSpPr>
          <p:nvPr/>
        </p:nvSpPr>
        <p:spPr bwMode="auto">
          <a:xfrm>
            <a:off x="990600" y="914400"/>
            <a:ext cx="2209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200" b="1">
                <a:latin typeface="Arial" charset="0"/>
                <a:sym typeface="Symbol" pitchFamily="18" charset="2"/>
              </a:rPr>
              <a:t></a:t>
            </a:r>
            <a:r>
              <a:rPr lang="pt-BR" sz="3200" b="1">
                <a:solidFill>
                  <a:schemeClr val="folHlink"/>
                </a:solidFill>
                <a:latin typeface="Arial" charset="0"/>
                <a:sym typeface="Symbol" pitchFamily="18" charset="2"/>
              </a:rPr>
              <a:t> </a:t>
            </a:r>
            <a:r>
              <a:rPr lang="pt-BR" sz="3200" b="1">
                <a:solidFill>
                  <a:schemeClr val="folHlink"/>
                </a:solidFill>
                <a:latin typeface="Arial" charset="0"/>
              </a:rPr>
              <a:t>Síntese </a:t>
            </a:r>
            <a:endParaRPr lang="pt-BR" sz="3200" b="1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055" name="Rectangle 1030"/>
          <p:cNvSpPr>
            <a:spLocks noChangeArrowheads="1"/>
          </p:cNvSpPr>
          <p:nvPr/>
        </p:nvSpPr>
        <p:spPr bwMode="auto">
          <a:xfrm>
            <a:off x="228600" y="2667000"/>
            <a:ext cx="8686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en-US" sz="2800">
                <a:solidFill>
                  <a:schemeClr val="folHlink"/>
                </a:solidFill>
                <a:cs typeface="Times New Roman" pitchFamily="18" charset="0"/>
              </a:rPr>
              <a:t>Indol   + Serina  =&gt;Sintetase do triptofano =&gt;     Triptofano                      </a:t>
            </a:r>
            <a:endParaRPr lang="en-US" sz="2800">
              <a:solidFill>
                <a:schemeClr val="folHlink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endParaRPr lang="en-US" sz="2800">
              <a:solidFill>
                <a:schemeClr val="folHlink"/>
              </a:solidFill>
            </a:endParaRPr>
          </a:p>
        </p:txBody>
      </p:sp>
      <p:graphicFrame>
        <p:nvGraphicFramePr>
          <p:cNvPr id="2050" name="Object 1031"/>
          <p:cNvGraphicFramePr>
            <a:graphicFrameLocks noChangeAspect="1"/>
          </p:cNvGraphicFramePr>
          <p:nvPr/>
        </p:nvGraphicFramePr>
        <p:xfrm>
          <a:off x="3733800" y="4419600"/>
          <a:ext cx="3276600" cy="1935163"/>
        </p:xfrm>
        <a:graphic>
          <a:graphicData uri="http://schemas.openxmlformats.org/presentationml/2006/ole">
            <p:oleObj spid="_x0000_s2050" name="Imagem de bitmap" r:id="rId3" imgW="2000000" imgH="1181265" progId="Paint.Picture">
              <p:embed/>
            </p:oleObj>
          </a:graphicData>
        </a:graphic>
      </p:graphicFrame>
      <p:sp>
        <p:nvSpPr>
          <p:cNvPr id="264200" name="Rectangle 1032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Metabolismo</a:t>
            </a:r>
          </a:p>
        </p:txBody>
      </p:sp>
      <p:sp>
        <p:nvSpPr>
          <p:cNvPr id="2057" name="Text Box 1034"/>
          <p:cNvSpPr txBox="1">
            <a:spLocks noChangeArrowheads="1"/>
          </p:cNvSpPr>
          <p:nvPr/>
        </p:nvSpPr>
        <p:spPr bwMode="auto">
          <a:xfrm>
            <a:off x="1066800" y="304800"/>
            <a:ext cx="1143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600" b="1">
                <a:solidFill>
                  <a:schemeClr val="folHlink"/>
                </a:solidFill>
                <a:latin typeface="Arial" charset="0"/>
              </a:rPr>
              <a:t>AIA  </a:t>
            </a:r>
            <a:endParaRPr lang="pt-BR" sz="3600" b="1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058" name="AutoShape 1035"/>
          <p:cNvSpPr>
            <a:spLocks noChangeArrowheads="1"/>
          </p:cNvSpPr>
          <p:nvPr/>
        </p:nvSpPr>
        <p:spPr bwMode="auto">
          <a:xfrm>
            <a:off x="7086600" y="3352800"/>
            <a:ext cx="2057400" cy="2667000"/>
          </a:xfrm>
          <a:prstGeom prst="curvedLeftArrow">
            <a:avLst>
              <a:gd name="adj1" fmla="val 25926"/>
              <a:gd name="adj2" fmla="val 5185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59" name="Text Box 1036"/>
          <p:cNvSpPr txBox="1">
            <a:spLocks noChangeArrowheads="1"/>
          </p:cNvSpPr>
          <p:nvPr/>
        </p:nvSpPr>
        <p:spPr bwMode="auto">
          <a:xfrm>
            <a:off x="304800" y="5105400"/>
            <a:ext cx="25908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>
                <a:latin typeface="Arial" charset="0"/>
                <a:sym typeface="Symbol" pitchFamily="18" charset="2"/>
              </a:rPr>
              <a:t> Volume celular</a:t>
            </a:r>
          </a:p>
          <a:p>
            <a:pPr>
              <a:spcBef>
                <a:spcPct val="50000"/>
              </a:spcBef>
            </a:pPr>
            <a:r>
              <a:rPr lang="pt-BR" sz="2000" b="1">
                <a:latin typeface="Arial" charset="0"/>
                <a:sym typeface="Symbol" pitchFamily="18" charset="2"/>
              </a:rPr>
              <a:t>Crescimento Apical</a:t>
            </a:r>
            <a:r>
              <a:rPr lang="pt-BR" sz="2000" b="1">
                <a:solidFill>
                  <a:schemeClr val="folHlink"/>
                </a:solidFill>
                <a:latin typeface="Arial" charset="0"/>
              </a:rPr>
              <a:t> </a:t>
            </a:r>
            <a:endParaRPr lang="pt-BR" sz="2000" b="1">
              <a:solidFill>
                <a:srgbClr val="FF33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143000" y="762000"/>
            <a:ext cx="4495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 b="1">
                <a:solidFill>
                  <a:schemeClr val="folHlink"/>
                </a:solidFill>
                <a:latin typeface="Arial" charset="0"/>
              </a:rPr>
              <a:t>Síntese protéica </a:t>
            </a:r>
            <a:endParaRPr lang="pt-BR" sz="4000" b="1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381000" y="2667000"/>
            <a:ext cx="6934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40000"/>
              </a:lnSpc>
              <a:spcBef>
                <a:spcPct val="50000"/>
              </a:spcBef>
            </a:pPr>
            <a:r>
              <a:rPr lang="pt-BR" sz="3200" b="1">
                <a:solidFill>
                  <a:schemeClr val="tx2"/>
                </a:solidFill>
                <a:latin typeface="Arial" charset="0"/>
                <a:sym typeface="Symbol" pitchFamily="18" charset="2"/>
              </a:rPr>
              <a:t></a:t>
            </a:r>
            <a:r>
              <a:rPr lang="pt-BR" sz="3200" b="1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Inibição RNA ase</a:t>
            </a:r>
          </a:p>
          <a:p>
            <a:pPr algn="just">
              <a:lnSpc>
                <a:spcPct val="140000"/>
              </a:lnSpc>
              <a:spcBef>
                <a:spcPct val="50000"/>
              </a:spcBef>
            </a:pPr>
            <a:r>
              <a:rPr lang="pt-BR" sz="3200" b="1">
                <a:solidFill>
                  <a:schemeClr val="tx2"/>
                </a:solidFill>
                <a:latin typeface="Arial" charset="0"/>
                <a:sym typeface="Symbol" pitchFamily="18" charset="2"/>
              </a:rPr>
              <a:t></a:t>
            </a:r>
            <a:r>
              <a:rPr lang="pt-BR" sz="3200" b="1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Componente da RNA polimerase</a:t>
            </a:r>
          </a:p>
          <a:p>
            <a:pPr algn="just">
              <a:lnSpc>
                <a:spcPct val="140000"/>
              </a:lnSpc>
              <a:spcBef>
                <a:spcPct val="50000"/>
              </a:spcBef>
            </a:pPr>
            <a:r>
              <a:rPr lang="pt-BR" sz="3200" b="1">
                <a:solidFill>
                  <a:schemeClr val="tx2"/>
                </a:solidFill>
                <a:latin typeface="Arial" charset="0"/>
                <a:sym typeface="Symbol" pitchFamily="18" charset="2"/>
              </a:rPr>
              <a:t></a:t>
            </a:r>
            <a:r>
              <a:rPr lang="pt-BR" sz="3200" b="1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Componente dos Ribossomas</a:t>
            </a:r>
          </a:p>
        </p:txBody>
      </p:sp>
      <p:sp>
        <p:nvSpPr>
          <p:cNvPr id="250888" name="Rectangle 8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Metabolismo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050"/>
          <p:cNvSpPr txBox="1">
            <a:spLocks noChangeArrowheads="1"/>
          </p:cNvSpPr>
          <p:nvPr/>
        </p:nvSpPr>
        <p:spPr bwMode="auto">
          <a:xfrm>
            <a:off x="533400" y="914400"/>
            <a:ext cx="6248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>
                <a:solidFill>
                  <a:schemeClr val="folHlink"/>
                </a:solidFill>
                <a:latin typeface="Arial" charset="0"/>
              </a:rPr>
              <a:t>Componente dos ribossomas</a:t>
            </a:r>
            <a:endParaRPr lang="pt-BR" sz="2800" b="1">
              <a:solidFill>
                <a:srgbClr val="FF3300"/>
              </a:solidFill>
              <a:latin typeface="Arial" charset="0"/>
            </a:endParaRPr>
          </a:p>
        </p:txBody>
      </p:sp>
      <p:pic>
        <p:nvPicPr>
          <p:cNvPr id="45059" name="Picture 20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830388"/>
            <a:ext cx="5410200" cy="374808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</p:pic>
      <p:sp>
        <p:nvSpPr>
          <p:cNvPr id="45060" name="Text Box 2052"/>
          <p:cNvSpPr txBox="1">
            <a:spLocks noChangeArrowheads="1"/>
          </p:cNvSpPr>
          <p:nvPr/>
        </p:nvSpPr>
        <p:spPr bwMode="auto">
          <a:xfrm>
            <a:off x="0" y="5670550"/>
            <a:ext cx="9144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b="1">
                <a:cs typeface="Times New Roman" pitchFamily="18" charset="0"/>
              </a:rPr>
              <a:t>Efeito da omissão (por seis dias) e reaplicação de Zn, no número de ribossomas em Euglena (Prak &amp; Plocke, 1971, citado por Marschner, 1986).</a:t>
            </a:r>
          </a:p>
        </p:txBody>
      </p:sp>
      <p:sp>
        <p:nvSpPr>
          <p:cNvPr id="265221" name="Rectangle 2053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Metabolismo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381000" y="838200"/>
            <a:ext cx="807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>
                <a:solidFill>
                  <a:schemeClr val="folHlink"/>
                </a:solidFill>
                <a:latin typeface="Arial" charset="0"/>
              </a:rPr>
              <a:t>Síntese protéica e do AIA</a:t>
            </a:r>
            <a:endParaRPr lang="pt-BR" sz="2800" b="1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0" y="1752600"/>
            <a:ext cx="91440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2800" b="1">
                <a:cs typeface="Times New Roman" pitchFamily="18" charset="0"/>
              </a:rPr>
              <a:t>Efeito do zinco na produção de matéria seca do feijoeiro e no conteúdo de componentes orgânicos na parte apical da planta </a:t>
            </a:r>
            <a:r>
              <a:rPr lang="pt-BR" sz="2800" b="1" baseline="30000">
                <a:cs typeface="Times New Roman" pitchFamily="18" charset="0"/>
              </a:rPr>
              <a:t>a</a:t>
            </a:r>
          </a:p>
        </p:txBody>
      </p:sp>
      <p:pic>
        <p:nvPicPr>
          <p:cNvPr id="4608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00400"/>
            <a:ext cx="9144000" cy="26590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</p:pic>
      <p:sp>
        <p:nvSpPr>
          <p:cNvPr id="251911" name="Rectangle 7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Metabolismo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050"/>
          <p:cNvSpPr txBox="1">
            <a:spLocks noChangeArrowheads="1"/>
          </p:cNvSpPr>
          <p:nvPr/>
        </p:nvSpPr>
        <p:spPr bwMode="auto">
          <a:xfrm>
            <a:off x="838200" y="762000"/>
            <a:ext cx="5105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>
                <a:solidFill>
                  <a:schemeClr val="folHlink"/>
                </a:solidFill>
                <a:latin typeface="Arial" charset="0"/>
              </a:rPr>
              <a:t>Dismutase do superóxido</a:t>
            </a:r>
            <a:endParaRPr lang="pt-BR" sz="2800" b="1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47107" name="Rectangle 2051"/>
          <p:cNvSpPr>
            <a:spLocks noChangeArrowheads="1"/>
          </p:cNvSpPr>
          <p:nvPr/>
        </p:nvSpPr>
        <p:spPr bwMode="auto">
          <a:xfrm>
            <a:off x="0" y="1752600"/>
            <a:ext cx="91440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t-BR" sz="3200" b="1">
                <a:cs typeface="Times New Roman" pitchFamily="18" charset="0"/>
              </a:rPr>
              <a:t> </a:t>
            </a:r>
            <a:r>
              <a:rPr lang="pt-BR" sz="3200" b="1">
                <a:solidFill>
                  <a:srgbClr val="FFCC00"/>
                </a:solidFill>
                <a:cs typeface="Times New Roman" pitchFamily="18" charset="0"/>
              </a:rPr>
              <a:t>Zn + Cu =&gt; estrutura da dismutase de superóxido</a:t>
            </a:r>
          </a:p>
          <a:p>
            <a:pPr eaLnBrk="0" hangingPunct="0"/>
            <a:endParaRPr lang="pt-BR" sz="3200" b="1">
              <a:solidFill>
                <a:srgbClr val="FFCC00"/>
              </a:solidFill>
              <a:cs typeface="Times New Roman" pitchFamily="18" charset="0"/>
            </a:endParaRPr>
          </a:p>
          <a:p>
            <a:pPr algn="ctr" eaLnBrk="0" hangingPunct="0"/>
            <a:r>
              <a:rPr lang="pt-BR" sz="3200" b="1">
                <a:cs typeface="Times New Roman" pitchFamily="18" charset="0"/>
              </a:rPr>
              <a:t>Decompõem: radicais oxidantes (O</a:t>
            </a:r>
            <a:r>
              <a:rPr lang="pt-BR" sz="3200" b="1" baseline="-30000">
                <a:cs typeface="Times New Roman" pitchFamily="18" charset="0"/>
              </a:rPr>
              <a:t>2</a:t>
            </a:r>
            <a:r>
              <a:rPr lang="pt-BR" sz="3200" b="1" baseline="30000">
                <a:cs typeface="Times New Roman" pitchFamily="18" charset="0"/>
              </a:rPr>
              <a:t>-</a:t>
            </a:r>
            <a:r>
              <a:rPr lang="pt-BR" sz="3200" b="1">
                <a:cs typeface="Times New Roman" pitchFamily="18" charset="0"/>
              </a:rPr>
              <a:t>) </a:t>
            </a:r>
          </a:p>
          <a:p>
            <a:pPr algn="ctr" eaLnBrk="0" hangingPunct="0"/>
            <a:endParaRPr lang="pt-BR" sz="3200" b="1">
              <a:cs typeface="Times New Roman" pitchFamily="18" charset="0"/>
            </a:endParaRPr>
          </a:p>
        </p:txBody>
      </p:sp>
      <p:sp>
        <p:nvSpPr>
          <p:cNvPr id="252933" name="Rectangle 2053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Metabolismo</a:t>
            </a:r>
          </a:p>
        </p:txBody>
      </p:sp>
      <p:sp>
        <p:nvSpPr>
          <p:cNvPr id="47109" name="Rectangle 2054"/>
          <p:cNvSpPr>
            <a:spLocks noChangeArrowheads="1"/>
          </p:cNvSpPr>
          <p:nvPr/>
        </p:nvSpPr>
        <p:spPr bwMode="auto">
          <a:xfrm>
            <a:off x="1295400" y="3962400"/>
            <a:ext cx="6019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3200" b="1">
                <a:cs typeface="Times New Roman" pitchFamily="18" charset="0"/>
              </a:rPr>
              <a:t>Protege a célula</a:t>
            </a:r>
          </a:p>
        </p:txBody>
      </p:sp>
      <p:sp>
        <p:nvSpPr>
          <p:cNvPr id="47110" name="Rectangle 2055"/>
          <p:cNvSpPr>
            <a:spLocks noChangeArrowheads="1"/>
          </p:cNvSpPr>
          <p:nvPr/>
        </p:nvSpPr>
        <p:spPr bwMode="auto">
          <a:xfrm>
            <a:off x="228600" y="4495800"/>
            <a:ext cx="815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3200" b="1">
                <a:cs typeface="Times New Roman" pitchFamily="18" charset="0"/>
              </a:rPr>
              <a:t>(degradação do AIA, oxidação de lipídeos)</a:t>
            </a:r>
          </a:p>
        </p:txBody>
      </p:sp>
      <p:sp>
        <p:nvSpPr>
          <p:cNvPr id="47111" name="Rectangle 2056"/>
          <p:cNvSpPr>
            <a:spLocks noChangeArrowheads="1"/>
          </p:cNvSpPr>
          <p:nvPr/>
        </p:nvSpPr>
        <p:spPr bwMode="auto">
          <a:xfrm>
            <a:off x="1143000" y="5943600"/>
            <a:ext cx="5943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3200" b="1">
                <a:cs typeface="Times New Roman" pitchFamily="18" charset="0"/>
              </a:rPr>
              <a:t>integridade das membranas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050"/>
          <p:cNvSpPr txBox="1">
            <a:spLocks noChangeArrowheads="1"/>
          </p:cNvSpPr>
          <p:nvPr/>
        </p:nvSpPr>
        <p:spPr bwMode="auto">
          <a:xfrm>
            <a:off x="857250" y="214313"/>
            <a:ext cx="5105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>
                <a:solidFill>
                  <a:schemeClr val="folHlink"/>
                </a:solidFill>
                <a:latin typeface="Arial" charset="0"/>
              </a:rPr>
              <a:t>Dismutase do superóxido</a:t>
            </a:r>
            <a:endParaRPr lang="pt-BR" sz="2800" b="1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52933" name="Rectangle 2053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Metabolismo</a:t>
            </a:r>
          </a:p>
        </p:txBody>
      </p:sp>
      <p:sp>
        <p:nvSpPr>
          <p:cNvPr id="48132" name="Rectangle 2056"/>
          <p:cNvSpPr>
            <a:spLocks noChangeArrowheads="1"/>
          </p:cNvSpPr>
          <p:nvPr/>
        </p:nvSpPr>
        <p:spPr bwMode="auto">
          <a:xfrm>
            <a:off x="785813" y="642938"/>
            <a:ext cx="6858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3200" b="1">
                <a:cs typeface="Times New Roman" pitchFamily="18" charset="0"/>
              </a:rPr>
              <a:t>Radiais livres provocam danos críticos nos constituintes das células</a:t>
            </a:r>
          </a:p>
        </p:txBody>
      </p:sp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1749425"/>
            <a:ext cx="6767512" cy="51085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1165"/>
          <p:cNvGrpSpPr>
            <a:grpSpLocks/>
          </p:cNvGrpSpPr>
          <p:nvPr/>
        </p:nvGrpSpPr>
        <p:grpSpPr bwMode="auto">
          <a:xfrm>
            <a:off x="0" y="609600"/>
            <a:ext cx="9144000" cy="6248400"/>
            <a:chOff x="-3" y="-3"/>
            <a:chExt cx="4439" cy="5071"/>
          </a:xfrm>
        </p:grpSpPr>
        <p:grpSp>
          <p:nvGrpSpPr>
            <p:cNvPr id="49181" name="Group 1163"/>
            <p:cNvGrpSpPr>
              <a:grpSpLocks/>
            </p:cNvGrpSpPr>
            <p:nvPr/>
          </p:nvGrpSpPr>
          <p:grpSpPr bwMode="auto">
            <a:xfrm>
              <a:off x="0" y="0"/>
              <a:ext cx="4433" cy="5065"/>
              <a:chOff x="0" y="0"/>
              <a:chExt cx="4433" cy="5065"/>
            </a:xfrm>
          </p:grpSpPr>
          <p:grpSp>
            <p:nvGrpSpPr>
              <p:cNvPr id="49183" name="Group 1074"/>
              <p:cNvGrpSpPr>
                <a:grpSpLocks/>
              </p:cNvGrpSpPr>
              <p:nvPr/>
            </p:nvGrpSpPr>
            <p:grpSpPr bwMode="auto">
              <a:xfrm>
                <a:off x="0" y="0"/>
                <a:ext cx="894" cy="518"/>
                <a:chOff x="0" y="0"/>
                <a:chExt cx="894" cy="518"/>
              </a:xfrm>
            </p:grpSpPr>
            <p:sp>
              <p:nvSpPr>
                <p:cNvPr id="49316" name="Rectangle 1028"/>
                <p:cNvSpPr>
                  <a:spLocks noChangeArrowheads="1"/>
                </p:cNvSpPr>
                <p:nvPr/>
              </p:nvSpPr>
              <p:spPr bwMode="auto">
                <a:xfrm>
                  <a:off x="28" y="0"/>
                  <a:ext cx="838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b="1">
                      <a:solidFill>
                        <a:schemeClr val="accent1"/>
                      </a:solidFill>
                      <a:cs typeface="Times New Roman" pitchFamily="18" charset="0"/>
                    </a:rPr>
                    <a:t>Função</a:t>
                  </a:r>
                  <a:endParaRPr lang="en-US">
                    <a:solidFill>
                      <a:schemeClr val="accent1"/>
                    </a:solidFill>
                    <a:cs typeface="Times New Roman" pitchFamily="18" charset="0"/>
                  </a:endParaRP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317" name="Rectangle 1073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89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184" name="Group 1076"/>
              <p:cNvGrpSpPr>
                <a:grpSpLocks/>
              </p:cNvGrpSpPr>
              <p:nvPr/>
            </p:nvGrpSpPr>
            <p:grpSpPr bwMode="auto">
              <a:xfrm>
                <a:off x="894" y="0"/>
                <a:ext cx="221" cy="518"/>
                <a:chOff x="894" y="0"/>
                <a:chExt cx="221" cy="518"/>
              </a:xfrm>
            </p:grpSpPr>
            <p:sp>
              <p:nvSpPr>
                <p:cNvPr id="49314" name="Rectangle 1029"/>
                <p:cNvSpPr>
                  <a:spLocks noChangeArrowheads="1"/>
                </p:cNvSpPr>
                <p:nvPr/>
              </p:nvSpPr>
              <p:spPr bwMode="auto">
                <a:xfrm>
                  <a:off x="922" y="0"/>
                  <a:ext cx="165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315" name="Rectangle 1075"/>
                <p:cNvSpPr>
                  <a:spLocks noChangeArrowheads="1"/>
                </p:cNvSpPr>
                <p:nvPr/>
              </p:nvSpPr>
              <p:spPr bwMode="auto">
                <a:xfrm>
                  <a:off x="894" y="0"/>
                  <a:ext cx="221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185" name="Group 1078"/>
              <p:cNvGrpSpPr>
                <a:grpSpLocks/>
              </p:cNvGrpSpPr>
              <p:nvPr/>
            </p:nvGrpSpPr>
            <p:grpSpPr bwMode="auto">
              <a:xfrm>
                <a:off x="1115" y="0"/>
                <a:ext cx="1998" cy="518"/>
                <a:chOff x="1115" y="0"/>
                <a:chExt cx="1998" cy="518"/>
              </a:xfrm>
            </p:grpSpPr>
            <p:sp>
              <p:nvSpPr>
                <p:cNvPr id="49312" name="Rectangle 1030"/>
                <p:cNvSpPr>
                  <a:spLocks noChangeArrowheads="1"/>
                </p:cNvSpPr>
                <p:nvPr/>
              </p:nvSpPr>
              <p:spPr bwMode="auto">
                <a:xfrm>
                  <a:off x="1143" y="0"/>
                  <a:ext cx="1942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bIns="0"/>
                <a:lstStyle/>
                <a:p>
                  <a:pPr eaLnBrk="0" hangingPunct="0"/>
                  <a:r>
                    <a:rPr lang="en-US" b="1">
                      <a:solidFill>
                        <a:schemeClr val="folHlink"/>
                      </a:solidFill>
                    </a:rPr>
                    <a:t>Processos</a:t>
                  </a:r>
                </a:p>
                <a:p>
                  <a:pPr eaLnBrk="0" hangingPunct="0"/>
                  <a:endParaRPr lang="en-US">
                    <a:solidFill>
                      <a:schemeClr val="folHlink"/>
                    </a:solidFill>
                  </a:endParaRPr>
                </a:p>
              </p:txBody>
            </p:sp>
            <p:sp>
              <p:nvSpPr>
                <p:cNvPr id="49313" name="Rectangle 1077"/>
                <p:cNvSpPr>
                  <a:spLocks noChangeArrowheads="1"/>
                </p:cNvSpPr>
                <p:nvPr/>
              </p:nvSpPr>
              <p:spPr bwMode="auto">
                <a:xfrm>
                  <a:off x="1115" y="0"/>
                  <a:ext cx="199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186" name="Group 1080"/>
              <p:cNvGrpSpPr>
                <a:grpSpLocks/>
              </p:cNvGrpSpPr>
              <p:nvPr/>
            </p:nvGrpSpPr>
            <p:grpSpPr bwMode="auto">
              <a:xfrm>
                <a:off x="3113" y="0"/>
                <a:ext cx="221" cy="518"/>
                <a:chOff x="3113" y="0"/>
                <a:chExt cx="221" cy="518"/>
              </a:xfrm>
            </p:grpSpPr>
            <p:sp>
              <p:nvSpPr>
                <p:cNvPr id="49310" name="Rectangle 1031"/>
                <p:cNvSpPr>
                  <a:spLocks noChangeArrowheads="1"/>
                </p:cNvSpPr>
                <p:nvPr/>
              </p:nvSpPr>
              <p:spPr bwMode="auto">
                <a:xfrm>
                  <a:off x="3141" y="0"/>
                  <a:ext cx="165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Arial" charset="0"/>
                      <a:cs typeface="Times New Roman" pitchFamily="18" charset="0"/>
                    </a:rPr>
                    <a:t> </a:t>
                  </a:r>
                  <a:endParaRPr lang="en-US" sz="2000">
                    <a:cs typeface="Times New Roman" pitchFamily="18" charset="0"/>
                  </a:endParaRP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311" name="Rectangle 1079"/>
                <p:cNvSpPr>
                  <a:spLocks noChangeArrowheads="1"/>
                </p:cNvSpPr>
                <p:nvPr/>
              </p:nvSpPr>
              <p:spPr bwMode="auto">
                <a:xfrm>
                  <a:off x="3113" y="0"/>
                  <a:ext cx="221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187" name="Group 1082"/>
              <p:cNvGrpSpPr>
                <a:grpSpLocks/>
              </p:cNvGrpSpPr>
              <p:nvPr/>
            </p:nvGrpSpPr>
            <p:grpSpPr bwMode="auto">
              <a:xfrm>
                <a:off x="3334" y="0"/>
                <a:ext cx="1099" cy="518"/>
                <a:chOff x="3334" y="0"/>
                <a:chExt cx="1099" cy="518"/>
              </a:xfrm>
            </p:grpSpPr>
            <p:sp>
              <p:nvSpPr>
                <p:cNvPr id="49308" name="Rectangle 1032"/>
                <p:cNvSpPr>
                  <a:spLocks noChangeArrowheads="1"/>
                </p:cNvSpPr>
                <p:nvPr/>
              </p:nvSpPr>
              <p:spPr bwMode="auto">
                <a:xfrm>
                  <a:off x="3362" y="0"/>
                  <a:ext cx="1043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b="1">
                      <a:solidFill>
                        <a:srgbClr val="FF3300"/>
                      </a:solidFill>
                      <a:cs typeface="Times New Roman" pitchFamily="18" charset="0"/>
                    </a:rPr>
                    <a:t>Sintomas</a:t>
                  </a:r>
                  <a:endParaRPr lang="en-US">
                    <a:solidFill>
                      <a:srgbClr val="FF3300"/>
                    </a:solidFill>
                    <a:cs typeface="Times New Roman" pitchFamily="18" charset="0"/>
                  </a:endParaRPr>
                </a:p>
                <a:p>
                  <a:pPr eaLnBrk="0" hangingPunct="0"/>
                  <a:r>
                    <a:rPr lang="en-US" sz="20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309" name="Rectangle 1081"/>
                <p:cNvSpPr>
                  <a:spLocks noChangeArrowheads="1"/>
                </p:cNvSpPr>
                <p:nvPr/>
              </p:nvSpPr>
              <p:spPr bwMode="auto">
                <a:xfrm>
                  <a:off x="3334" y="0"/>
                  <a:ext cx="1099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188" name="Group 1084"/>
              <p:cNvGrpSpPr>
                <a:grpSpLocks/>
              </p:cNvGrpSpPr>
              <p:nvPr/>
            </p:nvGrpSpPr>
            <p:grpSpPr bwMode="auto">
              <a:xfrm>
                <a:off x="0" y="518"/>
                <a:ext cx="894" cy="518"/>
                <a:chOff x="0" y="518"/>
                <a:chExt cx="894" cy="518"/>
              </a:xfrm>
            </p:grpSpPr>
            <p:sp>
              <p:nvSpPr>
                <p:cNvPr id="49306" name="Rectangle 1033"/>
                <p:cNvSpPr>
                  <a:spLocks noChangeArrowheads="1"/>
                </p:cNvSpPr>
                <p:nvPr/>
              </p:nvSpPr>
              <p:spPr bwMode="auto">
                <a:xfrm>
                  <a:off x="28" y="518"/>
                  <a:ext cx="838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>
                      <a:cs typeface="Times New Roman" pitchFamily="18" charset="0"/>
                    </a:rPr>
                    <a:t>Síntese proteínas</a:t>
                  </a:r>
                  <a:endParaRPr lang="en-US" sz="2000">
                    <a:cs typeface="Times New Roman" pitchFamily="18" charset="0"/>
                  </a:endParaRP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307" name="Rectangle 1083"/>
                <p:cNvSpPr>
                  <a:spLocks noChangeArrowheads="1"/>
                </p:cNvSpPr>
                <p:nvPr/>
              </p:nvSpPr>
              <p:spPr bwMode="auto">
                <a:xfrm>
                  <a:off x="0" y="518"/>
                  <a:ext cx="89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189" name="Group 1086"/>
              <p:cNvGrpSpPr>
                <a:grpSpLocks/>
              </p:cNvGrpSpPr>
              <p:nvPr/>
            </p:nvGrpSpPr>
            <p:grpSpPr bwMode="auto">
              <a:xfrm>
                <a:off x="894" y="518"/>
                <a:ext cx="221" cy="518"/>
                <a:chOff x="894" y="518"/>
                <a:chExt cx="221" cy="518"/>
              </a:xfrm>
            </p:grpSpPr>
            <p:sp>
              <p:nvSpPr>
                <p:cNvPr id="49304" name="Rectangle 1034"/>
                <p:cNvSpPr>
                  <a:spLocks noChangeArrowheads="1"/>
                </p:cNvSpPr>
                <p:nvPr/>
              </p:nvSpPr>
              <p:spPr bwMode="auto">
                <a:xfrm>
                  <a:off x="922" y="518"/>
                  <a:ext cx="165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305" name="Rectangle 1085"/>
                <p:cNvSpPr>
                  <a:spLocks noChangeArrowheads="1"/>
                </p:cNvSpPr>
                <p:nvPr/>
              </p:nvSpPr>
              <p:spPr bwMode="auto">
                <a:xfrm>
                  <a:off x="894" y="518"/>
                  <a:ext cx="221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190" name="Group 1088"/>
              <p:cNvGrpSpPr>
                <a:grpSpLocks/>
              </p:cNvGrpSpPr>
              <p:nvPr/>
            </p:nvGrpSpPr>
            <p:grpSpPr bwMode="auto">
              <a:xfrm>
                <a:off x="1115" y="518"/>
                <a:ext cx="1998" cy="518"/>
                <a:chOff x="1115" y="518"/>
                <a:chExt cx="1998" cy="518"/>
              </a:xfrm>
            </p:grpSpPr>
            <p:sp>
              <p:nvSpPr>
                <p:cNvPr id="49302" name="Rectangle 1035"/>
                <p:cNvSpPr>
                  <a:spLocks noChangeArrowheads="1"/>
                </p:cNvSpPr>
                <p:nvPr/>
              </p:nvSpPr>
              <p:spPr bwMode="auto">
                <a:xfrm>
                  <a:off x="1143" y="518"/>
                  <a:ext cx="1942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>
                      <a:cs typeface="Times New Roman" pitchFamily="18" charset="0"/>
                    </a:rPr>
                    <a:t>Inib. da RNA polimerase</a:t>
                  </a:r>
                  <a:endParaRPr lang="en-US" sz="2000">
                    <a:cs typeface="Times New Roman" pitchFamily="18" charset="0"/>
                  </a:endParaRP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303" name="Rectangle 1087"/>
                <p:cNvSpPr>
                  <a:spLocks noChangeArrowheads="1"/>
                </p:cNvSpPr>
                <p:nvPr/>
              </p:nvSpPr>
              <p:spPr bwMode="auto">
                <a:xfrm>
                  <a:off x="1115" y="518"/>
                  <a:ext cx="199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191" name="Group 1090"/>
              <p:cNvGrpSpPr>
                <a:grpSpLocks/>
              </p:cNvGrpSpPr>
              <p:nvPr/>
            </p:nvGrpSpPr>
            <p:grpSpPr bwMode="auto">
              <a:xfrm>
                <a:off x="3113" y="518"/>
                <a:ext cx="221" cy="518"/>
                <a:chOff x="3113" y="518"/>
                <a:chExt cx="221" cy="518"/>
              </a:xfrm>
            </p:grpSpPr>
            <p:sp>
              <p:nvSpPr>
                <p:cNvPr id="49300" name="Rectangle 1036"/>
                <p:cNvSpPr>
                  <a:spLocks noChangeArrowheads="1"/>
                </p:cNvSpPr>
                <p:nvPr/>
              </p:nvSpPr>
              <p:spPr bwMode="auto">
                <a:xfrm>
                  <a:off x="3141" y="518"/>
                  <a:ext cx="165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301" name="Rectangle 1089"/>
                <p:cNvSpPr>
                  <a:spLocks noChangeArrowheads="1"/>
                </p:cNvSpPr>
                <p:nvPr/>
              </p:nvSpPr>
              <p:spPr bwMode="auto">
                <a:xfrm>
                  <a:off x="3113" y="518"/>
                  <a:ext cx="221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192" name="Group 1092"/>
              <p:cNvGrpSpPr>
                <a:grpSpLocks/>
              </p:cNvGrpSpPr>
              <p:nvPr/>
            </p:nvGrpSpPr>
            <p:grpSpPr bwMode="auto">
              <a:xfrm>
                <a:off x="3334" y="518"/>
                <a:ext cx="1099" cy="518"/>
                <a:chOff x="3334" y="518"/>
                <a:chExt cx="1099" cy="518"/>
              </a:xfrm>
            </p:grpSpPr>
            <p:sp>
              <p:nvSpPr>
                <p:cNvPr id="49298" name="Rectangle 1037"/>
                <p:cNvSpPr>
                  <a:spLocks noChangeArrowheads="1"/>
                </p:cNvSpPr>
                <p:nvPr/>
              </p:nvSpPr>
              <p:spPr bwMode="auto">
                <a:xfrm>
                  <a:off x="3362" y="518"/>
                  <a:ext cx="1043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>
                      <a:cs typeface="Times New Roman" pitchFamily="18" charset="0"/>
                    </a:rPr>
                    <a:t>Clorose/</a:t>
                  </a:r>
                  <a:endParaRPr lang="en-US" sz="2000">
                    <a:cs typeface="Times New Roman" pitchFamily="18" charset="0"/>
                  </a:endParaRPr>
                </a:p>
                <a:p>
                  <a:pPr eaLnBrk="0" hangingPunct="0"/>
                  <a:endParaRPr lang="en-US" sz="2000">
                    <a:cs typeface="Times New Roman" pitchFamily="18" charset="0"/>
                  </a:endParaRPr>
                </a:p>
                <a:p>
                  <a:pPr eaLnBrk="0" hangingPunct="0"/>
                  <a:r>
                    <a:rPr lang="en-US" sz="2000" b="1">
                      <a:cs typeface="Times New Roman" pitchFamily="18" charset="0"/>
                    </a:rPr>
                    <a:t>Inib. de crescto</a:t>
                  </a:r>
                </a:p>
              </p:txBody>
            </p:sp>
            <p:sp>
              <p:nvSpPr>
                <p:cNvPr id="49299" name="Rectangle 1091"/>
                <p:cNvSpPr>
                  <a:spLocks noChangeArrowheads="1"/>
                </p:cNvSpPr>
                <p:nvPr/>
              </p:nvSpPr>
              <p:spPr bwMode="auto">
                <a:xfrm>
                  <a:off x="3334" y="518"/>
                  <a:ext cx="1099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193" name="Group 1094"/>
              <p:cNvGrpSpPr>
                <a:grpSpLocks/>
              </p:cNvGrpSpPr>
              <p:nvPr/>
            </p:nvGrpSpPr>
            <p:grpSpPr bwMode="auto">
              <a:xfrm>
                <a:off x="0" y="1036"/>
                <a:ext cx="894" cy="403"/>
                <a:chOff x="0" y="1036"/>
                <a:chExt cx="894" cy="403"/>
              </a:xfrm>
            </p:grpSpPr>
            <p:sp>
              <p:nvSpPr>
                <p:cNvPr id="49296" name="Rectangle 1038"/>
                <p:cNvSpPr>
                  <a:spLocks noChangeArrowheads="1"/>
                </p:cNvSpPr>
                <p:nvPr/>
              </p:nvSpPr>
              <p:spPr bwMode="auto">
                <a:xfrm>
                  <a:off x="28" y="1036"/>
                  <a:ext cx="838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97" name="Rectangle 1093"/>
                <p:cNvSpPr>
                  <a:spLocks noChangeArrowheads="1"/>
                </p:cNvSpPr>
                <p:nvPr/>
              </p:nvSpPr>
              <p:spPr bwMode="auto">
                <a:xfrm>
                  <a:off x="0" y="1036"/>
                  <a:ext cx="894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194" name="Group 1096"/>
              <p:cNvGrpSpPr>
                <a:grpSpLocks/>
              </p:cNvGrpSpPr>
              <p:nvPr/>
            </p:nvGrpSpPr>
            <p:grpSpPr bwMode="auto">
              <a:xfrm>
                <a:off x="894" y="1036"/>
                <a:ext cx="221" cy="403"/>
                <a:chOff x="894" y="1036"/>
                <a:chExt cx="221" cy="403"/>
              </a:xfrm>
            </p:grpSpPr>
            <p:sp>
              <p:nvSpPr>
                <p:cNvPr id="49294" name="Rectangle 1039"/>
                <p:cNvSpPr>
                  <a:spLocks noChangeArrowheads="1"/>
                </p:cNvSpPr>
                <p:nvPr/>
              </p:nvSpPr>
              <p:spPr bwMode="auto">
                <a:xfrm>
                  <a:off x="922" y="1036"/>
                  <a:ext cx="165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95" name="Rectangle 1095"/>
                <p:cNvSpPr>
                  <a:spLocks noChangeArrowheads="1"/>
                </p:cNvSpPr>
                <p:nvPr/>
              </p:nvSpPr>
              <p:spPr bwMode="auto">
                <a:xfrm>
                  <a:off x="894" y="1036"/>
                  <a:ext cx="221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195" name="Group 1098"/>
              <p:cNvGrpSpPr>
                <a:grpSpLocks/>
              </p:cNvGrpSpPr>
              <p:nvPr/>
            </p:nvGrpSpPr>
            <p:grpSpPr bwMode="auto">
              <a:xfrm>
                <a:off x="1115" y="1036"/>
                <a:ext cx="1998" cy="403"/>
                <a:chOff x="1115" y="1036"/>
                <a:chExt cx="1998" cy="403"/>
              </a:xfrm>
            </p:grpSpPr>
            <p:sp>
              <p:nvSpPr>
                <p:cNvPr id="49292" name="Rectangle 1040"/>
                <p:cNvSpPr>
                  <a:spLocks noChangeArrowheads="1"/>
                </p:cNvSpPr>
                <p:nvPr/>
              </p:nvSpPr>
              <p:spPr bwMode="auto">
                <a:xfrm>
                  <a:off x="1143" y="1036"/>
                  <a:ext cx="1942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>
                      <a:cs typeface="Times New Roman" pitchFamily="18" charset="0"/>
                    </a:rPr>
                    <a:t>Disfunção de ribossomos</a:t>
                  </a:r>
                  <a:endParaRPr lang="en-US" sz="2000">
                    <a:cs typeface="Times New Roman" pitchFamily="18" charset="0"/>
                  </a:endParaRP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93" name="Rectangle 1097"/>
                <p:cNvSpPr>
                  <a:spLocks noChangeArrowheads="1"/>
                </p:cNvSpPr>
                <p:nvPr/>
              </p:nvSpPr>
              <p:spPr bwMode="auto">
                <a:xfrm>
                  <a:off x="1115" y="1036"/>
                  <a:ext cx="1998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196" name="Group 1100"/>
              <p:cNvGrpSpPr>
                <a:grpSpLocks/>
              </p:cNvGrpSpPr>
              <p:nvPr/>
            </p:nvGrpSpPr>
            <p:grpSpPr bwMode="auto">
              <a:xfrm>
                <a:off x="3113" y="1036"/>
                <a:ext cx="221" cy="403"/>
                <a:chOff x="3113" y="1036"/>
                <a:chExt cx="221" cy="403"/>
              </a:xfrm>
            </p:grpSpPr>
            <p:sp>
              <p:nvSpPr>
                <p:cNvPr id="49290" name="Rectangle 1041"/>
                <p:cNvSpPr>
                  <a:spLocks noChangeArrowheads="1"/>
                </p:cNvSpPr>
                <p:nvPr/>
              </p:nvSpPr>
              <p:spPr bwMode="auto">
                <a:xfrm>
                  <a:off x="3141" y="1036"/>
                  <a:ext cx="165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91" name="Rectangle 1099"/>
                <p:cNvSpPr>
                  <a:spLocks noChangeArrowheads="1"/>
                </p:cNvSpPr>
                <p:nvPr/>
              </p:nvSpPr>
              <p:spPr bwMode="auto">
                <a:xfrm>
                  <a:off x="3113" y="1036"/>
                  <a:ext cx="221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197" name="Group 1102"/>
              <p:cNvGrpSpPr>
                <a:grpSpLocks/>
              </p:cNvGrpSpPr>
              <p:nvPr/>
            </p:nvGrpSpPr>
            <p:grpSpPr bwMode="auto">
              <a:xfrm>
                <a:off x="3334" y="1036"/>
                <a:ext cx="1099" cy="403"/>
                <a:chOff x="3334" y="1036"/>
                <a:chExt cx="1099" cy="403"/>
              </a:xfrm>
            </p:grpSpPr>
            <p:sp>
              <p:nvSpPr>
                <p:cNvPr id="49288" name="Rectangle 1042"/>
                <p:cNvSpPr>
                  <a:spLocks noChangeArrowheads="1"/>
                </p:cNvSpPr>
                <p:nvPr/>
              </p:nvSpPr>
              <p:spPr bwMode="auto">
                <a:xfrm>
                  <a:off x="3362" y="1036"/>
                  <a:ext cx="1043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89" name="Rectangle 1101"/>
                <p:cNvSpPr>
                  <a:spLocks noChangeArrowheads="1"/>
                </p:cNvSpPr>
                <p:nvPr/>
              </p:nvSpPr>
              <p:spPr bwMode="auto">
                <a:xfrm>
                  <a:off x="3334" y="1036"/>
                  <a:ext cx="1099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198" name="Group 1104"/>
              <p:cNvGrpSpPr>
                <a:grpSpLocks/>
              </p:cNvGrpSpPr>
              <p:nvPr/>
            </p:nvGrpSpPr>
            <p:grpSpPr bwMode="auto">
              <a:xfrm>
                <a:off x="0" y="1439"/>
                <a:ext cx="894" cy="403"/>
                <a:chOff x="0" y="1439"/>
                <a:chExt cx="894" cy="403"/>
              </a:xfrm>
            </p:grpSpPr>
            <p:sp>
              <p:nvSpPr>
                <p:cNvPr id="49286" name="Rectangle 1043"/>
                <p:cNvSpPr>
                  <a:spLocks noChangeArrowheads="1"/>
                </p:cNvSpPr>
                <p:nvPr/>
              </p:nvSpPr>
              <p:spPr bwMode="auto">
                <a:xfrm>
                  <a:off x="28" y="1439"/>
                  <a:ext cx="838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87" name="Rectangle 1103"/>
                <p:cNvSpPr>
                  <a:spLocks noChangeArrowheads="1"/>
                </p:cNvSpPr>
                <p:nvPr/>
              </p:nvSpPr>
              <p:spPr bwMode="auto">
                <a:xfrm>
                  <a:off x="0" y="1439"/>
                  <a:ext cx="894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199" name="Group 1106"/>
              <p:cNvGrpSpPr>
                <a:grpSpLocks/>
              </p:cNvGrpSpPr>
              <p:nvPr/>
            </p:nvGrpSpPr>
            <p:grpSpPr bwMode="auto">
              <a:xfrm>
                <a:off x="894" y="1439"/>
                <a:ext cx="221" cy="403"/>
                <a:chOff x="894" y="1439"/>
                <a:chExt cx="221" cy="403"/>
              </a:xfrm>
            </p:grpSpPr>
            <p:sp>
              <p:nvSpPr>
                <p:cNvPr id="49284" name="Rectangle 1044"/>
                <p:cNvSpPr>
                  <a:spLocks noChangeArrowheads="1"/>
                </p:cNvSpPr>
                <p:nvPr/>
              </p:nvSpPr>
              <p:spPr bwMode="auto">
                <a:xfrm>
                  <a:off x="922" y="1439"/>
                  <a:ext cx="165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85" name="Rectangle 1105"/>
                <p:cNvSpPr>
                  <a:spLocks noChangeArrowheads="1"/>
                </p:cNvSpPr>
                <p:nvPr/>
              </p:nvSpPr>
              <p:spPr bwMode="auto">
                <a:xfrm>
                  <a:off x="894" y="1439"/>
                  <a:ext cx="221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200" name="Group 1108"/>
              <p:cNvGrpSpPr>
                <a:grpSpLocks/>
              </p:cNvGrpSpPr>
              <p:nvPr/>
            </p:nvGrpSpPr>
            <p:grpSpPr bwMode="auto">
              <a:xfrm>
                <a:off x="1115" y="1439"/>
                <a:ext cx="1998" cy="403"/>
                <a:chOff x="1115" y="1439"/>
                <a:chExt cx="1998" cy="403"/>
              </a:xfrm>
            </p:grpSpPr>
            <p:sp>
              <p:nvSpPr>
                <p:cNvPr id="49282" name="Rectangle 1045"/>
                <p:cNvSpPr>
                  <a:spLocks noChangeArrowheads="1"/>
                </p:cNvSpPr>
                <p:nvPr/>
              </p:nvSpPr>
              <p:spPr bwMode="auto">
                <a:xfrm>
                  <a:off x="1143" y="1439"/>
                  <a:ext cx="1942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>
                      <a:cs typeface="Times New Roman" pitchFamily="18" charset="0"/>
                    </a:rPr>
                    <a:t>Aumento da ribonuclease</a:t>
                  </a:r>
                  <a:endParaRPr lang="en-US" sz="2000">
                    <a:cs typeface="Times New Roman" pitchFamily="18" charset="0"/>
                  </a:endParaRP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83" name="Rectangle 1107"/>
                <p:cNvSpPr>
                  <a:spLocks noChangeArrowheads="1"/>
                </p:cNvSpPr>
                <p:nvPr/>
              </p:nvSpPr>
              <p:spPr bwMode="auto">
                <a:xfrm>
                  <a:off x="1115" y="1439"/>
                  <a:ext cx="1998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201" name="Group 1110"/>
              <p:cNvGrpSpPr>
                <a:grpSpLocks/>
              </p:cNvGrpSpPr>
              <p:nvPr/>
            </p:nvGrpSpPr>
            <p:grpSpPr bwMode="auto">
              <a:xfrm>
                <a:off x="3113" y="1439"/>
                <a:ext cx="221" cy="403"/>
                <a:chOff x="3113" y="1439"/>
                <a:chExt cx="221" cy="403"/>
              </a:xfrm>
            </p:grpSpPr>
            <p:sp>
              <p:nvSpPr>
                <p:cNvPr id="49280" name="Rectangle 1046"/>
                <p:cNvSpPr>
                  <a:spLocks noChangeArrowheads="1"/>
                </p:cNvSpPr>
                <p:nvPr/>
              </p:nvSpPr>
              <p:spPr bwMode="auto">
                <a:xfrm>
                  <a:off x="3141" y="1439"/>
                  <a:ext cx="165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81" name="Rectangle 1109"/>
                <p:cNvSpPr>
                  <a:spLocks noChangeArrowheads="1"/>
                </p:cNvSpPr>
                <p:nvPr/>
              </p:nvSpPr>
              <p:spPr bwMode="auto">
                <a:xfrm>
                  <a:off x="3113" y="1439"/>
                  <a:ext cx="221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202" name="Group 1112"/>
              <p:cNvGrpSpPr>
                <a:grpSpLocks/>
              </p:cNvGrpSpPr>
              <p:nvPr/>
            </p:nvGrpSpPr>
            <p:grpSpPr bwMode="auto">
              <a:xfrm>
                <a:off x="3334" y="1439"/>
                <a:ext cx="1099" cy="403"/>
                <a:chOff x="3334" y="1439"/>
                <a:chExt cx="1099" cy="403"/>
              </a:xfrm>
            </p:grpSpPr>
            <p:sp>
              <p:nvSpPr>
                <p:cNvPr id="49278" name="Rectangle 1047"/>
                <p:cNvSpPr>
                  <a:spLocks noChangeArrowheads="1"/>
                </p:cNvSpPr>
                <p:nvPr/>
              </p:nvSpPr>
              <p:spPr bwMode="auto">
                <a:xfrm>
                  <a:off x="3362" y="1439"/>
                  <a:ext cx="1043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79" name="Rectangle 1111"/>
                <p:cNvSpPr>
                  <a:spLocks noChangeArrowheads="1"/>
                </p:cNvSpPr>
                <p:nvPr/>
              </p:nvSpPr>
              <p:spPr bwMode="auto">
                <a:xfrm>
                  <a:off x="3334" y="1439"/>
                  <a:ext cx="1099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203" name="Group 1114"/>
              <p:cNvGrpSpPr>
                <a:grpSpLocks/>
              </p:cNvGrpSpPr>
              <p:nvPr/>
            </p:nvGrpSpPr>
            <p:grpSpPr bwMode="auto">
              <a:xfrm>
                <a:off x="0" y="1842"/>
                <a:ext cx="894" cy="518"/>
                <a:chOff x="0" y="1842"/>
                <a:chExt cx="894" cy="518"/>
              </a:xfrm>
            </p:grpSpPr>
            <p:sp>
              <p:nvSpPr>
                <p:cNvPr id="49276" name="Rectangle 1048"/>
                <p:cNvSpPr>
                  <a:spLocks noChangeArrowheads="1"/>
                </p:cNvSpPr>
                <p:nvPr/>
              </p:nvSpPr>
              <p:spPr bwMode="auto">
                <a:xfrm>
                  <a:off x="28" y="1842"/>
                  <a:ext cx="838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>
                      <a:cs typeface="Times New Roman" pitchFamily="18" charset="0"/>
                    </a:rPr>
                    <a:t>Síntese de AIA</a:t>
                  </a:r>
                  <a:endParaRPr lang="en-US" sz="2000"/>
                </a:p>
              </p:txBody>
            </p:sp>
            <p:sp>
              <p:nvSpPr>
                <p:cNvPr id="49277" name="Rectangle 1113"/>
                <p:cNvSpPr>
                  <a:spLocks noChangeArrowheads="1"/>
                </p:cNvSpPr>
                <p:nvPr/>
              </p:nvSpPr>
              <p:spPr bwMode="auto">
                <a:xfrm>
                  <a:off x="0" y="1842"/>
                  <a:ext cx="89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204" name="Group 1116"/>
              <p:cNvGrpSpPr>
                <a:grpSpLocks/>
              </p:cNvGrpSpPr>
              <p:nvPr/>
            </p:nvGrpSpPr>
            <p:grpSpPr bwMode="auto">
              <a:xfrm>
                <a:off x="894" y="1842"/>
                <a:ext cx="221" cy="518"/>
                <a:chOff x="894" y="1842"/>
                <a:chExt cx="221" cy="518"/>
              </a:xfrm>
            </p:grpSpPr>
            <p:sp>
              <p:nvSpPr>
                <p:cNvPr id="49274" name="Rectangle 1049"/>
                <p:cNvSpPr>
                  <a:spLocks noChangeArrowheads="1"/>
                </p:cNvSpPr>
                <p:nvPr/>
              </p:nvSpPr>
              <p:spPr bwMode="auto">
                <a:xfrm>
                  <a:off x="922" y="1842"/>
                  <a:ext cx="165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75" name="Rectangle 1115"/>
                <p:cNvSpPr>
                  <a:spLocks noChangeArrowheads="1"/>
                </p:cNvSpPr>
                <p:nvPr/>
              </p:nvSpPr>
              <p:spPr bwMode="auto">
                <a:xfrm>
                  <a:off x="894" y="1842"/>
                  <a:ext cx="221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205" name="Group 1118"/>
              <p:cNvGrpSpPr>
                <a:grpSpLocks/>
              </p:cNvGrpSpPr>
              <p:nvPr/>
            </p:nvGrpSpPr>
            <p:grpSpPr bwMode="auto">
              <a:xfrm>
                <a:off x="1115" y="1842"/>
                <a:ext cx="1998" cy="518"/>
                <a:chOff x="1115" y="1842"/>
                <a:chExt cx="1998" cy="518"/>
              </a:xfrm>
            </p:grpSpPr>
            <p:sp>
              <p:nvSpPr>
                <p:cNvPr id="49272" name="Rectangle 1050"/>
                <p:cNvSpPr>
                  <a:spLocks noChangeArrowheads="1"/>
                </p:cNvSpPr>
                <p:nvPr/>
              </p:nvSpPr>
              <p:spPr bwMode="auto">
                <a:xfrm>
                  <a:off x="1143" y="1842"/>
                  <a:ext cx="1942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73" name="Rectangle 1117"/>
                <p:cNvSpPr>
                  <a:spLocks noChangeArrowheads="1"/>
                </p:cNvSpPr>
                <p:nvPr/>
              </p:nvSpPr>
              <p:spPr bwMode="auto">
                <a:xfrm>
                  <a:off x="1115" y="1842"/>
                  <a:ext cx="199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206" name="Group 1120"/>
              <p:cNvGrpSpPr>
                <a:grpSpLocks/>
              </p:cNvGrpSpPr>
              <p:nvPr/>
            </p:nvGrpSpPr>
            <p:grpSpPr bwMode="auto">
              <a:xfrm>
                <a:off x="3113" y="1842"/>
                <a:ext cx="221" cy="518"/>
                <a:chOff x="3113" y="1842"/>
                <a:chExt cx="221" cy="518"/>
              </a:xfrm>
            </p:grpSpPr>
            <p:sp>
              <p:nvSpPr>
                <p:cNvPr id="49270" name="Rectangle 1051"/>
                <p:cNvSpPr>
                  <a:spLocks noChangeArrowheads="1"/>
                </p:cNvSpPr>
                <p:nvPr/>
              </p:nvSpPr>
              <p:spPr bwMode="auto">
                <a:xfrm>
                  <a:off x="3141" y="1842"/>
                  <a:ext cx="165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71" name="Rectangle 1119"/>
                <p:cNvSpPr>
                  <a:spLocks noChangeArrowheads="1"/>
                </p:cNvSpPr>
                <p:nvPr/>
              </p:nvSpPr>
              <p:spPr bwMode="auto">
                <a:xfrm>
                  <a:off x="3113" y="1842"/>
                  <a:ext cx="221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207" name="Group 1122"/>
              <p:cNvGrpSpPr>
                <a:grpSpLocks/>
              </p:cNvGrpSpPr>
              <p:nvPr/>
            </p:nvGrpSpPr>
            <p:grpSpPr bwMode="auto">
              <a:xfrm>
                <a:off x="3334" y="1842"/>
                <a:ext cx="1099" cy="518"/>
                <a:chOff x="3334" y="1842"/>
                <a:chExt cx="1099" cy="518"/>
              </a:xfrm>
            </p:grpSpPr>
            <p:sp>
              <p:nvSpPr>
                <p:cNvPr id="49268" name="Rectangle 1052"/>
                <p:cNvSpPr>
                  <a:spLocks noChangeArrowheads="1"/>
                </p:cNvSpPr>
                <p:nvPr/>
              </p:nvSpPr>
              <p:spPr bwMode="auto">
                <a:xfrm>
                  <a:off x="3362" y="1842"/>
                  <a:ext cx="1043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>
                      <a:cs typeface="Times New Roman" pitchFamily="18" charset="0"/>
                    </a:rPr>
                    <a:t>Roseta</a:t>
                  </a:r>
                </a:p>
                <a:p>
                  <a:pPr eaLnBrk="0" hangingPunct="0"/>
                  <a:r>
                    <a:rPr lang="en-US" sz="2000" b="1">
                      <a:cs typeface="Times New Roman" pitchFamily="18" charset="0"/>
                    </a:rPr>
                    <a:t>Folha pequena</a:t>
                  </a:r>
                </a:p>
                <a:p>
                  <a:pPr eaLnBrk="0" hangingPunct="0"/>
                  <a:endParaRPr lang="en-US" sz="2000" b="1"/>
                </a:p>
              </p:txBody>
            </p:sp>
            <p:sp>
              <p:nvSpPr>
                <p:cNvPr id="49269" name="Rectangle 1121"/>
                <p:cNvSpPr>
                  <a:spLocks noChangeArrowheads="1"/>
                </p:cNvSpPr>
                <p:nvPr/>
              </p:nvSpPr>
              <p:spPr bwMode="auto">
                <a:xfrm>
                  <a:off x="3334" y="1842"/>
                  <a:ext cx="1099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208" name="Group 1124"/>
              <p:cNvGrpSpPr>
                <a:grpSpLocks/>
              </p:cNvGrpSpPr>
              <p:nvPr/>
            </p:nvGrpSpPr>
            <p:grpSpPr bwMode="auto">
              <a:xfrm>
                <a:off x="0" y="2360"/>
                <a:ext cx="894" cy="748"/>
                <a:chOff x="0" y="2360"/>
                <a:chExt cx="894" cy="748"/>
              </a:xfrm>
            </p:grpSpPr>
            <p:sp>
              <p:nvSpPr>
                <p:cNvPr id="49266" name="Rectangle 1053"/>
                <p:cNvSpPr>
                  <a:spLocks noChangeArrowheads="1"/>
                </p:cNvSpPr>
                <p:nvPr/>
              </p:nvSpPr>
              <p:spPr bwMode="auto">
                <a:xfrm>
                  <a:off x="28" y="2360"/>
                  <a:ext cx="838" cy="7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>
                      <a:cs typeface="Times New Roman" pitchFamily="18" charset="0"/>
                    </a:rPr>
                    <a:t>Superóxidos dismutase</a:t>
                  </a:r>
                  <a:endParaRPr lang="en-US" sz="2000">
                    <a:cs typeface="Times New Roman" pitchFamily="18" charset="0"/>
                  </a:endParaRP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67" name="Rectangle 1123"/>
                <p:cNvSpPr>
                  <a:spLocks noChangeArrowheads="1"/>
                </p:cNvSpPr>
                <p:nvPr/>
              </p:nvSpPr>
              <p:spPr bwMode="auto">
                <a:xfrm>
                  <a:off x="0" y="2360"/>
                  <a:ext cx="894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209" name="Group 1126"/>
              <p:cNvGrpSpPr>
                <a:grpSpLocks/>
              </p:cNvGrpSpPr>
              <p:nvPr/>
            </p:nvGrpSpPr>
            <p:grpSpPr bwMode="auto">
              <a:xfrm>
                <a:off x="894" y="2360"/>
                <a:ext cx="221" cy="748"/>
                <a:chOff x="894" y="2360"/>
                <a:chExt cx="221" cy="748"/>
              </a:xfrm>
            </p:grpSpPr>
            <p:sp>
              <p:nvSpPr>
                <p:cNvPr id="49264" name="Rectangle 1054"/>
                <p:cNvSpPr>
                  <a:spLocks noChangeArrowheads="1"/>
                </p:cNvSpPr>
                <p:nvPr/>
              </p:nvSpPr>
              <p:spPr bwMode="auto">
                <a:xfrm>
                  <a:off x="922" y="2360"/>
                  <a:ext cx="165" cy="7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65" name="Rectangle 1125"/>
                <p:cNvSpPr>
                  <a:spLocks noChangeArrowheads="1"/>
                </p:cNvSpPr>
                <p:nvPr/>
              </p:nvSpPr>
              <p:spPr bwMode="auto">
                <a:xfrm>
                  <a:off x="894" y="2360"/>
                  <a:ext cx="221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210" name="Group 1128"/>
              <p:cNvGrpSpPr>
                <a:grpSpLocks/>
              </p:cNvGrpSpPr>
              <p:nvPr/>
            </p:nvGrpSpPr>
            <p:grpSpPr bwMode="auto">
              <a:xfrm>
                <a:off x="1115" y="2360"/>
                <a:ext cx="1998" cy="748"/>
                <a:chOff x="1115" y="2360"/>
                <a:chExt cx="1998" cy="748"/>
              </a:xfrm>
            </p:grpSpPr>
            <p:sp>
              <p:nvSpPr>
                <p:cNvPr id="49262" name="Rectangle 1055"/>
                <p:cNvSpPr>
                  <a:spLocks noChangeArrowheads="1"/>
                </p:cNvSpPr>
                <p:nvPr/>
              </p:nvSpPr>
              <p:spPr bwMode="auto">
                <a:xfrm>
                  <a:off x="1143" y="2360"/>
                  <a:ext cx="1942" cy="7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>
                      <a:cs typeface="Times New Roman" pitchFamily="18" charset="0"/>
                    </a:rPr>
                    <a:t>Eliminação de       Degradação IAA</a:t>
                  </a:r>
                  <a:endParaRPr lang="en-US" sz="2000">
                    <a:cs typeface="Times New Roman" pitchFamily="18" charset="0"/>
                  </a:endParaRPr>
                </a:p>
                <a:p>
                  <a:pPr eaLnBrk="0" hangingPunct="0"/>
                  <a:r>
                    <a:rPr lang="en-US" sz="2000" b="1">
                      <a:cs typeface="Times New Roman" pitchFamily="18" charset="0"/>
                    </a:rPr>
                    <a:t>radicais de O</a:t>
                  </a:r>
                  <a:r>
                    <a:rPr lang="en-US" sz="2000" b="1" baseline="-30000">
                      <a:cs typeface="Times New Roman" pitchFamily="18" charset="0"/>
                    </a:rPr>
                    <a:t>2              </a:t>
                  </a:r>
                  <a:r>
                    <a:rPr lang="en-US" sz="2000" b="1">
                      <a:cs typeface="Times New Roman" pitchFamily="18" charset="0"/>
                    </a:rPr>
                    <a:t>Oxid.  lipídeo</a:t>
                  </a:r>
                  <a:endParaRPr lang="en-US" sz="2000">
                    <a:cs typeface="Times New Roman" pitchFamily="18" charset="0"/>
                  </a:endParaRPr>
                </a:p>
                <a:p>
                  <a:pPr eaLnBrk="0" hangingPunct="0"/>
                  <a:r>
                    <a:rPr lang="en-US" sz="20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63" name="Rectangle 1127"/>
                <p:cNvSpPr>
                  <a:spLocks noChangeArrowheads="1"/>
                </p:cNvSpPr>
                <p:nvPr/>
              </p:nvSpPr>
              <p:spPr bwMode="auto">
                <a:xfrm>
                  <a:off x="1115" y="2360"/>
                  <a:ext cx="1998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211" name="Group 1130"/>
              <p:cNvGrpSpPr>
                <a:grpSpLocks/>
              </p:cNvGrpSpPr>
              <p:nvPr/>
            </p:nvGrpSpPr>
            <p:grpSpPr bwMode="auto">
              <a:xfrm>
                <a:off x="3113" y="2360"/>
                <a:ext cx="221" cy="748"/>
                <a:chOff x="3113" y="2360"/>
                <a:chExt cx="221" cy="748"/>
              </a:xfrm>
            </p:grpSpPr>
            <p:sp>
              <p:nvSpPr>
                <p:cNvPr id="49260" name="Rectangle 1056"/>
                <p:cNvSpPr>
                  <a:spLocks noChangeArrowheads="1"/>
                </p:cNvSpPr>
                <p:nvPr/>
              </p:nvSpPr>
              <p:spPr bwMode="auto">
                <a:xfrm>
                  <a:off x="3141" y="2360"/>
                  <a:ext cx="165" cy="7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61" name="Rectangle 1129"/>
                <p:cNvSpPr>
                  <a:spLocks noChangeArrowheads="1"/>
                </p:cNvSpPr>
                <p:nvPr/>
              </p:nvSpPr>
              <p:spPr bwMode="auto">
                <a:xfrm>
                  <a:off x="3113" y="2360"/>
                  <a:ext cx="221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212" name="Group 1132"/>
              <p:cNvGrpSpPr>
                <a:grpSpLocks/>
              </p:cNvGrpSpPr>
              <p:nvPr/>
            </p:nvGrpSpPr>
            <p:grpSpPr bwMode="auto">
              <a:xfrm>
                <a:off x="3334" y="2360"/>
                <a:ext cx="1099" cy="748"/>
                <a:chOff x="3334" y="2360"/>
                <a:chExt cx="1099" cy="748"/>
              </a:xfrm>
            </p:grpSpPr>
            <p:sp>
              <p:nvSpPr>
                <p:cNvPr id="49258" name="Rectangle 1057"/>
                <p:cNvSpPr>
                  <a:spLocks noChangeArrowheads="1"/>
                </p:cNvSpPr>
                <p:nvPr/>
              </p:nvSpPr>
              <p:spPr bwMode="auto">
                <a:xfrm>
                  <a:off x="3362" y="2360"/>
                  <a:ext cx="1043" cy="7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>
                      <a:cs typeface="Times New Roman" pitchFamily="18" charset="0"/>
                    </a:rPr>
                    <a:t> </a:t>
                  </a:r>
                  <a:endParaRPr lang="en-US" sz="2000">
                    <a:cs typeface="Times New Roman" pitchFamily="18" charset="0"/>
                  </a:endParaRPr>
                </a:p>
                <a:p>
                  <a:pPr eaLnBrk="0" hangingPunct="0"/>
                  <a:r>
                    <a:rPr lang="en-US" sz="2000" b="1">
                      <a:cs typeface="Times New Roman" pitchFamily="18" charset="0"/>
                    </a:rPr>
                    <a:t> </a:t>
                  </a:r>
                  <a:endParaRPr lang="en-US" sz="2000">
                    <a:cs typeface="Times New Roman" pitchFamily="18" charset="0"/>
                  </a:endParaRPr>
                </a:p>
                <a:p>
                  <a:pPr eaLnBrk="0" hangingPunct="0"/>
                  <a:r>
                    <a:rPr lang="en-US" sz="2000" b="1">
                      <a:cs typeface="Times New Roman" pitchFamily="18" charset="0"/>
                    </a:rPr>
                    <a:t>   Necrose</a:t>
                  </a:r>
                  <a:endParaRPr lang="en-US" sz="2000">
                    <a:cs typeface="Times New Roman" pitchFamily="18" charset="0"/>
                  </a:endParaRP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59" name="Rectangle 1131"/>
                <p:cNvSpPr>
                  <a:spLocks noChangeArrowheads="1"/>
                </p:cNvSpPr>
                <p:nvPr/>
              </p:nvSpPr>
              <p:spPr bwMode="auto">
                <a:xfrm>
                  <a:off x="3334" y="2360"/>
                  <a:ext cx="1099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213" name="Group 1134"/>
              <p:cNvGrpSpPr>
                <a:grpSpLocks/>
              </p:cNvGrpSpPr>
              <p:nvPr/>
            </p:nvGrpSpPr>
            <p:grpSpPr bwMode="auto">
              <a:xfrm>
                <a:off x="0" y="3108"/>
                <a:ext cx="894" cy="633"/>
                <a:chOff x="0" y="3108"/>
                <a:chExt cx="894" cy="633"/>
              </a:xfrm>
            </p:grpSpPr>
            <p:sp>
              <p:nvSpPr>
                <p:cNvPr id="49256" name="Rectangle 1058"/>
                <p:cNvSpPr>
                  <a:spLocks noChangeArrowheads="1"/>
                </p:cNvSpPr>
                <p:nvPr/>
              </p:nvSpPr>
              <p:spPr bwMode="auto">
                <a:xfrm>
                  <a:off x="28" y="3108"/>
                  <a:ext cx="838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>
                      <a:cs typeface="Times New Roman" pitchFamily="18" charset="0"/>
                    </a:rPr>
                    <a:t>Carregamen-to do floema</a:t>
                  </a:r>
                  <a:endParaRPr lang="en-US" sz="2000">
                    <a:cs typeface="Times New Roman" pitchFamily="18" charset="0"/>
                  </a:endParaRP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57" name="Rectangle 1133"/>
                <p:cNvSpPr>
                  <a:spLocks noChangeArrowheads="1"/>
                </p:cNvSpPr>
                <p:nvPr/>
              </p:nvSpPr>
              <p:spPr bwMode="auto">
                <a:xfrm>
                  <a:off x="0" y="3108"/>
                  <a:ext cx="894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214" name="Group 1136"/>
              <p:cNvGrpSpPr>
                <a:grpSpLocks/>
              </p:cNvGrpSpPr>
              <p:nvPr/>
            </p:nvGrpSpPr>
            <p:grpSpPr bwMode="auto">
              <a:xfrm>
                <a:off x="894" y="3108"/>
                <a:ext cx="221" cy="633"/>
                <a:chOff x="894" y="3108"/>
                <a:chExt cx="221" cy="633"/>
              </a:xfrm>
            </p:grpSpPr>
            <p:sp>
              <p:nvSpPr>
                <p:cNvPr id="49254" name="Rectangle 1059"/>
                <p:cNvSpPr>
                  <a:spLocks noChangeArrowheads="1"/>
                </p:cNvSpPr>
                <p:nvPr/>
              </p:nvSpPr>
              <p:spPr bwMode="auto">
                <a:xfrm>
                  <a:off x="922" y="3108"/>
                  <a:ext cx="165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55" name="Rectangle 1135"/>
                <p:cNvSpPr>
                  <a:spLocks noChangeArrowheads="1"/>
                </p:cNvSpPr>
                <p:nvPr/>
              </p:nvSpPr>
              <p:spPr bwMode="auto">
                <a:xfrm>
                  <a:off x="894" y="3108"/>
                  <a:ext cx="221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215" name="Group 1138"/>
              <p:cNvGrpSpPr>
                <a:grpSpLocks/>
              </p:cNvGrpSpPr>
              <p:nvPr/>
            </p:nvGrpSpPr>
            <p:grpSpPr bwMode="auto">
              <a:xfrm>
                <a:off x="1115" y="3108"/>
                <a:ext cx="1998" cy="633"/>
                <a:chOff x="1115" y="3108"/>
                <a:chExt cx="1998" cy="633"/>
              </a:xfrm>
            </p:grpSpPr>
            <p:sp>
              <p:nvSpPr>
                <p:cNvPr id="49252" name="Rectangle 1060"/>
                <p:cNvSpPr>
                  <a:spLocks noChangeArrowheads="1"/>
                </p:cNvSpPr>
                <p:nvPr/>
              </p:nvSpPr>
              <p:spPr bwMode="auto">
                <a:xfrm>
                  <a:off x="1143" y="3108"/>
                  <a:ext cx="1942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>
                      <a:cs typeface="Times New Roman" pitchFamily="18" charset="0"/>
                      <a:sym typeface="Symbol" pitchFamily="18" charset="2"/>
                    </a:rPr>
                    <a:t></a:t>
                  </a:r>
                  <a:r>
                    <a:rPr lang="en-US" sz="2000" b="1">
                      <a:cs typeface="Times New Roman" pitchFamily="18" charset="0"/>
                    </a:rPr>
                    <a:t> formação               Distúrbios na  </a:t>
                  </a:r>
                  <a:endParaRPr lang="en-US" sz="2000">
                    <a:cs typeface="Times New Roman" pitchFamily="18" charset="0"/>
                  </a:endParaRPr>
                </a:p>
                <a:p>
                  <a:pPr eaLnBrk="0" hangingPunct="0"/>
                  <a:r>
                    <a:rPr lang="en-US" sz="2000" b="1">
                      <a:cs typeface="Times New Roman" pitchFamily="18" charset="0"/>
                    </a:rPr>
                    <a:t>de radicais de O</a:t>
                  </a:r>
                  <a:r>
                    <a:rPr lang="en-US" sz="2000" b="1" baseline="-30000">
                      <a:cs typeface="Times New Roman" pitchFamily="18" charset="0"/>
                    </a:rPr>
                    <a:t>2</a:t>
                  </a:r>
                  <a:r>
                    <a:rPr lang="en-US" sz="2000" b="1">
                      <a:cs typeface="Times New Roman" pitchFamily="18" charset="0"/>
                    </a:rPr>
                    <a:t>        Integ. Memb.</a:t>
                  </a:r>
                  <a:endParaRPr lang="en-US" sz="2000">
                    <a:cs typeface="Times New Roman" pitchFamily="18" charset="0"/>
                  </a:endParaRPr>
                </a:p>
                <a:p>
                  <a:pPr eaLnBrk="0" hangingPunct="0"/>
                  <a:r>
                    <a:rPr lang="en-US" sz="20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53" name="Rectangle 1137"/>
                <p:cNvSpPr>
                  <a:spLocks noChangeArrowheads="1"/>
                </p:cNvSpPr>
                <p:nvPr/>
              </p:nvSpPr>
              <p:spPr bwMode="auto">
                <a:xfrm>
                  <a:off x="1115" y="3108"/>
                  <a:ext cx="1998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216" name="Group 1140"/>
              <p:cNvGrpSpPr>
                <a:grpSpLocks/>
              </p:cNvGrpSpPr>
              <p:nvPr/>
            </p:nvGrpSpPr>
            <p:grpSpPr bwMode="auto">
              <a:xfrm>
                <a:off x="3113" y="3108"/>
                <a:ext cx="221" cy="633"/>
                <a:chOff x="3113" y="3108"/>
                <a:chExt cx="221" cy="633"/>
              </a:xfrm>
            </p:grpSpPr>
            <p:sp>
              <p:nvSpPr>
                <p:cNvPr id="49250" name="Rectangle 1061"/>
                <p:cNvSpPr>
                  <a:spLocks noChangeArrowheads="1"/>
                </p:cNvSpPr>
                <p:nvPr/>
              </p:nvSpPr>
              <p:spPr bwMode="auto">
                <a:xfrm>
                  <a:off x="3141" y="3108"/>
                  <a:ext cx="165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51" name="Rectangle 1139"/>
                <p:cNvSpPr>
                  <a:spLocks noChangeArrowheads="1"/>
                </p:cNvSpPr>
                <p:nvPr/>
              </p:nvSpPr>
              <p:spPr bwMode="auto">
                <a:xfrm>
                  <a:off x="3113" y="3108"/>
                  <a:ext cx="221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217" name="Group 1142"/>
              <p:cNvGrpSpPr>
                <a:grpSpLocks/>
              </p:cNvGrpSpPr>
              <p:nvPr/>
            </p:nvGrpSpPr>
            <p:grpSpPr bwMode="auto">
              <a:xfrm>
                <a:off x="3334" y="3108"/>
                <a:ext cx="1099" cy="633"/>
                <a:chOff x="3334" y="3108"/>
                <a:chExt cx="1099" cy="633"/>
              </a:xfrm>
            </p:grpSpPr>
            <p:sp>
              <p:nvSpPr>
                <p:cNvPr id="49248" name="Rectangle 1062"/>
                <p:cNvSpPr>
                  <a:spLocks noChangeArrowheads="1"/>
                </p:cNvSpPr>
                <p:nvPr/>
              </p:nvSpPr>
              <p:spPr bwMode="auto">
                <a:xfrm>
                  <a:off x="3362" y="3108"/>
                  <a:ext cx="1043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49" name="Rectangle 1141"/>
                <p:cNvSpPr>
                  <a:spLocks noChangeArrowheads="1"/>
                </p:cNvSpPr>
                <p:nvPr/>
              </p:nvSpPr>
              <p:spPr bwMode="auto">
                <a:xfrm>
                  <a:off x="3334" y="3108"/>
                  <a:ext cx="1099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218" name="Group 1144"/>
              <p:cNvGrpSpPr>
                <a:grpSpLocks/>
              </p:cNvGrpSpPr>
              <p:nvPr/>
            </p:nvGrpSpPr>
            <p:grpSpPr bwMode="auto">
              <a:xfrm>
                <a:off x="0" y="3741"/>
                <a:ext cx="894" cy="403"/>
                <a:chOff x="0" y="3741"/>
                <a:chExt cx="894" cy="403"/>
              </a:xfrm>
            </p:grpSpPr>
            <p:sp>
              <p:nvSpPr>
                <p:cNvPr id="49246" name="Rectangle 1063"/>
                <p:cNvSpPr>
                  <a:spLocks noChangeArrowheads="1"/>
                </p:cNvSpPr>
                <p:nvPr/>
              </p:nvSpPr>
              <p:spPr bwMode="auto">
                <a:xfrm>
                  <a:off x="28" y="3741"/>
                  <a:ext cx="838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47" name="Rectangle 1143"/>
                <p:cNvSpPr>
                  <a:spLocks noChangeArrowheads="1"/>
                </p:cNvSpPr>
                <p:nvPr/>
              </p:nvSpPr>
              <p:spPr bwMode="auto">
                <a:xfrm>
                  <a:off x="0" y="3741"/>
                  <a:ext cx="894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219" name="Group 1146"/>
              <p:cNvGrpSpPr>
                <a:grpSpLocks/>
              </p:cNvGrpSpPr>
              <p:nvPr/>
            </p:nvGrpSpPr>
            <p:grpSpPr bwMode="auto">
              <a:xfrm>
                <a:off x="894" y="3741"/>
                <a:ext cx="221" cy="403"/>
                <a:chOff x="894" y="3741"/>
                <a:chExt cx="221" cy="403"/>
              </a:xfrm>
            </p:grpSpPr>
            <p:sp>
              <p:nvSpPr>
                <p:cNvPr id="49244" name="Rectangle 1064"/>
                <p:cNvSpPr>
                  <a:spLocks noChangeArrowheads="1"/>
                </p:cNvSpPr>
                <p:nvPr/>
              </p:nvSpPr>
              <p:spPr bwMode="auto">
                <a:xfrm>
                  <a:off x="922" y="3741"/>
                  <a:ext cx="165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45" name="Rectangle 1145"/>
                <p:cNvSpPr>
                  <a:spLocks noChangeArrowheads="1"/>
                </p:cNvSpPr>
                <p:nvPr/>
              </p:nvSpPr>
              <p:spPr bwMode="auto">
                <a:xfrm>
                  <a:off x="894" y="3741"/>
                  <a:ext cx="221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220" name="Group 1148"/>
              <p:cNvGrpSpPr>
                <a:grpSpLocks/>
              </p:cNvGrpSpPr>
              <p:nvPr/>
            </p:nvGrpSpPr>
            <p:grpSpPr bwMode="auto">
              <a:xfrm>
                <a:off x="1115" y="3741"/>
                <a:ext cx="1998" cy="403"/>
                <a:chOff x="1115" y="3741"/>
                <a:chExt cx="1998" cy="403"/>
              </a:xfrm>
            </p:grpSpPr>
            <p:sp>
              <p:nvSpPr>
                <p:cNvPr id="49242" name="Rectangle 1065"/>
                <p:cNvSpPr>
                  <a:spLocks noChangeArrowheads="1"/>
                </p:cNvSpPr>
                <p:nvPr/>
              </p:nvSpPr>
              <p:spPr bwMode="auto">
                <a:xfrm>
                  <a:off x="1143" y="3741"/>
                  <a:ext cx="1942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43" name="Rectangle 1147"/>
                <p:cNvSpPr>
                  <a:spLocks noChangeArrowheads="1"/>
                </p:cNvSpPr>
                <p:nvPr/>
              </p:nvSpPr>
              <p:spPr bwMode="auto">
                <a:xfrm>
                  <a:off x="1115" y="3741"/>
                  <a:ext cx="1998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221" name="Group 1150"/>
              <p:cNvGrpSpPr>
                <a:grpSpLocks/>
              </p:cNvGrpSpPr>
              <p:nvPr/>
            </p:nvGrpSpPr>
            <p:grpSpPr bwMode="auto">
              <a:xfrm>
                <a:off x="3113" y="3741"/>
                <a:ext cx="221" cy="403"/>
                <a:chOff x="3113" y="3741"/>
                <a:chExt cx="221" cy="403"/>
              </a:xfrm>
            </p:grpSpPr>
            <p:sp>
              <p:nvSpPr>
                <p:cNvPr id="49240" name="Rectangle 1066"/>
                <p:cNvSpPr>
                  <a:spLocks noChangeArrowheads="1"/>
                </p:cNvSpPr>
                <p:nvPr/>
              </p:nvSpPr>
              <p:spPr bwMode="auto">
                <a:xfrm>
                  <a:off x="3141" y="3741"/>
                  <a:ext cx="165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41" name="Rectangle 1149"/>
                <p:cNvSpPr>
                  <a:spLocks noChangeArrowheads="1"/>
                </p:cNvSpPr>
                <p:nvPr/>
              </p:nvSpPr>
              <p:spPr bwMode="auto">
                <a:xfrm>
                  <a:off x="3113" y="3741"/>
                  <a:ext cx="221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222" name="Group 1152"/>
              <p:cNvGrpSpPr>
                <a:grpSpLocks/>
              </p:cNvGrpSpPr>
              <p:nvPr/>
            </p:nvGrpSpPr>
            <p:grpSpPr bwMode="auto">
              <a:xfrm>
                <a:off x="3334" y="3741"/>
                <a:ext cx="1099" cy="403"/>
                <a:chOff x="3334" y="3741"/>
                <a:chExt cx="1099" cy="403"/>
              </a:xfrm>
            </p:grpSpPr>
            <p:sp>
              <p:nvSpPr>
                <p:cNvPr id="49238" name="Rectangle 1067"/>
                <p:cNvSpPr>
                  <a:spLocks noChangeArrowheads="1"/>
                </p:cNvSpPr>
                <p:nvPr/>
              </p:nvSpPr>
              <p:spPr bwMode="auto">
                <a:xfrm>
                  <a:off x="3362" y="3741"/>
                  <a:ext cx="1043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39" name="Rectangle 1151"/>
                <p:cNvSpPr>
                  <a:spLocks noChangeArrowheads="1"/>
                </p:cNvSpPr>
                <p:nvPr/>
              </p:nvSpPr>
              <p:spPr bwMode="auto">
                <a:xfrm>
                  <a:off x="3334" y="3741"/>
                  <a:ext cx="1099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223" name="Group 1154"/>
              <p:cNvGrpSpPr>
                <a:grpSpLocks/>
              </p:cNvGrpSpPr>
              <p:nvPr/>
            </p:nvGrpSpPr>
            <p:grpSpPr bwMode="auto">
              <a:xfrm>
                <a:off x="0" y="4144"/>
                <a:ext cx="3113" cy="403"/>
                <a:chOff x="0" y="4144"/>
                <a:chExt cx="3113" cy="403"/>
              </a:xfrm>
            </p:grpSpPr>
            <p:sp>
              <p:nvSpPr>
                <p:cNvPr id="49236" name="Rectangle 1068"/>
                <p:cNvSpPr>
                  <a:spLocks noChangeArrowheads="1"/>
                </p:cNvSpPr>
                <p:nvPr/>
              </p:nvSpPr>
              <p:spPr bwMode="auto">
                <a:xfrm>
                  <a:off x="28" y="4144"/>
                  <a:ext cx="3057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b="1">
                      <a:solidFill>
                        <a:srgbClr val="FFCC00"/>
                      </a:solidFill>
                      <a:cs typeface="Times New Roman" pitchFamily="18" charset="0"/>
                    </a:rPr>
                    <a:t>Localização dos sintomas</a:t>
                  </a:r>
                  <a:endParaRPr lang="en-US">
                    <a:solidFill>
                      <a:srgbClr val="FFCC00"/>
                    </a:solidFill>
                    <a:cs typeface="Times New Roman" pitchFamily="18" charset="0"/>
                  </a:endParaRP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37" name="Rectangle 1153"/>
                <p:cNvSpPr>
                  <a:spLocks noChangeArrowheads="1"/>
                </p:cNvSpPr>
                <p:nvPr/>
              </p:nvSpPr>
              <p:spPr bwMode="auto">
                <a:xfrm>
                  <a:off x="0" y="4144"/>
                  <a:ext cx="3113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224" name="Group 1156"/>
              <p:cNvGrpSpPr>
                <a:grpSpLocks/>
              </p:cNvGrpSpPr>
              <p:nvPr/>
            </p:nvGrpSpPr>
            <p:grpSpPr bwMode="auto">
              <a:xfrm>
                <a:off x="3113" y="4144"/>
                <a:ext cx="221" cy="403"/>
                <a:chOff x="3113" y="4144"/>
                <a:chExt cx="221" cy="403"/>
              </a:xfrm>
            </p:grpSpPr>
            <p:sp>
              <p:nvSpPr>
                <p:cNvPr id="49234" name="Rectangle 1069"/>
                <p:cNvSpPr>
                  <a:spLocks noChangeArrowheads="1"/>
                </p:cNvSpPr>
                <p:nvPr/>
              </p:nvSpPr>
              <p:spPr bwMode="auto">
                <a:xfrm>
                  <a:off x="3141" y="4144"/>
                  <a:ext cx="165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35" name="Rectangle 1155"/>
                <p:cNvSpPr>
                  <a:spLocks noChangeArrowheads="1"/>
                </p:cNvSpPr>
                <p:nvPr/>
              </p:nvSpPr>
              <p:spPr bwMode="auto">
                <a:xfrm>
                  <a:off x="3113" y="4144"/>
                  <a:ext cx="221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225" name="Group 1158"/>
              <p:cNvGrpSpPr>
                <a:grpSpLocks/>
              </p:cNvGrpSpPr>
              <p:nvPr/>
            </p:nvGrpSpPr>
            <p:grpSpPr bwMode="auto">
              <a:xfrm>
                <a:off x="3334" y="4144"/>
                <a:ext cx="1099" cy="921"/>
                <a:chOff x="3334" y="4144"/>
                <a:chExt cx="1099" cy="921"/>
              </a:xfrm>
            </p:grpSpPr>
            <p:sp>
              <p:nvSpPr>
                <p:cNvPr id="49232" name="Rectangle 1070"/>
                <p:cNvSpPr>
                  <a:spLocks noChangeArrowheads="1"/>
                </p:cNvSpPr>
                <p:nvPr/>
              </p:nvSpPr>
              <p:spPr bwMode="auto">
                <a:xfrm>
                  <a:off x="3362" y="4144"/>
                  <a:ext cx="1043" cy="9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>
                      <a:cs typeface="Times New Roman" pitchFamily="18" charset="0"/>
                    </a:rPr>
                    <a:t>Folhas Novas</a:t>
                  </a:r>
                  <a:endParaRPr lang="en-US" sz="2000">
                    <a:cs typeface="Times New Roman" pitchFamily="18" charset="0"/>
                  </a:endParaRP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33" name="Rectangle 1157"/>
                <p:cNvSpPr>
                  <a:spLocks noChangeArrowheads="1"/>
                </p:cNvSpPr>
                <p:nvPr/>
              </p:nvSpPr>
              <p:spPr bwMode="auto">
                <a:xfrm>
                  <a:off x="3334" y="4144"/>
                  <a:ext cx="1099" cy="92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226" name="Group 1160"/>
              <p:cNvGrpSpPr>
                <a:grpSpLocks/>
              </p:cNvGrpSpPr>
              <p:nvPr/>
            </p:nvGrpSpPr>
            <p:grpSpPr bwMode="auto">
              <a:xfrm>
                <a:off x="0" y="4547"/>
                <a:ext cx="3113" cy="518"/>
                <a:chOff x="0" y="4547"/>
                <a:chExt cx="3113" cy="518"/>
              </a:xfrm>
            </p:grpSpPr>
            <p:sp>
              <p:nvSpPr>
                <p:cNvPr id="49230" name="Rectangle 1071"/>
                <p:cNvSpPr>
                  <a:spLocks noChangeArrowheads="1"/>
                </p:cNvSpPr>
                <p:nvPr/>
              </p:nvSpPr>
              <p:spPr bwMode="auto">
                <a:xfrm>
                  <a:off x="28" y="4547"/>
                  <a:ext cx="3057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>
                      <a:cs typeface="Times New Roman" pitchFamily="18" charset="0"/>
                    </a:rPr>
                    <a:t> Retranslocação limitada de Zn até a senescência</a:t>
                  </a:r>
                  <a:endParaRPr lang="en-US" sz="2000">
                    <a:cs typeface="Times New Roman" pitchFamily="18" charset="0"/>
                  </a:endParaRP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31" name="Rectangle 1159"/>
                <p:cNvSpPr>
                  <a:spLocks noChangeArrowheads="1"/>
                </p:cNvSpPr>
                <p:nvPr/>
              </p:nvSpPr>
              <p:spPr bwMode="auto">
                <a:xfrm>
                  <a:off x="0" y="4547"/>
                  <a:ext cx="3113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9227" name="Group 1162"/>
              <p:cNvGrpSpPr>
                <a:grpSpLocks/>
              </p:cNvGrpSpPr>
              <p:nvPr/>
            </p:nvGrpSpPr>
            <p:grpSpPr bwMode="auto">
              <a:xfrm>
                <a:off x="3113" y="4547"/>
                <a:ext cx="221" cy="518"/>
                <a:chOff x="3113" y="4547"/>
                <a:chExt cx="221" cy="518"/>
              </a:xfrm>
            </p:grpSpPr>
            <p:sp>
              <p:nvSpPr>
                <p:cNvPr id="49228" name="Rectangle 1072"/>
                <p:cNvSpPr>
                  <a:spLocks noChangeArrowheads="1"/>
                </p:cNvSpPr>
                <p:nvPr/>
              </p:nvSpPr>
              <p:spPr bwMode="auto">
                <a:xfrm>
                  <a:off x="3141" y="4547"/>
                  <a:ext cx="165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/>
                </a:p>
              </p:txBody>
            </p:sp>
            <p:sp>
              <p:nvSpPr>
                <p:cNvPr id="49229" name="Rectangle 1161"/>
                <p:cNvSpPr>
                  <a:spLocks noChangeArrowheads="1"/>
                </p:cNvSpPr>
                <p:nvPr/>
              </p:nvSpPr>
              <p:spPr bwMode="auto">
                <a:xfrm>
                  <a:off x="3113" y="4547"/>
                  <a:ext cx="221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</p:grpSp>
        <p:sp>
          <p:nvSpPr>
            <p:cNvPr id="49182" name="Rectangle 1164"/>
            <p:cNvSpPr>
              <a:spLocks noChangeArrowheads="1"/>
            </p:cNvSpPr>
            <p:nvPr/>
          </p:nvSpPr>
          <p:spPr bwMode="auto">
            <a:xfrm>
              <a:off x="-3" y="-3"/>
              <a:ext cx="4439" cy="5071"/>
            </a:xfrm>
            <a:prstGeom prst="rect">
              <a:avLst/>
            </a:prstGeom>
            <a:noFill/>
            <a:ln w="11112">
              <a:solidFill>
                <a:srgbClr val="A0A0A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</p:grpSp>
      <p:sp>
        <p:nvSpPr>
          <p:cNvPr id="49155" name="Oval 1168"/>
          <p:cNvSpPr>
            <a:spLocks noChangeArrowheads="1"/>
          </p:cNvSpPr>
          <p:nvPr/>
        </p:nvSpPr>
        <p:spPr bwMode="auto">
          <a:xfrm>
            <a:off x="2209800" y="3352800"/>
            <a:ext cx="2057400" cy="990600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9156" name="Oval 1169"/>
          <p:cNvSpPr>
            <a:spLocks noChangeArrowheads="1"/>
          </p:cNvSpPr>
          <p:nvPr/>
        </p:nvSpPr>
        <p:spPr bwMode="auto">
          <a:xfrm>
            <a:off x="1905000" y="1066800"/>
            <a:ext cx="3657600" cy="1981200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9157" name="Oval 1170"/>
          <p:cNvSpPr>
            <a:spLocks noChangeArrowheads="1"/>
          </p:cNvSpPr>
          <p:nvPr/>
        </p:nvSpPr>
        <p:spPr bwMode="auto">
          <a:xfrm>
            <a:off x="4572000" y="4343400"/>
            <a:ext cx="1752600" cy="914400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9158" name="Oval 1171"/>
          <p:cNvSpPr>
            <a:spLocks noChangeArrowheads="1"/>
          </p:cNvSpPr>
          <p:nvPr/>
        </p:nvSpPr>
        <p:spPr bwMode="auto">
          <a:xfrm>
            <a:off x="2133600" y="4343400"/>
            <a:ext cx="2514600" cy="914400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9159" name="Oval 1172"/>
          <p:cNvSpPr>
            <a:spLocks noChangeArrowheads="1"/>
          </p:cNvSpPr>
          <p:nvPr/>
        </p:nvSpPr>
        <p:spPr bwMode="auto">
          <a:xfrm>
            <a:off x="4267200" y="3505200"/>
            <a:ext cx="2133600" cy="381000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9160" name="Oval 1173"/>
          <p:cNvSpPr>
            <a:spLocks noChangeArrowheads="1"/>
          </p:cNvSpPr>
          <p:nvPr/>
        </p:nvSpPr>
        <p:spPr bwMode="auto">
          <a:xfrm>
            <a:off x="4343400" y="3886200"/>
            <a:ext cx="1828800" cy="304800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9161" name="Line 1174"/>
          <p:cNvSpPr>
            <a:spLocks noChangeShapeType="1"/>
          </p:cNvSpPr>
          <p:nvPr/>
        </p:nvSpPr>
        <p:spPr bwMode="auto">
          <a:xfrm flipV="1">
            <a:off x="5486400" y="1447800"/>
            <a:ext cx="1524000" cy="3048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9162" name="Line 1175"/>
          <p:cNvSpPr>
            <a:spLocks noChangeShapeType="1"/>
          </p:cNvSpPr>
          <p:nvPr/>
        </p:nvSpPr>
        <p:spPr bwMode="auto">
          <a:xfrm flipV="1">
            <a:off x="5486400" y="2133600"/>
            <a:ext cx="1295400" cy="762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9163" name="Line 1176"/>
          <p:cNvSpPr>
            <a:spLocks noChangeShapeType="1"/>
          </p:cNvSpPr>
          <p:nvPr/>
        </p:nvSpPr>
        <p:spPr bwMode="auto">
          <a:xfrm>
            <a:off x="1295400" y="1676400"/>
            <a:ext cx="533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9164" name="Line 1177"/>
          <p:cNvSpPr>
            <a:spLocks noChangeShapeType="1"/>
          </p:cNvSpPr>
          <p:nvPr/>
        </p:nvSpPr>
        <p:spPr bwMode="auto">
          <a:xfrm flipV="1">
            <a:off x="1371600" y="3048000"/>
            <a:ext cx="5410200" cy="3048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9165" name="Line 1178"/>
          <p:cNvSpPr>
            <a:spLocks noChangeShapeType="1"/>
          </p:cNvSpPr>
          <p:nvPr/>
        </p:nvSpPr>
        <p:spPr bwMode="auto">
          <a:xfrm>
            <a:off x="1524000" y="3886200"/>
            <a:ext cx="533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9166" name="Line 1179"/>
          <p:cNvSpPr>
            <a:spLocks noChangeShapeType="1"/>
          </p:cNvSpPr>
          <p:nvPr/>
        </p:nvSpPr>
        <p:spPr bwMode="auto">
          <a:xfrm>
            <a:off x="3962400" y="3429000"/>
            <a:ext cx="381000" cy="762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9167" name="Line 1180"/>
          <p:cNvSpPr>
            <a:spLocks noChangeShapeType="1"/>
          </p:cNvSpPr>
          <p:nvPr/>
        </p:nvSpPr>
        <p:spPr bwMode="auto">
          <a:xfrm>
            <a:off x="4038600" y="4191000"/>
            <a:ext cx="3810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9168" name="Freeform 1181"/>
          <p:cNvSpPr>
            <a:spLocks/>
          </p:cNvSpPr>
          <p:nvPr/>
        </p:nvSpPr>
        <p:spPr bwMode="auto">
          <a:xfrm>
            <a:off x="3886200" y="3200400"/>
            <a:ext cx="1143000" cy="1219200"/>
          </a:xfrm>
          <a:custGeom>
            <a:avLst/>
            <a:gdLst>
              <a:gd name="T0" fmla="*/ 0 w 720"/>
              <a:gd name="T1" fmla="*/ 2147483647 h 832"/>
              <a:gd name="T2" fmla="*/ 2147483647 w 720"/>
              <a:gd name="T3" fmla="*/ 2147483647 h 832"/>
              <a:gd name="T4" fmla="*/ 2147483647 w 720"/>
              <a:gd name="T5" fmla="*/ 2147483647 h 832"/>
              <a:gd name="T6" fmla="*/ 0 60000 65536"/>
              <a:gd name="T7" fmla="*/ 0 60000 65536"/>
              <a:gd name="T8" fmla="*/ 0 60000 65536"/>
              <a:gd name="T9" fmla="*/ 0 w 720"/>
              <a:gd name="T10" fmla="*/ 0 h 832"/>
              <a:gd name="T11" fmla="*/ 720 w 720"/>
              <a:gd name="T12" fmla="*/ 832 h 8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832">
                <a:moveTo>
                  <a:pt x="0" y="832"/>
                </a:moveTo>
                <a:cubicBezTo>
                  <a:pt x="84" y="528"/>
                  <a:pt x="168" y="224"/>
                  <a:pt x="288" y="112"/>
                </a:cubicBezTo>
                <a:cubicBezTo>
                  <a:pt x="408" y="0"/>
                  <a:pt x="564" y="80"/>
                  <a:pt x="720" y="160"/>
                </a:cubicBezTo>
              </a:path>
            </a:pathLst>
          </a:cu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9169" name="Line 1182"/>
          <p:cNvSpPr>
            <a:spLocks noChangeShapeType="1"/>
          </p:cNvSpPr>
          <p:nvPr/>
        </p:nvSpPr>
        <p:spPr bwMode="auto">
          <a:xfrm>
            <a:off x="4191000" y="5181600"/>
            <a:ext cx="6096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9170" name="Line 1183"/>
          <p:cNvSpPr>
            <a:spLocks noChangeShapeType="1"/>
          </p:cNvSpPr>
          <p:nvPr/>
        </p:nvSpPr>
        <p:spPr bwMode="auto">
          <a:xfrm>
            <a:off x="6172200" y="4191000"/>
            <a:ext cx="762000" cy="2286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9171" name="Line 1184"/>
          <p:cNvSpPr>
            <a:spLocks noChangeShapeType="1"/>
          </p:cNvSpPr>
          <p:nvPr/>
        </p:nvSpPr>
        <p:spPr bwMode="auto">
          <a:xfrm flipV="1">
            <a:off x="6400800" y="4572000"/>
            <a:ext cx="685800" cy="3048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9172" name="Line 1185"/>
          <p:cNvSpPr>
            <a:spLocks noChangeShapeType="1"/>
          </p:cNvSpPr>
          <p:nvPr/>
        </p:nvSpPr>
        <p:spPr bwMode="auto">
          <a:xfrm flipV="1">
            <a:off x="6172200" y="3276600"/>
            <a:ext cx="685800" cy="3048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9173" name="Line 1186"/>
          <p:cNvSpPr>
            <a:spLocks noChangeShapeType="1"/>
          </p:cNvSpPr>
          <p:nvPr/>
        </p:nvSpPr>
        <p:spPr bwMode="auto">
          <a:xfrm>
            <a:off x="1524000" y="4800600"/>
            <a:ext cx="533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9174" name="Oval 1187"/>
          <p:cNvSpPr>
            <a:spLocks noChangeArrowheads="1"/>
          </p:cNvSpPr>
          <p:nvPr/>
        </p:nvSpPr>
        <p:spPr bwMode="auto">
          <a:xfrm>
            <a:off x="6858000" y="1143000"/>
            <a:ext cx="1219200" cy="4572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pt-BR" sz="4000">
              <a:latin typeface="Arial" charset="0"/>
            </a:endParaRPr>
          </a:p>
        </p:txBody>
      </p:sp>
      <p:sp>
        <p:nvSpPr>
          <p:cNvPr id="49175" name="Oval 1188"/>
          <p:cNvSpPr>
            <a:spLocks noChangeArrowheads="1"/>
          </p:cNvSpPr>
          <p:nvPr/>
        </p:nvSpPr>
        <p:spPr bwMode="auto">
          <a:xfrm>
            <a:off x="6781800" y="1752600"/>
            <a:ext cx="2057400" cy="5334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pt-BR" sz="4000">
              <a:latin typeface="Arial" charset="0"/>
            </a:endParaRPr>
          </a:p>
        </p:txBody>
      </p:sp>
      <p:sp>
        <p:nvSpPr>
          <p:cNvPr id="49176" name="Oval 1189"/>
          <p:cNvSpPr>
            <a:spLocks noChangeArrowheads="1"/>
          </p:cNvSpPr>
          <p:nvPr/>
        </p:nvSpPr>
        <p:spPr bwMode="auto">
          <a:xfrm>
            <a:off x="6858000" y="2743200"/>
            <a:ext cx="1905000" cy="9906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pt-BR" sz="4000">
              <a:latin typeface="Arial" charset="0"/>
            </a:endParaRPr>
          </a:p>
        </p:txBody>
      </p:sp>
      <p:sp>
        <p:nvSpPr>
          <p:cNvPr id="49177" name="Oval 1190"/>
          <p:cNvSpPr>
            <a:spLocks noChangeArrowheads="1"/>
          </p:cNvSpPr>
          <p:nvPr/>
        </p:nvSpPr>
        <p:spPr bwMode="auto">
          <a:xfrm>
            <a:off x="7086600" y="4038600"/>
            <a:ext cx="1219200" cy="6096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pt-BR" sz="4000">
              <a:latin typeface="Arial" charset="0"/>
            </a:endParaRPr>
          </a:p>
        </p:txBody>
      </p:sp>
      <p:sp>
        <p:nvSpPr>
          <p:cNvPr id="49178" name="Oval 1191"/>
          <p:cNvSpPr>
            <a:spLocks noChangeArrowheads="1"/>
          </p:cNvSpPr>
          <p:nvPr/>
        </p:nvSpPr>
        <p:spPr bwMode="auto">
          <a:xfrm>
            <a:off x="6781800" y="5562600"/>
            <a:ext cx="1981200" cy="6858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pt-BR" sz="4000">
              <a:latin typeface="Arial" charset="0"/>
            </a:endParaRPr>
          </a:p>
        </p:txBody>
      </p:sp>
      <p:sp>
        <p:nvSpPr>
          <p:cNvPr id="49179" name="Line 1192"/>
          <p:cNvSpPr>
            <a:spLocks noChangeShapeType="1"/>
          </p:cNvSpPr>
          <p:nvPr/>
        </p:nvSpPr>
        <p:spPr bwMode="auto">
          <a:xfrm flipV="1">
            <a:off x="5562600" y="6096000"/>
            <a:ext cx="1143000" cy="3810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28521" name="Rectangle 1193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Metabolismo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09800"/>
            <a:ext cx="9144000" cy="28829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</p:pic>
      <p:sp>
        <p:nvSpPr>
          <p:cNvPr id="50179" name="Rectangle 1027"/>
          <p:cNvSpPr>
            <a:spLocks noChangeArrowheads="1"/>
          </p:cNvSpPr>
          <p:nvPr/>
        </p:nvSpPr>
        <p:spPr bwMode="auto">
          <a:xfrm>
            <a:off x="152400" y="914400"/>
            <a:ext cx="8763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en-US" b="1">
                <a:solidFill>
                  <a:schemeClr val="folHlink"/>
                </a:solidFill>
                <a:cs typeface="Times New Roman" pitchFamily="18" charset="0"/>
              </a:rPr>
              <a:t>Funções do zinco nas plantas (Malavolta et al.,1997)</a:t>
            </a:r>
            <a:endParaRPr lang="en-US" b="1">
              <a:solidFill>
                <a:schemeClr val="folHlink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endParaRPr lang="en-US" b="1">
              <a:solidFill>
                <a:schemeClr val="folHlink"/>
              </a:solidFill>
            </a:endParaRPr>
          </a:p>
        </p:txBody>
      </p:sp>
      <p:sp>
        <p:nvSpPr>
          <p:cNvPr id="248836" name="Rectangle 1028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Metabolismo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762000" y="1828800"/>
            <a:ext cx="7239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pt-BR" sz="3600" b="1" dirty="0">
                <a:latin typeface="Arial" charset="0"/>
                <a:sym typeface="Symbol" pitchFamily="18" charset="2"/>
              </a:rPr>
              <a:t> </a:t>
            </a:r>
            <a:r>
              <a:rPr lang="pt-BR" sz="3600" b="1" dirty="0" err="1" smtClean="0">
                <a:latin typeface="Arial" charset="0"/>
                <a:sym typeface="Symbol" pitchFamily="18" charset="2"/>
              </a:rPr>
              <a:t>Introducción</a:t>
            </a:r>
            <a:endParaRPr lang="pt-BR" sz="3600" b="1" dirty="0">
              <a:latin typeface="Arial" charset="0"/>
              <a:sym typeface="Symbol" pitchFamily="18" charset="2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endParaRPr lang="pt-BR" sz="3600" b="1" dirty="0">
              <a:latin typeface="Arial" charset="0"/>
              <a:sym typeface="Symbol" pitchFamily="18" charset="2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pt-BR" sz="3200" b="1" dirty="0" smtClean="0">
                <a:latin typeface="Arial" charset="0"/>
              </a:rPr>
              <a:t>La </a:t>
            </a:r>
            <a:r>
              <a:rPr lang="pt-BR" sz="3200" b="1" dirty="0" err="1" smtClean="0">
                <a:latin typeface="Arial" charset="0"/>
              </a:rPr>
              <a:t>exigencia</a:t>
            </a:r>
            <a:r>
              <a:rPr lang="pt-BR" sz="3200" b="1" dirty="0" smtClean="0">
                <a:latin typeface="Arial" charset="0"/>
              </a:rPr>
              <a:t> de </a:t>
            </a:r>
            <a:r>
              <a:rPr lang="pt-BR" sz="3200" b="1" dirty="0" err="1" smtClean="0">
                <a:latin typeface="Arial" charset="0"/>
              </a:rPr>
              <a:t>las</a:t>
            </a:r>
            <a:r>
              <a:rPr lang="pt-BR" sz="3200" b="1" dirty="0" smtClean="0">
                <a:latin typeface="Arial" charset="0"/>
              </a:rPr>
              <a:t> </a:t>
            </a:r>
            <a:r>
              <a:rPr lang="pt-BR" sz="3200" b="1" dirty="0">
                <a:latin typeface="Arial" charset="0"/>
              </a:rPr>
              <a:t>plantas?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endParaRPr lang="pt-BR" sz="3200" b="1" dirty="0">
              <a:latin typeface="Arial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endParaRPr lang="pt-BR" sz="3200" b="1" dirty="0">
              <a:latin typeface="Arial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endParaRPr lang="pt-BR" sz="3200" b="1" dirty="0">
              <a:latin typeface="Arial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pt-BR" sz="3200" b="1" dirty="0" err="1" smtClean="0">
                <a:latin typeface="Arial" charset="0"/>
              </a:rPr>
              <a:t>Respuesta</a:t>
            </a:r>
            <a:r>
              <a:rPr lang="pt-BR" sz="3200" b="1" dirty="0" smtClean="0">
                <a:latin typeface="Arial" charset="0"/>
              </a:rPr>
              <a:t> de </a:t>
            </a:r>
            <a:r>
              <a:rPr lang="pt-BR" sz="3200" b="1" dirty="0" err="1" smtClean="0">
                <a:latin typeface="Arial" charset="0"/>
              </a:rPr>
              <a:t>las</a:t>
            </a:r>
            <a:r>
              <a:rPr lang="pt-BR" sz="3200" b="1" dirty="0" smtClean="0">
                <a:latin typeface="Arial" charset="0"/>
              </a:rPr>
              <a:t> </a:t>
            </a:r>
            <a:r>
              <a:rPr lang="pt-BR" sz="3200" b="1" dirty="0">
                <a:latin typeface="Arial" charset="0"/>
              </a:rPr>
              <a:t>culturas?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endParaRPr lang="pt-BR" sz="3200" b="1" dirty="0">
              <a:latin typeface="Arial" charset="0"/>
            </a:endParaRPr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1752600" y="304800"/>
            <a:ext cx="5638800" cy="5334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3200" b="1">
                <a:solidFill>
                  <a:schemeClr val="tx2"/>
                </a:solidFill>
                <a:latin typeface="Monotype Corsiva" pitchFamily="66" charset="0"/>
              </a:rPr>
              <a:t>MICRONUTRIENTES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685800" y="4114800"/>
            <a:ext cx="7467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en-US" sz="3600" b="1">
                <a:solidFill>
                  <a:srgbClr val="99FF33"/>
                </a:solidFill>
                <a:cs typeface="Times New Roman" pitchFamily="18" charset="0"/>
              </a:rPr>
              <a:t>Cl &gt; Fe &gt; Mn &gt; Zn &gt; B &gt; Cu &gt; Mo</a:t>
            </a:r>
            <a:endParaRPr lang="en-US" sz="3600" b="1">
              <a:solidFill>
                <a:srgbClr val="99FF33"/>
              </a:solidFill>
              <a:latin typeface="Arial" charset="0"/>
              <a:cs typeface="Times New Roman" pitchFamily="18" charset="0"/>
            </a:endParaRPr>
          </a:p>
          <a:p>
            <a:pPr eaLnBrk="0" hangingPunct="0"/>
            <a:endParaRPr lang="en-US" sz="3600" b="1">
              <a:solidFill>
                <a:srgbClr val="99FF33"/>
              </a:solidFill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27"/>
          <p:cNvSpPr>
            <a:spLocks noChangeArrowheads="1"/>
          </p:cNvSpPr>
          <p:nvPr/>
        </p:nvSpPr>
        <p:spPr bwMode="auto">
          <a:xfrm>
            <a:off x="76200" y="5851525"/>
            <a:ext cx="8763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pt-BR" sz="2000" b="1">
                <a:solidFill>
                  <a:schemeClr val="fol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Efeito da aplicação de zinco em substrato do Argissolo Vermelho-Amarelo na produção de matéria seca da parte aérea e das raízes das mudas de goiabeira, aos135 dias após o transplantio (Natale et al., 2002). </a:t>
            </a:r>
          </a:p>
        </p:txBody>
      </p:sp>
      <p:pic>
        <p:nvPicPr>
          <p:cNvPr id="51203" name="Picture 10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066800"/>
            <a:ext cx="6850063" cy="4738688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</p:pic>
      <p:sp>
        <p:nvSpPr>
          <p:cNvPr id="253957" name="Rectangle 1029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Metabolismo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609600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pt-BR" b="1">
                <a:solidFill>
                  <a:schemeClr val="folHlin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Efeito da aplicação de Zn na cultura do arroz (Planaltina-DF) (Galrão, 1984)</a:t>
            </a:r>
          </a:p>
        </p:txBody>
      </p:sp>
      <p:sp>
        <p:nvSpPr>
          <p:cNvPr id="266244" name="Rectangle 4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Metabolismo</a:t>
            </a:r>
          </a:p>
        </p:txBody>
      </p:sp>
      <p:graphicFrame>
        <p:nvGraphicFramePr>
          <p:cNvPr id="266364" name="Group 124"/>
          <p:cNvGraphicFramePr>
            <a:graphicFrameLocks noGrp="1"/>
          </p:cNvGraphicFramePr>
          <p:nvPr/>
        </p:nvGraphicFramePr>
        <p:xfrm>
          <a:off x="0" y="1828800"/>
          <a:ext cx="8915400" cy="4419601"/>
        </p:xfrm>
        <a:graphic>
          <a:graphicData uri="http://schemas.openxmlformats.org/drawingml/2006/table">
            <a:tbl>
              <a:tblPr/>
              <a:tblGrid>
                <a:gridCol w="1863725"/>
                <a:gridCol w="1296988"/>
                <a:gridCol w="1135062"/>
                <a:gridCol w="1214438"/>
                <a:gridCol w="1216025"/>
                <a:gridCol w="1136650"/>
                <a:gridCol w="1052512"/>
              </a:tblGrid>
              <a:tr h="739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Trato.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Cultivo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Grãos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Zn-Solo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Zn-Folha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kg ha</a:t>
                      </a:r>
                      <a:r>
                        <a:rPr kumimoji="0" lang="pt-BR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mg dm</a:t>
                      </a:r>
                      <a:r>
                        <a:rPr kumimoji="0" lang="pt-BR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mg kg</a:t>
                      </a:r>
                      <a:r>
                        <a:rPr kumimoji="0" lang="pt-BR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65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Completo</a:t>
                      </a:r>
                      <a:r>
                        <a:rPr kumimoji="0" lang="pt-BR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1170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965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Menos Zn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477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52280" name="Rectangle 117"/>
          <p:cNvSpPr>
            <a:spLocks noChangeArrowheads="1"/>
          </p:cNvSpPr>
          <p:nvPr/>
        </p:nvSpPr>
        <p:spPr bwMode="auto">
          <a:xfrm>
            <a:off x="0" y="6461125"/>
            <a:ext cx="876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pt-BR" sz="2000" b="1" baseline="30000">
                <a:solidFill>
                  <a:schemeClr val="fol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pt-BR" sz="2000" b="1">
                <a:solidFill>
                  <a:schemeClr val="fol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Completo: dose de Zn (6 kg ha</a:t>
            </a:r>
            <a:r>
              <a:rPr lang="pt-BR" sz="2000" b="1" baseline="30000">
                <a:solidFill>
                  <a:schemeClr val="fol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-1</a:t>
            </a:r>
            <a:r>
              <a:rPr lang="pt-BR" sz="2000" b="1">
                <a:solidFill>
                  <a:schemeClr val="fol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na forma de sulfato à lanço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7500"/>
            <a:ext cx="9144000" cy="52705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228600" y="533400"/>
            <a:ext cx="891540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tabLst>
                <a:tab pos="90488" algn="l"/>
              </a:tabLst>
            </a:pPr>
            <a:r>
              <a:rPr lang="pt-BR" sz="2800">
                <a:latin typeface="Arial Unicode MS" pitchFamily="34" charset="-128"/>
                <a:cs typeface="Times New Roman" pitchFamily="18" charset="0"/>
              </a:rPr>
              <a:t>Exigências de zinco das principais culturas </a:t>
            </a:r>
            <a:r>
              <a:rPr lang="pt-BR" sz="2000">
                <a:latin typeface="Arial Unicode MS" pitchFamily="34" charset="-128"/>
                <a:cs typeface="Times New Roman" pitchFamily="18" charset="0"/>
              </a:rPr>
              <a:t>(Malavolta et al., 1997).</a:t>
            </a:r>
            <a:endParaRPr lang="pt-BR" sz="20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0" hangingPunct="0">
              <a:tabLst>
                <a:tab pos="90488" algn="l"/>
              </a:tabLst>
            </a:pPr>
            <a:endParaRPr lang="en-US" sz="2000">
              <a:latin typeface="Arial Unicode MS" pitchFamily="34" charset="-128"/>
            </a:endParaRPr>
          </a:p>
        </p:txBody>
      </p:sp>
      <p:sp>
        <p:nvSpPr>
          <p:cNvPr id="244740" name="Rectangle 4"/>
          <p:cNvSpPr>
            <a:spLocks noChangeArrowheads="1"/>
          </p:cNvSpPr>
          <p:nvPr/>
        </p:nvSpPr>
        <p:spPr bwMode="auto">
          <a:xfrm>
            <a:off x="5786446" y="0"/>
            <a:ext cx="3357554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Exigencias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nutricionales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00400"/>
            <a:ext cx="9144000" cy="1595438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</p:pic>
      <p:sp>
        <p:nvSpPr>
          <p:cNvPr id="54275" name="Rectangle 1028"/>
          <p:cNvSpPr>
            <a:spLocks noChangeArrowheads="1"/>
          </p:cNvSpPr>
          <p:nvPr/>
        </p:nvSpPr>
        <p:spPr bwMode="auto">
          <a:xfrm>
            <a:off x="0" y="1905000"/>
            <a:ext cx="891540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tabLst>
                <a:tab pos="90488" algn="l"/>
              </a:tabLst>
            </a:pPr>
            <a:r>
              <a:rPr lang="en-US" sz="2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Marcha de absorção (cumulativa) de zinco na soja </a:t>
            </a:r>
            <a:r>
              <a:rPr lang="en-US" sz="20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(Bataglia &amp; Mascarenhas, 1977)</a:t>
            </a:r>
          </a:p>
          <a:p>
            <a:pPr eaLnBrk="0" hangingPunct="0">
              <a:tabLst>
                <a:tab pos="90488" algn="l"/>
              </a:tabLst>
            </a:pPr>
            <a:endParaRPr lang="en-US" sz="200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786446" y="0"/>
            <a:ext cx="3357554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Exigencias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nutricionales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57" name="Group 1061"/>
          <p:cNvGraphicFramePr>
            <a:graphicFrameLocks noGrp="1"/>
          </p:cNvGraphicFramePr>
          <p:nvPr/>
        </p:nvGraphicFramePr>
        <p:xfrm>
          <a:off x="-152400" y="3124200"/>
          <a:ext cx="8915400" cy="3609976"/>
        </p:xfrm>
        <a:graphic>
          <a:graphicData uri="http://schemas.openxmlformats.org/drawingml/2006/table">
            <a:tbl>
              <a:tblPr/>
              <a:tblGrid>
                <a:gridCol w="2228850"/>
                <a:gridCol w="2228850"/>
                <a:gridCol w="2228850"/>
                <a:gridCol w="2228850"/>
              </a:tblGrid>
              <a:tr h="13525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Sensibilidade ALTA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Sensibilidade BAIXA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Milho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Alfafa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Sorgo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Aveia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</a:tr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Feijão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Capim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Trigo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</a:tr>
            </a:tbl>
          </a:graphicData>
        </a:graphic>
      </p:graphicFrame>
      <p:sp>
        <p:nvSpPr>
          <p:cNvPr id="55330" name="Text Box 1060"/>
          <p:cNvSpPr txBox="1">
            <a:spLocks noChangeArrowheads="1"/>
          </p:cNvSpPr>
          <p:nvPr/>
        </p:nvSpPr>
        <p:spPr bwMode="auto">
          <a:xfrm>
            <a:off x="0" y="1905000"/>
            <a:ext cx="9144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28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Sensibilidade relativa de culturas a deficiência de zinco </a:t>
            </a:r>
            <a:r>
              <a:rPr lang="pt-BR" sz="20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(Martens &amp; Westermann, 1991)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786446" y="0"/>
            <a:ext cx="3357554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Exigencias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nutricionales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0188"/>
            <a:ext cx="9144000" cy="43576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6323" name="Rectangle 1027"/>
          <p:cNvSpPr>
            <a:spLocks noChangeArrowheads="1"/>
          </p:cNvSpPr>
          <p:nvPr/>
        </p:nvSpPr>
        <p:spPr bwMode="auto">
          <a:xfrm>
            <a:off x="228600" y="2362200"/>
            <a:ext cx="8915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tabLst>
                <a:tab pos="90488" algn="l"/>
              </a:tabLst>
            </a:pPr>
            <a:r>
              <a:rPr lang="pt-BR" sz="3600" dirty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Normalmente, </a:t>
            </a:r>
            <a:r>
              <a:rPr lang="pt-BR" sz="3600" dirty="0" err="1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la</a:t>
            </a:r>
            <a:r>
              <a:rPr lang="pt-BR" sz="3600" dirty="0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 </a:t>
            </a:r>
            <a:r>
              <a:rPr lang="pt-BR" sz="3600" dirty="0" err="1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deficiencia</a:t>
            </a:r>
            <a:r>
              <a:rPr lang="pt-BR" sz="3600" dirty="0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 </a:t>
            </a:r>
            <a:r>
              <a:rPr lang="pt-BR" sz="3600" dirty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de Zn </a:t>
            </a:r>
            <a:r>
              <a:rPr lang="pt-BR" sz="3600" dirty="0" err="1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en</a:t>
            </a:r>
            <a:r>
              <a:rPr lang="pt-BR" sz="3600" dirty="0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 </a:t>
            </a:r>
            <a:r>
              <a:rPr lang="pt-BR" sz="3600" dirty="0" err="1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las</a:t>
            </a:r>
            <a:r>
              <a:rPr lang="pt-BR" sz="3600" dirty="0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 </a:t>
            </a:r>
            <a:r>
              <a:rPr lang="pt-BR" sz="3600" dirty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diversas </a:t>
            </a:r>
            <a:r>
              <a:rPr lang="pt-BR" sz="3600" dirty="0" err="1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especies</a:t>
            </a:r>
            <a:r>
              <a:rPr lang="pt-BR" sz="3600" dirty="0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 </a:t>
            </a:r>
            <a:r>
              <a:rPr lang="pt-BR" sz="3600" dirty="0" err="1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es</a:t>
            </a:r>
            <a:r>
              <a:rPr lang="pt-BR" sz="3600" dirty="0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 </a:t>
            </a:r>
            <a:r>
              <a:rPr lang="pt-BR" sz="3600" dirty="0" err="1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el</a:t>
            </a:r>
            <a:r>
              <a:rPr lang="pt-BR" sz="3600" dirty="0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 </a:t>
            </a:r>
            <a:r>
              <a:rPr lang="pt-BR" sz="3600" dirty="0" err="1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encortamiento</a:t>
            </a:r>
            <a:r>
              <a:rPr lang="pt-BR" sz="3600" dirty="0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 de </a:t>
            </a:r>
            <a:r>
              <a:rPr lang="pt-BR" sz="3600" dirty="0" err="1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los</a:t>
            </a:r>
            <a:r>
              <a:rPr lang="pt-BR" sz="3600" dirty="0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 </a:t>
            </a:r>
            <a:r>
              <a:rPr lang="pt-BR" sz="3600" dirty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internódios, </a:t>
            </a:r>
            <a:r>
              <a:rPr lang="pt-BR" sz="3600" dirty="0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y </a:t>
            </a:r>
            <a:r>
              <a:rPr lang="pt-BR" sz="3600" dirty="0" err="1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la</a:t>
            </a:r>
            <a:r>
              <a:rPr lang="pt-BR" sz="3600" dirty="0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 </a:t>
            </a:r>
            <a:r>
              <a:rPr lang="pt-BR" sz="3600" dirty="0" err="1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hoja</a:t>
            </a:r>
            <a:r>
              <a:rPr lang="pt-BR" sz="3600" dirty="0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 </a:t>
            </a:r>
            <a:r>
              <a:rPr lang="pt-BR" sz="3600" dirty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torna-se </a:t>
            </a:r>
            <a:r>
              <a:rPr lang="pt-BR" sz="3600" dirty="0" err="1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pequeña</a:t>
            </a:r>
            <a:r>
              <a:rPr lang="pt-BR" sz="3600" dirty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; </a:t>
            </a:r>
            <a:r>
              <a:rPr lang="pt-BR" sz="3600" dirty="0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pero </a:t>
            </a:r>
            <a:r>
              <a:rPr lang="pt-BR" sz="3600" dirty="0" err="1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hay</a:t>
            </a:r>
            <a:r>
              <a:rPr lang="pt-BR" sz="3600" dirty="0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 </a:t>
            </a:r>
            <a:r>
              <a:rPr lang="pt-BR" sz="3600" dirty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faixas </a:t>
            </a:r>
            <a:r>
              <a:rPr lang="pt-BR" sz="3600" dirty="0" err="1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amarelladas</a:t>
            </a:r>
            <a:r>
              <a:rPr lang="pt-BR" sz="3600" dirty="0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 </a:t>
            </a:r>
            <a:r>
              <a:rPr lang="pt-BR" sz="3600" dirty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(</a:t>
            </a:r>
            <a:r>
              <a:rPr lang="pt-BR" sz="3600" dirty="0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o </a:t>
            </a:r>
            <a:r>
              <a:rPr lang="pt-BR" sz="3600" dirty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brancas) entre </a:t>
            </a:r>
            <a:r>
              <a:rPr lang="pt-BR" sz="3600" dirty="0" err="1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la</a:t>
            </a:r>
            <a:r>
              <a:rPr lang="pt-BR" sz="3600" dirty="0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 </a:t>
            </a:r>
            <a:r>
              <a:rPr lang="pt-BR" sz="3600" dirty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nervura </a:t>
            </a:r>
            <a:r>
              <a:rPr lang="pt-BR" sz="3600" dirty="0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y </a:t>
            </a:r>
            <a:r>
              <a:rPr lang="pt-BR" sz="3600" dirty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bordas </a:t>
            </a:r>
            <a:r>
              <a:rPr lang="pt-BR" sz="3600" dirty="0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de </a:t>
            </a:r>
            <a:r>
              <a:rPr lang="pt-BR" sz="3600" dirty="0" err="1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las</a:t>
            </a:r>
            <a:r>
              <a:rPr lang="pt-BR" sz="3600" dirty="0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 </a:t>
            </a:r>
            <a:r>
              <a:rPr lang="pt-BR" sz="3600" dirty="0" err="1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hojas</a:t>
            </a:r>
            <a:r>
              <a:rPr lang="pt-BR" sz="3600" dirty="0" smtClean="0">
                <a:solidFill>
                  <a:srgbClr val="CCFFCC"/>
                </a:solidFill>
                <a:latin typeface="Arial Unicode MS" pitchFamily="34" charset="-128"/>
                <a:cs typeface="Times New Roman" pitchFamily="18" charset="0"/>
              </a:rPr>
              <a:t>.</a:t>
            </a:r>
            <a:r>
              <a:rPr lang="pt-BR" sz="3600" dirty="0" smtClean="0">
                <a:solidFill>
                  <a:srgbClr val="CCFF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3600" dirty="0">
              <a:solidFill>
                <a:srgbClr val="CCFF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6324" name="Rectangle 1028"/>
          <p:cNvSpPr>
            <a:spLocks noChangeArrowheads="1"/>
          </p:cNvSpPr>
          <p:nvPr/>
        </p:nvSpPr>
        <p:spPr bwMode="auto">
          <a:xfrm>
            <a:off x="304800" y="914400"/>
            <a:ext cx="5638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tabLst>
                <a:tab pos="90488" algn="l"/>
              </a:tabLst>
            </a:pPr>
            <a:r>
              <a:rPr lang="pt-BR" sz="2800" b="1">
                <a:solidFill>
                  <a:schemeClr val="folHlin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Sintomas de  deficiência de Zn</a:t>
            </a:r>
            <a:endParaRPr lang="en-US" sz="2800" b="1">
              <a:solidFill>
                <a:schemeClr val="folHlin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6789" name="Rectangle 1029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56326" name="Rectangle 1028"/>
          <p:cNvSpPr>
            <a:spLocks noChangeArrowheads="1"/>
          </p:cNvSpPr>
          <p:nvPr/>
        </p:nvSpPr>
        <p:spPr bwMode="auto">
          <a:xfrm>
            <a:off x="6143625" y="5429250"/>
            <a:ext cx="3000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tabLst>
                <a:tab pos="90488" algn="l"/>
              </a:tabLst>
            </a:pPr>
            <a:r>
              <a:rPr lang="pt-BR" sz="2000" b="1">
                <a:solidFill>
                  <a:srgbClr val="0066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Zn foliar em cevada</a:t>
            </a:r>
            <a:endParaRPr lang="en-US" sz="2000" b="1">
              <a:solidFill>
                <a:srgbClr val="0066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3"/>
          <p:cNvSpPr txBox="1">
            <a:spLocks noChangeArrowheads="1"/>
          </p:cNvSpPr>
          <p:nvPr/>
        </p:nvSpPr>
        <p:spPr bwMode="auto">
          <a:xfrm>
            <a:off x="0" y="0"/>
            <a:ext cx="5357813" cy="528638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 err="1" smtClean="0">
                <a:solidFill>
                  <a:schemeClr val="bg1"/>
                </a:solidFill>
              </a:rPr>
              <a:t>Deficiencia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>
                <a:solidFill>
                  <a:schemeClr val="bg1"/>
                </a:solidFill>
              </a:rPr>
              <a:t>de Zn </a:t>
            </a:r>
            <a:r>
              <a:rPr lang="pt-BR" sz="2800" b="1" dirty="0" err="1" smtClean="0">
                <a:solidFill>
                  <a:schemeClr val="bg1"/>
                </a:solidFill>
              </a:rPr>
              <a:t>en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>
                <a:solidFill>
                  <a:schemeClr val="bg1"/>
                </a:solidFill>
              </a:rPr>
              <a:t>soja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12997" name="Rectangle 5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57348" name="Picture 7" descr="Soy01Zn.jpg (236039 bytes)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027"/>
          <p:cNvSpPr txBox="1">
            <a:spLocks noChangeArrowheads="1"/>
          </p:cNvSpPr>
          <p:nvPr/>
        </p:nvSpPr>
        <p:spPr bwMode="auto">
          <a:xfrm>
            <a:off x="0" y="0"/>
            <a:ext cx="6500813" cy="528638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 err="1" smtClean="0">
                <a:solidFill>
                  <a:schemeClr val="bg1"/>
                </a:solidFill>
              </a:rPr>
              <a:t>Deficiencia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>
                <a:solidFill>
                  <a:schemeClr val="bg1"/>
                </a:solidFill>
              </a:rPr>
              <a:t>de Zn </a:t>
            </a:r>
            <a:r>
              <a:rPr lang="pt-BR" sz="2800" b="1" dirty="0" err="1" smtClean="0">
                <a:solidFill>
                  <a:schemeClr val="bg1"/>
                </a:solidFill>
              </a:rPr>
              <a:t>en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>
                <a:solidFill>
                  <a:schemeClr val="bg1"/>
                </a:solidFill>
              </a:rPr>
              <a:t>soja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75812" name="Rectangle 1028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5837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1800"/>
            <a:ext cx="9144000" cy="6426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0"/>
            <a:ext cx="6572250" cy="528638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 err="1" smtClean="0">
                <a:solidFill>
                  <a:schemeClr val="bg1"/>
                </a:solidFill>
              </a:rPr>
              <a:t>Deficiencia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>
                <a:solidFill>
                  <a:schemeClr val="bg1"/>
                </a:solidFill>
              </a:rPr>
              <a:t>de Zn </a:t>
            </a:r>
            <a:r>
              <a:rPr lang="pt-BR" sz="2800" b="1" dirty="0" err="1" smtClean="0">
                <a:solidFill>
                  <a:schemeClr val="bg1"/>
                </a:solidFill>
              </a:rPr>
              <a:t>en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 err="1" smtClean="0">
                <a:solidFill>
                  <a:schemeClr val="bg1"/>
                </a:solidFill>
              </a:rPr>
              <a:t>frijol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22213" name="Rectangle 5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graphicFrame>
        <p:nvGraphicFramePr>
          <p:cNvPr id="3074" name="Object 1024"/>
          <p:cNvGraphicFramePr>
            <a:graphicFrameLocks noChangeAspect="1"/>
          </p:cNvGraphicFramePr>
          <p:nvPr/>
        </p:nvGraphicFramePr>
        <p:xfrm>
          <a:off x="500063" y="642938"/>
          <a:ext cx="8286750" cy="6215062"/>
        </p:xfrm>
        <a:graphic>
          <a:graphicData uri="http://schemas.openxmlformats.org/presentationml/2006/ole">
            <p:oleObj spid="_x0000_s3074" name="Photo Editor Photo" r:id="rId3" imgW="6095238" imgH="4571429" progId="MSPhotoEd.3">
              <p:embed/>
            </p:oleObj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33400" y="500063"/>
            <a:ext cx="8610600" cy="528637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 err="1" smtClean="0">
                <a:solidFill>
                  <a:schemeClr val="bg1"/>
                </a:solidFill>
              </a:rPr>
              <a:t>Deficiencia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>
                <a:solidFill>
                  <a:schemeClr val="bg1"/>
                </a:solidFill>
              </a:rPr>
              <a:t>de Zn </a:t>
            </a:r>
            <a:r>
              <a:rPr lang="pt-BR" sz="2800" b="1" dirty="0" err="1" smtClean="0">
                <a:solidFill>
                  <a:schemeClr val="bg1"/>
                </a:solidFill>
              </a:rPr>
              <a:t>en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 err="1" smtClean="0">
                <a:solidFill>
                  <a:schemeClr val="bg1"/>
                </a:solidFill>
              </a:rPr>
              <a:t>frijol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60100" name="Rectangle 4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graphicFrame>
        <p:nvGraphicFramePr>
          <p:cNvPr id="4098" name="Object 0"/>
          <p:cNvGraphicFramePr>
            <a:graphicFrameLocks noChangeAspect="1"/>
          </p:cNvGraphicFramePr>
          <p:nvPr/>
        </p:nvGraphicFramePr>
        <p:xfrm>
          <a:off x="1071563" y="1214438"/>
          <a:ext cx="7524750" cy="5643562"/>
        </p:xfrm>
        <a:graphic>
          <a:graphicData uri="http://schemas.openxmlformats.org/presentationml/2006/ole">
            <p:oleObj spid="_x0000_s4098" name="Photo Editor Photo" r:id="rId3" imgW="6095238" imgH="4571429" progId="MSPhotoEd.3">
              <p:embed/>
            </p:oleObj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5" name="Rectangle 3"/>
          <p:cNvSpPr>
            <a:spLocks noChangeArrowheads="1"/>
          </p:cNvSpPr>
          <p:nvPr/>
        </p:nvSpPr>
        <p:spPr bwMode="auto">
          <a:xfrm>
            <a:off x="1752600" y="304800"/>
            <a:ext cx="5638800" cy="5334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3200" b="1">
                <a:solidFill>
                  <a:schemeClr val="tx2"/>
                </a:solidFill>
                <a:latin typeface="Monotype Corsiva" pitchFamily="66" charset="0"/>
              </a:rPr>
              <a:t>MICRONUTRIENTES</a:t>
            </a:r>
          </a:p>
        </p:txBody>
      </p:sp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09663"/>
            <a:ext cx="9202738" cy="5748337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5E765E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12" name="Rectangle 8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295400" y="609600"/>
            <a:ext cx="6324600" cy="528638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 err="1" smtClean="0">
                <a:solidFill>
                  <a:schemeClr val="bg1"/>
                </a:solidFill>
              </a:rPr>
              <a:t>Deficiencia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>
                <a:solidFill>
                  <a:schemeClr val="bg1"/>
                </a:solidFill>
              </a:rPr>
              <a:t>de Zn </a:t>
            </a:r>
            <a:r>
              <a:rPr lang="pt-BR" sz="2800" b="1" dirty="0" err="1" smtClean="0">
                <a:solidFill>
                  <a:schemeClr val="bg1"/>
                </a:solidFill>
              </a:rPr>
              <a:t>en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 err="1" smtClean="0">
                <a:solidFill>
                  <a:schemeClr val="bg1"/>
                </a:solidFill>
              </a:rPr>
              <a:t>maíz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9396" name="Picture 10" descr="Zinc deficiency symptom - cor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771650"/>
            <a:ext cx="67818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Adobe Albums\Cat2\foto (1) cópia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208088"/>
            <a:ext cx="6858000" cy="564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3219" name="Rectangle 3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1428750" y="642938"/>
            <a:ext cx="6324600" cy="528637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 err="1" smtClean="0">
                <a:solidFill>
                  <a:schemeClr val="bg1"/>
                </a:solidFill>
              </a:rPr>
              <a:t>Deficiencia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>
                <a:solidFill>
                  <a:schemeClr val="bg1"/>
                </a:solidFill>
              </a:rPr>
              <a:t>de Zn </a:t>
            </a:r>
            <a:r>
              <a:rPr lang="pt-BR" sz="2800" b="1" dirty="0" err="1" smtClean="0">
                <a:solidFill>
                  <a:schemeClr val="bg1"/>
                </a:solidFill>
              </a:rPr>
              <a:t>en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 err="1" smtClean="0">
                <a:solidFill>
                  <a:schemeClr val="bg1"/>
                </a:solidFill>
              </a:rPr>
              <a:t>maíz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80" name="Rectangle 4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61443" name="Text Box 5"/>
          <p:cNvSpPr txBox="1">
            <a:spLocks noChangeArrowheads="1"/>
          </p:cNvSpPr>
          <p:nvPr/>
        </p:nvSpPr>
        <p:spPr bwMode="auto">
          <a:xfrm>
            <a:off x="5257800" y="5902325"/>
            <a:ext cx="3886200" cy="954107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 err="1" smtClean="0">
                <a:solidFill>
                  <a:schemeClr val="bg1"/>
                </a:solidFill>
              </a:rPr>
              <a:t>Deficiencia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>
                <a:solidFill>
                  <a:schemeClr val="bg1"/>
                </a:solidFill>
              </a:rPr>
              <a:t>de Zn </a:t>
            </a:r>
            <a:r>
              <a:rPr lang="pt-BR" sz="2800" b="1" dirty="0" err="1" smtClean="0">
                <a:solidFill>
                  <a:schemeClr val="bg1"/>
                </a:solidFill>
              </a:rPr>
              <a:t>en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 err="1" smtClean="0">
                <a:solidFill>
                  <a:schemeClr val="bg1"/>
                </a:solidFill>
              </a:rPr>
              <a:t>maíz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61444" name="Picture 12" descr="Corn03Zn.jpg (308324 bytes)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0"/>
            <a:ext cx="4619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214313" y="0"/>
            <a:ext cx="6324600" cy="528638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 err="1" smtClean="0">
                <a:solidFill>
                  <a:schemeClr val="bg1"/>
                </a:solidFill>
              </a:rPr>
              <a:t>Deficiencia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>
                <a:solidFill>
                  <a:schemeClr val="bg1"/>
                </a:solidFill>
              </a:rPr>
              <a:t>de Zn </a:t>
            </a:r>
            <a:r>
              <a:rPr lang="pt-BR" sz="2800" b="1" dirty="0" err="1" smtClean="0">
                <a:solidFill>
                  <a:schemeClr val="bg1"/>
                </a:solidFill>
              </a:rPr>
              <a:t>en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 err="1" smtClean="0">
                <a:solidFill>
                  <a:schemeClr val="bg1"/>
                </a:solidFill>
              </a:rPr>
              <a:t>maíz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62468" name="Picture 4" descr="http://www.cropsoil.uga.edu/~oplank/diagnostics70/Symptoms_/Corn/Images-Corn/Zn_Deficient_Corn_II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1500"/>
            <a:ext cx="5743575" cy="370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5" descr="http://www.cropsoil.uga.edu/~oplank/diagnostics70/Symptoms_/Corn/Images-Corn/Zn_Def_Corn_GA.jpg">
            <a:hlinkClick r:id="rId2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0" y="2728913"/>
            <a:ext cx="6286500" cy="412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428625" y="0"/>
            <a:ext cx="6324600" cy="528638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 err="1" smtClean="0">
                <a:solidFill>
                  <a:schemeClr val="bg1"/>
                </a:solidFill>
              </a:rPr>
              <a:t>Deficiencia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>
                <a:solidFill>
                  <a:schemeClr val="bg1"/>
                </a:solidFill>
              </a:rPr>
              <a:t>de Zn </a:t>
            </a:r>
            <a:r>
              <a:rPr lang="pt-BR" sz="2800" b="1" dirty="0" err="1" smtClean="0">
                <a:solidFill>
                  <a:schemeClr val="bg1"/>
                </a:solidFill>
              </a:rPr>
              <a:t>en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 err="1" smtClean="0">
                <a:solidFill>
                  <a:schemeClr val="bg1"/>
                </a:solidFill>
              </a:rPr>
              <a:t>maíz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endParaRPr lang="pt-BR" dirty="0">
              <a:solidFill>
                <a:schemeClr val="bg1"/>
              </a:solidFill>
            </a:endParaRPr>
          </a:p>
        </p:txBody>
      </p:sp>
      <p:graphicFrame>
        <p:nvGraphicFramePr>
          <p:cNvPr id="5122" name="Object 0"/>
          <p:cNvGraphicFramePr>
            <a:graphicFrameLocks noChangeAspect="1"/>
          </p:cNvGraphicFramePr>
          <p:nvPr/>
        </p:nvGraphicFramePr>
        <p:xfrm>
          <a:off x="381000" y="500063"/>
          <a:ext cx="8477250" cy="6357937"/>
        </p:xfrm>
        <a:graphic>
          <a:graphicData uri="http://schemas.openxmlformats.org/presentationml/2006/ole">
            <p:oleObj spid="_x0000_s5122" name="Photo Editor Photo" r:id="rId3" imgW="6095238" imgH="4571429" progId="MSPhotoEd.3">
              <p:embed/>
            </p:oleObj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357188" y="0"/>
            <a:ext cx="6324600" cy="528638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 err="1" smtClean="0">
                <a:solidFill>
                  <a:schemeClr val="bg1"/>
                </a:solidFill>
              </a:rPr>
              <a:t>Deficiencia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>
                <a:solidFill>
                  <a:schemeClr val="bg1"/>
                </a:solidFill>
              </a:rPr>
              <a:t>de Zn </a:t>
            </a:r>
            <a:r>
              <a:rPr lang="pt-BR" sz="2800" b="1" dirty="0" err="1" smtClean="0">
                <a:solidFill>
                  <a:schemeClr val="bg1"/>
                </a:solidFill>
              </a:rPr>
              <a:t>en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 err="1" smtClean="0">
                <a:solidFill>
                  <a:schemeClr val="bg1"/>
                </a:solidFill>
              </a:rPr>
              <a:t>maíz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endParaRPr lang="pt-BR" dirty="0">
              <a:solidFill>
                <a:schemeClr val="bg1"/>
              </a:solidFill>
            </a:endParaRPr>
          </a:p>
        </p:txBody>
      </p:sp>
      <p:graphicFrame>
        <p:nvGraphicFramePr>
          <p:cNvPr id="6146" name="Object 5"/>
          <p:cNvGraphicFramePr>
            <a:graphicFrameLocks noChangeAspect="1"/>
          </p:cNvGraphicFramePr>
          <p:nvPr/>
        </p:nvGraphicFramePr>
        <p:xfrm>
          <a:off x="428625" y="571500"/>
          <a:ext cx="8382000" cy="6286500"/>
        </p:xfrm>
        <a:graphic>
          <a:graphicData uri="http://schemas.openxmlformats.org/presentationml/2006/ole">
            <p:oleObj spid="_x0000_s6146" name="Photo Editor Photo" r:id="rId3" imgW="6095238" imgH="4571429" progId="MSPhotoEd.3">
              <p:embed/>
            </p:oleObj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500063" y="0"/>
            <a:ext cx="6324600" cy="528638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 err="1" smtClean="0">
                <a:solidFill>
                  <a:schemeClr val="bg1"/>
                </a:solidFill>
              </a:rPr>
              <a:t>Deficiencia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>
                <a:solidFill>
                  <a:schemeClr val="bg1"/>
                </a:solidFill>
              </a:rPr>
              <a:t>de Zn </a:t>
            </a:r>
            <a:r>
              <a:rPr lang="pt-BR" sz="2800" b="1" dirty="0" err="1" smtClean="0">
                <a:solidFill>
                  <a:schemeClr val="bg1"/>
                </a:solidFill>
              </a:rPr>
              <a:t>en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 err="1" smtClean="0">
                <a:solidFill>
                  <a:schemeClr val="bg1"/>
                </a:solidFill>
              </a:rPr>
              <a:t>maíz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63492" name="Picture 3" descr="http://www.extension.umn.edu/distribution/cropsystems/images/0720f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88"/>
            <a:ext cx="9067800" cy="558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1295400" y="838200"/>
            <a:ext cx="6324600" cy="528638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 err="1" smtClean="0">
                <a:solidFill>
                  <a:schemeClr val="bg1"/>
                </a:solidFill>
              </a:rPr>
              <a:t>Deficiencia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>
                <a:solidFill>
                  <a:schemeClr val="bg1"/>
                </a:solidFill>
              </a:rPr>
              <a:t>de Zn </a:t>
            </a:r>
            <a:r>
              <a:rPr lang="pt-BR" sz="2800" b="1" dirty="0" err="1" smtClean="0">
                <a:solidFill>
                  <a:schemeClr val="bg1"/>
                </a:solidFill>
              </a:rPr>
              <a:t>en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>
                <a:solidFill>
                  <a:schemeClr val="bg1"/>
                </a:solidFill>
              </a:rPr>
              <a:t>sorgo</a:t>
            </a:r>
            <a:r>
              <a:rPr lang="pt-BR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4515" name="Picture 5" descr="C:\Adobe Albums\Cat2\foto (3) cóp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447800"/>
            <a:ext cx="708660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8902" name="Rectangle 6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2819400" y="533400"/>
            <a:ext cx="6324600" cy="528638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 err="1" smtClean="0">
                <a:solidFill>
                  <a:schemeClr val="bg1"/>
                </a:solidFill>
              </a:rPr>
              <a:t>Deficiencia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>
                <a:solidFill>
                  <a:schemeClr val="bg1"/>
                </a:solidFill>
              </a:rPr>
              <a:t>de Zn </a:t>
            </a:r>
            <a:r>
              <a:rPr lang="pt-BR" sz="2800" b="1" dirty="0" err="1" smtClean="0">
                <a:solidFill>
                  <a:schemeClr val="bg1"/>
                </a:solidFill>
              </a:rPr>
              <a:t>en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>
                <a:solidFill>
                  <a:schemeClr val="bg1"/>
                </a:solidFill>
              </a:rPr>
              <a:t>arroz</a:t>
            </a:r>
            <a:r>
              <a:rPr lang="pt-B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1734" name="Rectangle 6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65540" name="Picture 2" descr="http://www.soil.ncsu.edu/nmp/deficiency/rice%20Zn%20def%202006%20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1214438"/>
            <a:ext cx="7054850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 descr="C:\Adobe Albums\Cat2\foto (2) cópia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Text Box 2"/>
          <p:cNvSpPr txBox="1">
            <a:spLocks noChangeArrowheads="1"/>
          </p:cNvSpPr>
          <p:nvPr/>
        </p:nvSpPr>
        <p:spPr bwMode="auto">
          <a:xfrm>
            <a:off x="2819400" y="533400"/>
            <a:ext cx="6324600" cy="528638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 err="1" smtClean="0">
                <a:solidFill>
                  <a:schemeClr val="bg1"/>
                </a:solidFill>
              </a:rPr>
              <a:t>Deficiencia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>
                <a:solidFill>
                  <a:schemeClr val="bg1"/>
                </a:solidFill>
              </a:rPr>
              <a:t>de Zn </a:t>
            </a:r>
            <a:r>
              <a:rPr lang="pt-BR" sz="2800" b="1" dirty="0" err="1" smtClean="0">
                <a:solidFill>
                  <a:schemeClr val="bg1"/>
                </a:solidFill>
              </a:rPr>
              <a:t>en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>
                <a:solidFill>
                  <a:schemeClr val="bg1"/>
                </a:solidFill>
              </a:rPr>
              <a:t>arroz</a:t>
            </a:r>
            <a:r>
              <a:rPr lang="pt-B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1734" name="Rectangle 6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28600" y="914400"/>
            <a:ext cx="8686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pt-BR" sz="3600" b="1" dirty="0">
                <a:latin typeface="Arial" charset="0"/>
                <a:sym typeface="Symbol" pitchFamily="18" charset="2"/>
              </a:rPr>
              <a:t> </a:t>
            </a:r>
            <a:r>
              <a:rPr lang="pt-BR" sz="3600" b="1" dirty="0" err="1" smtClean="0">
                <a:latin typeface="Arial" charset="0"/>
                <a:sym typeface="Symbol" pitchFamily="18" charset="2"/>
              </a:rPr>
              <a:t>Introducción</a:t>
            </a:r>
            <a:endParaRPr lang="pt-BR" sz="3200" b="1" dirty="0">
              <a:latin typeface="Arial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pt-BR" sz="3600" b="1" dirty="0">
                <a:latin typeface="Arial" charset="0"/>
                <a:sym typeface="Symbol" pitchFamily="18" charset="2"/>
              </a:rPr>
              <a:t></a:t>
            </a:r>
            <a:r>
              <a:rPr lang="pt-BR" sz="3200" b="1" dirty="0">
                <a:latin typeface="Arial" charset="0"/>
              </a:rPr>
              <a:t> </a:t>
            </a:r>
            <a:r>
              <a:rPr lang="pt-BR" sz="3600" b="1" dirty="0" err="1" smtClean="0">
                <a:latin typeface="Arial" charset="0"/>
              </a:rPr>
              <a:t>Absorción</a:t>
            </a:r>
            <a:r>
              <a:rPr lang="pt-BR" sz="3600" b="1" dirty="0" smtClean="0">
                <a:latin typeface="Arial" charset="0"/>
              </a:rPr>
              <a:t>, </a:t>
            </a:r>
            <a:r>
              <a:rPr lang="pt-BR" sz="3600" b="1" dirty="0" err="1" smtClean="0">
                <a:latin typeface="Arial" charset="0"/>
              </a:rPr>
              <a:t>translocación</a:t>
            </a:r>
            <a:r>
              <a:rPr lang="pt-BR" sz="3600" b="1" dirty="0" smtClean="0">
                <a:latin typeface="Arial" charset="0"/>
              </a:rPr>
              <a:t> y </a:t>
            </a:r>
            <a:r>
              <a:rPr lang="pt-BR" sz="3600" b="1" dirty="0" err="1" smtClean="0">
                <a:latin typeface="Arial" charset="0"/>
              </a:rPr>
              <a:t>redistribuición</a:t>
            </a:r>
            <a:endParaRPr lang="pt-BR" sz="3600" b="1" dirty="0">
              <a:latin typeface="Arial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pt-BR" sz="3600" b="1" dirty="0">
                <a:latin typeface="Arial" charset="0"/>
                <a:sym typeface="Symbol" pitchFamily="18" charset="2"/>
              </a:rPr>
              <a:t></a:t>
            </a:r>
            <a:r>
              <a:rPr lang="pt-BR" sz="3600" b="1" dirty="0">
                <a:latin typeface="Arial" charset="0"/>
              </a:rPr>
              <a:t> </a:t>
            </a:r>
            <a:r>
              <a:rPr lang="pt-BR" sz="3600" b="1" dirty="0" err="1" smtClean="0">
                <a:latin typeface="Arial" charset="0"/>
              </a:rPr>
              <a:t>Participación</a:t>
            </a:r>
            <a:r>
              <a:rPr lang="pt-BR" sz="3600" b="1" dirty="0" smtClean="0">
                <a:latin typeface="Arial" charset="0"/>
              </a:rPr>
              <a:t> </a:t>
            </a:r>
            <a:r>
              <a:rPr lang="pt-BR" sz="3600" b="1" dirty="0" err="1" smtClean="0">
                <a:latin typeface="Arial" charset="0"/>
              </a:rPr>
              <a:t>en</a:t>
            </a:r>
            <a:r>
              <a:rPr lang="pt-BR" sz="3600" b="1" dirty="0" smtClean="0">
                <a:latin typeface="Arial" charset="0"/>
              </a:rPr>
              <a:t> </a:t>
            </a:r>
            <a:r>
              <a:rPr lang="pt-BR" sz="3600" b="1" dirty="0" err="1" smtClean="0">
                <a:latin typeface="Arial" charset="0"/>
              </a:rPr>
              <a:t>el</a:t>
            </a:r>
            <a:r>
              <a:rPr lang="pt-BR" sz="3600" b="1" dirty="0" smtClean="0">
                <a:latin typeface="Arial" charset="0"/>
              </a:rPr>
              <a:t> </a:t>
            </a:r>
            <a:r>
              <a:rPr lang="pt-BR" sz="3600" b="1" dirty="0">
                <a:latin typeface="Arial" charset="0"/>
              </a:rPr>
              <a:t>metabolismo vegetal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pt-BR" sz="3600" b="1" dirty="0">
                <a:latin typeface="Arial" charset="0"/>
                <a:sym typeface="Symbol" pitchFamily="18" charset="2"/>
              </a:rPr>
              <a:t></a:t>
            </a:r>
            <a:r>
              <a:rPr lang="pt-BR" sz="3600" b="1" dirty="0">
                <a:latin typeface="Arial" charset="0"/>
              </a:rPr>
              <a:t> </a:t>
            </a:r>
            <a:r>
              <a:rPr lang="pt-BR" sz="3600" b="1" dirty="0" err="1" smtClean="0">
                <a:latin typeface="Arial" charset="0"/>
              </a:rPr>
              <a:t>Exigencias</a:t>
            </a:r>
            <a:r>
              <a:rPr lang="pt-BR" sz="3600" b="1" dirty="0" smtClean="0">
                <a:latin typeface="Arial" charset="0"/>
              </a:rPr>
              <a:t> </a:t>
            </a:r>
            <a:r>
              <a:rPr lang="pt-BR" sz="3600" b="1" dirty="0" err="1" smtClean="0">
                <a:latin typeface="Arial" charset="0"/>
              </a:rPr>
              <a:t>minerales</a:t>
            </a:r>
            <a:r>
              <a:rPr lang="pt-BR" sz="3600" b="1" dirty="0" smtClean="0">
                <a:latin typeface="Arial" charset="0"/>
              </a:rPr>
              <a:t> de </a:t>
            </a:r>
            <a:r>
              <a:rPr lang="pt-BR" sz="3600" b="1" dirty="0" err="1" smtClean="0">
                <a:latin typeface="Arial" charset="0"/>
              </a:rPr>
              <a:t>las</a:t>
            </a:r>
            <a:r>
              <a:rPr lang="pt-BR" sz="3600" b="1" dirty="0" smtClean="0">
                <a:latin typeface="Arial" charset="0"/>
              </a:rPr>
              <a:t> </a:t>
            </a:r>
            <a:r>
              <a:rPr lang="pt-BR" sz="3600" b="1" dirty="0" err="1" smtClean="0">
                <a:latin typeface="Arial" charset="0"/>
              </a:rPr>
              <a:t>principales</a:t>
            </a:r>
            <a:r>
              <a:rPr lang="pt-BR" sz="3600" b="1" dirty="0" smtClean="0">
                <a:latin typeface="Arial" charset="0"/>
              </a:rPr>
              <a:t> </a:t>
            </a:r>
            <a:r>
              <a:rPr lang="pt-BR" sz="3600" b="1" dirty="0">
                <a:latin typeface="Arial" charset="0"/>
              </a:rPr>
              <a:t>culturas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pt-BR" sz="3600" b="1" dirty="0">
                <a:latin typeface="Arial" charset="0"/>
                <a:sym typeface="Symbol" pitchFamily="18" charset="2"/>
              </a:rPr>
              <a:t></a:t>
            </a:r>
            <a:r>
              <a:rPr lang="pt-BR" sz="3600" b="1" dirty="0">
                <a:latin typeface="Arial" charset="0"/>
              </a:rPr>
              <a:t> </a:t>
            </a:r>
            <a:r>
              <a:rPr lang="pt-BR" sz="3600" b="1" dirty="0" err="1" smtClean="0">
                <a:latin typeface="Arial" charset="0"/>
              </a:rPr>
              <a:t>Sintomatología</a:t>
            </a:r>
            <a:r>
              <a:rPr lang="pt-BR" sz="3600" b="1" dirty="0" smtClean="0">
                <a:latin typeface="Arial" charset="0"/>
              </a:rPr>
              <a:t> </a:t>
            </a:r>
            <a:r>
              <a:rPr lang="pt-BR" sz="3600" b="1" dirty="0">
                <a:latin typeface="Arial" charset="0"/>
              </a:rPr>
              <a:t>de deficiência </a:t>
            </a:r>
            <a:r>
              <a:rPr lang="pt-BR" sz="3600" b="1" dirty="0" smtClean="0">
                <a:latin typeface="Arial" charset="0"/>
              </a:rPr>
              <a:t>y </a:t>
            </a:r>
            <a:r>
              <a:rPr lang="pt-BR" sz="3600" b="1" dirty="0" err="1" smtClean="0">
                <a:latin typeface="Arial" charset="0"/>
              </a:rPr>
              <a:t>excesos</a:t>
            </a:r>
            <a:r>
              <a:rPr lang="pt-BR" sz="3600" b="1" dirty="0" smtClean="0">
                <a:latin typeface="Arial" charset="0"/>
              </a:rPr>
              <a:t> </a:t>
            </a:r>
            <a:r>
              <a:rPr lang="pt-BR" sz="3600" b="1" dirty="0" err="1" smtClean="0">
                <a:latin typeface="Arial" charset="0"/>
              </a:rPr>
              <a:t>nutricionales</a:t>
            </a:r>
            <a:endParaRPr lang="pt-BR" sz="3600" b="1" dirty="0">
              <a:latin typeface="Arial" charset="0"/>
            </a:endParaRPr>
          </a:p>
        </p:txBody>
      </p:sp>
      <p:sp>
        <p:nvSpPr>
          <p:cNvPr id="268291" name="Rectangle 3"/>
          <p:cNvSpPr>
            <a:spLocks noChangeArrowheads="1"/>
          </p:cNvSpPr>
          <p:nvPr/>
        </p:nvSpPr>
        <p:spPr bwMode="auto">
          <a:xfrm>
            <a:off x="0" y="0"/>
            <a:ext cx="2286000" cy="5334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3200" b="1">
                <a:solidFill>
                  <a:schemeClr val="tx2"/>
                </a:solidFill>
                <a:latin typeface="Monotype Corsiva" pitchFamily="66" charset="0"/>
              </a:rPr>
              <a:t>Zinco 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3"/>
          <p:cNvSpPr txBox="1">
            <a:spLocks noChangeArrowheads="1"/>
          </p:cNvSpPr>
          <p:nvPr/>
        </p:nvSpPr>
        <p:spPr bwMode="auto">
          <a:xfrm>
            <a:off x="2819400" y="533400"/>
            <a:ext cx="6324600" cy="528638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 err="1" smtClean="0">
                <a:solidFill>
                  <a:schemeClr val="bg1"/>
                </a:solidFill>
              </a:rPr>
              <a:t>Deficiencia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>
                <a:solidFill>
                  <a:schemeClr val="bg1"/>
                </a:solidFill>
              </a:rPr>
              <a:t>de Zn </a:t>
            </a:r>
            <a:r>
              <a:rPr lang="pt-BR" sz="2800" b="1" dirty="0" err="1" smtClean="0">
                <a:solidFill>
                  <a:schemeClr val="bg1"/>
                </a:solidFill>
              </a:rPr>
              <a:t>en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>
                <a:solidFill>
                  <a:schemeClr val="bg1"/>
                </a:solidFill>
              </a:rPr>
              <a:t>arroz</a:t>
            </a:r>
            <a:r>
              <a:rPr lang="pt-B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57028" name="Rectangle 4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67588" name="Rectangle 5"/>
          <p:cNvSpPr>
            <a:spLocks noChangeArrowheads="1"/>
          </p:cNvSpPr>
          <p:nvPr/>
        </p:nvSpPr>
        <p:spPr bwMode="auto">
          <a:xfrm>
            <a:off x="76200" y="4648200"/>
            <a:ext cx="43434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dirty="0" err="1" smtClean="0">
                <a:latin typeface="Arial" charset="0"/>
              </a:rPr>
              <a:t>Mejora</a:t>
            </a:r>
            <a:r>
              <a:rPr lang="pt-BR" sz="1600" dirty="0" smtClean="0">
                <a:latin typeface="Arial" charset="0"/>
              </a:rPr>
              <a:t> </a:t>
            </a:r>
            <a:r>
              <a:rPr lang="pt-BR" sz="1600" dirty="0">
                <a:latin typeface="Arial" charset="0"/>
              </a:rPr>
              <a:t>de </a:t>
            </a:r>
            <a:r>
              <a:rPr lang="pt-BR" sz="1600" dirty="0" err="1" smtClean="0">
                <a:latin typeface="Arial" charset="0"/>
              </a:rPr>
              <a:t>deficiencia</a:t>
            </a:r>
            <a:r>
              <a:rPr lang="pt-BR" sz="1600" dirty="0" smtClean="0">
                <a:latin typeface="Arial" charset="0"/>
              </a:rPr>
              <a:t> </a:t>
            </a:r>
            <a:r>
              <a:rPr lang="pt-BR" sz="1600" dirty="0">
                <a:latin typeface="Arial" charset="0"/>
              </a:rPr>
              <a:t>de zinco </a:t>
            </a:r>
            <a:r>
              <a:rPr lang="pt-BR" sz="1600" dirty="0" err="1" smtClean="0">
                <a:latin typeface="Arial" charset="0"/>
              </a:rPr>
              <a:t>en</a:t>
            </a:r>
            <a:r>
              <a:rPr lang="pt-BR" sz="1600" dirty="0" smtClean="0">
                <a:latin typeface="Arial" charset="0"/>
              </a:rPr>
              <a:t> </a:t>
            </a:r>
            <a:r>
              <a:rPr lang="pt-BR" sz="1600" dirty="0">
                <a:latin typeface="Arial" charset="0"/>
              </a:rPr>
              <a:t>plantas de arroz </a:t>
            </a:r>
            <a:r>
              <a:rPr lang="pt-BR" sz="1600" dirty="0" err="1" smtClean="0">
                <a:latin typeface="Arial" charset="0"/>
              </a:rPr>
              <a:t>con</a:t>
            </a:r>
            <a:r>
              <a:rPr lang="pt-BR" sz="1600" dirty="0" smtClean="0">
                <a:latin typeface="Arial" charset="0"/>
              </a:rPr>
              <a:t> </a:t>
            </a:r>
            <a:r>
              <a:rPr lang="pt-BR" sz="1600" dirty="0" err="1" smtClean="0">
                <a:latin typeface="Arial" charset="0"/>
              </a:rPr>
              <a:t>raíz</a:t>
            </a:r>
            <a:r>
              <a:rPr lang="pt-BR" sz="1600" dirty="0" smtClean="0">
                <a:latin typeface="Arial" charset="0"/>
              </a:rPr>
              <a:t> </a:t>
            </a:r>
            <a:r>
              <a:rPr lang="pt-BR" sz="1600" dirty="0" err="1" smtClean="0">
                <a:latin typeface="Arial" charset="0"/>
              </a:rPr>
              <a:t>en</a:t>
            </a:r>
            <a:r>
              <a:rPr lang="pt-BR" sz="1600" dirty="0" smtClean="0">
                <a:latin typeface="Arial" charset="0"/>
              </a:rPr>
              <a:t> contacto </a:t>
            </a:r>
            <a:r>
              <a:rPr lang="pt-BR" sz="1600" dirty="0" err="1" smtClean="0">
                <a:latin typeface="Arial" charset="0"/>
              </a:rPr>
              <a:t>con</a:t>
            </a:r>
            <a:r>
              <a:rPr lang="pt-BR" sz="1600" dirty="0" smtClean="0">
                <a:latin typeface="Arial" charset="0"/>
              </a:rPr>
              <a:t> </a:t>
            </a:r>
            <a:r>
              <a:rPr lang="pt-BR" sz="1600" dirty="0" err="1" smtClean="0">
                <a:latin typeface="Arial" charset="0"/>
              </a:rPr>
              <a:t>solución</a:t>
            </a:r>
            <a:r>
              <a:rPr lang="pt-BR" sz="1600" dirty="0" smtClean="0">
                <a:latin typeface="Arial" charset="0"/>
              </a:rPr>
              <a:t> </a:t>
            </a:r>
            <a:r>
              <a:rPr lang="pt-BR" sz="1600" dirty="0">
                <a:latin typeface="Arial" charset="0"/>
              </a:rPr>
              <a:t>de óxido de zinco (4% </a:t>
            </a:r>
            <a:r>
              <a:rPr lang="pt-BR" sz="1600" dirty="0" err="1">
                <a:latin typeface="Arial" charset="0"/>
              </a:rPr>
              <a:t>ZnO</a:t>
            </a:r>
            <a:r>
              <a:rPr lang="pt-BR" sz="1600" dirty="0">
                <a:latin typeface="Arial" charset="0"/>
              </a:rPr>
              <a:t>). </a:t>
            </a:r>
            <a:r>
              <a:rPr lang="pt-BR" sz="1600" dirty="0" smtClean="0">
                <a:latin typeface="Arial" charset="0"/>
              </a:rPr>
              <a:t>El </a:t>
            </a:r>
            <a:r>
              <a:rPr lang="pt-BR" sz="1600" dirty="0">
                <a:latin typeface="Arial" charset="0"/>
              </a:rPr>
              <a:t>arroz </a:t>
            </a:r>
            <a:r>
              <a:rPr lang="pt-BR" sz="1600" dirty="0" smtClean="0">
                <a:latin typeface="Arial" charset="0"/>
              </a:rPr>
              <a:t>no </a:t>
            </a:r>
            <a:r>
              <a:rPr lang="pt-BR" sz="1600" dirty="0" err="1" smtClean="0">
                <a:latin typeface="Arial" charset="0"/>
              </a:rPr>
              <a:t>tiene</a:t>
            </a:r>
            <a:r>
              <a:rPr lang="pt-BR" sz="1600" dirty="0" smtClean="0">
                <a:latin typeface="Arial" charset="0"/>
              </a:rPr>
              <a:t> </a:t>
            </a:r>
            <a:r>
              <a:rPr lang="pt-BR" sz="1600" dirty="0" err="1" smtClean="0">
                <a:latin typeface="Arial" charset="0"/>
              </a:rPr>
              <a:t>ninguno</a:t>
            </a:r>
            <a:r>
              <a:rPr lang="pt-BR" sz="1600" dirty="0" smtClean="0">
                <a:latin typeface="Arial" charset="0"/>
              </a:rPr>
              <a:t> </a:t>
            </a:r>
            <a:r>
              <a:rPr lang="pt-BR" sz="1600" dirty="0" err="1" smtClean="0">
                <a:latin typeface="Arial" charset="0"/>
              </a:rPr>
              <a:t>tratamiento</a:t>
            </a:r>
            <a:r>
              <a:rPr lang="pt-BR" sz="1600" dirty="0" smtClean="0">
                <a:latin typeface="Arial" charset="0"/>
              </a:rPr>
              <a:t> </a:t>
            </a:r>
            <a:r>
              <a:rPr lang="pt-BR" sz="1600" dirty="0">
                <a:latin typeface="Arial" charset="0"/>
              </a:rPr>
              <a:t>de zinco </a:t>
            </a:r>
            <a:r>
              <a:rPr lang="pt-BR" sz="1600" dirty="0" smtClean="0">
                <a:latin typeface="Arial" charset="0"/>
              </a:rPr>
              <a:t>a </a:t>
            </a:r>
            <a:r>
              <a:rPr lang="pt-BR" sz="1600" dirty="0" err="1" smtClean="0">
                <a:latin typeface="Arial" charset="0"/>
              </a:rPr>
              <a:t>la</a:t>
            </a:r>
            <a:r>
              <a:rPr lang="pt-BR" sz="1600" dirty="0" smtClean="0">
                <a:latin typeface="Arial" charset="0"/>
              </a:rPr>
              <a:t> </a:t>
            </a:r>
            <a:r>
              <a:rPr lang="pt-BR" sz="1600" dirty="0" err="1" smtClean="0">
                <a:latin typeface="Arial" charset="0"/>
              </a:rPr>
              <a:t>derecha</a:t>
            </a:r>
            <a:r>
              <a:rPr lang="pt-BR" sz="1600" dirty="0" smtClean="0">
                <a:latin typeface="Arial" charset="0"/>
              </a:rPr>
              <a:t>.</a:t>
            </a:r>
            <a:endParaRPr lang="pt-BR" sz="1600" dirty="0">
              <a:latin typeface="Arial" charset="0"/>
            </a:endParaRPr>
          </a:p>
        </p:txBody>
      </p:sp>
      <p:pic>
        <p:nvPicPr>
          <p:cNvPr id="67589" name="Picture 6" descr="Amelioration of zinc deficiency in rice on left by root dip of zinc oxide (4% ZnO).  &#10;The rice on the right has not had any zinc treatm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5562600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7" descr="Zinc deficiency shown by reduced tillering, chlorosis in the leaves, and reduced &#10;plant size (mature rice plants are only about 50-80 cm high)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590800"/>
            <a:ext cx="48768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1" name="Rectangle 8"/>
          <p:cNvSpPr>
            <a:spLocks noChangeArrowheads="1"/>
          </p:cNvSpPr>
          <p:nvPr/>
        </p:nvSpPr>
        <p:spPr bwMode="auto">
          <a:xfrm>
            <a:off x="6553200" y="6032500"/>
            <a:ext cx="2286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dirty="0" err="1" smtClean="0">
                <a:latin typeface="Arial" charset="0"/>
              </a:rPr>
              <a:t>Bajo</a:t>
            </a:r>
            <a:r>
              <a:rPr lang="pt-BR" sz="1600" dirty="0" smtClean="0">
                <a:latin typeface="Arial" charset="0"/>
              </a:rPr>
              <a:t> </a:t>
            </a:r>
            <a:r>
              <a:rPr lang="pt-BR" sz="1600" dirty="0" err="1" smtClean="0">
                <a:latin typeface="Arial" charset="0"/>
              </a:rPr>
              <a:t>Perfilhamiento</a:t>
            </a:r>
            <a:r>
              <a:rPr lang="pt-BR" sz="1600" dirty="0" smtClean="0">
                <a:latin typeface="Arial" charset="0"/>
              </a:rPr>
              <a:t> </a:t>
            </a:r>
            <a:r>
              <a:rPr lang="pt-BR" sz="1600" dirty="0" err="1" smtClean="0">
                <a:latin typeface="Arial" charset="0"/>
              </a:rPr>
              <a:t>en</a:t>
            </a:r>
            <a:r>
              <a:rPr lang="pt-BR" sz="1600" dirty="0" smtClean="0">
                <a:latin typeface="Arial" charset="0"/>
              </a:rPr>
              <a:t> </a:t>
            </a:r>
            <a:r>
              <a:rPr lang="pt-BR" sz="1600" dirty="0">
                <a:latin typeface="Arial" charset="0"/>
              </a:rPr>
              <a:t>plantas </a:t>
            </a:r>
            <a:r>
              <a:rPr lang="pt-BR" sz="1600" dirty="0" err="1" smtClean="0">
                <a:latin typeface="Arial" charset="0"/>
              </a:rPr>
              <a:t>con</a:t>
            </a:r>
            <a:r>
              <a:rPr lang="pt-BR" sz="1600" dirty="0" smtClean="0">
                <a:latin typeface="Arial" charset="0"/>
              </a:rPr>
              <a:t> </a:t>
            </a:r>
            <a:r>
              <a:rPr lang="pt-BR" sz="1600" dirty="0" err="1" smtClean="0">
                <a:latin typeface="Arial" charset="0"/>
              </a:rPr>
              <a:t>deficiencia</a:t>
            </a:r>
            <a:r>
              <a:rPr lang="pt-BR" sz="1600" dirty="0" smtClean="0">
                <a:latin typeface="Arial" charset="0"/>
              </a:rPr>
              <a:t> </a:t>
            </a:r>
            <a:r>
              <a:rPr lang="pt-BR" sz="1600" dirty="0" err="1" smtClean="0">
                <a:latin typeface="Arial" charset="0"/>
              </a:rPr>
              <a:t>en</a:t>
            </a:r>
            <a:r>
              <a:rPr lang="pt-BR" sz="1600" dirty="0" smtClean="0">
                <a:latin typeface="Arial" charset="0"/>
              </a:rPr>
              <a:t> Zn</a:t>
            </a:r>
            <a:endParaRPr lang="pt-BR" sz="16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2819400" y="533400"/>
            <a:ext cx="6324600" cy="528638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 err="1" smtClean="0">
                <a:solidFill>
                  <a:schemeClr val="bg1"/>
                </a:solidFill>
              </a:rPr>
              <a:t>Deficiencia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>
                <a:solidFill>
                  <a:schemeClr val="bg1"/>
                </a:solidFill>
              </a:rPr>
              <a:t>de Zn </a:t>
            </a:r>
            <a:r>
              <a:rPr lang="pt-BR" sz="2800" b="1" dirty="0" err="1" smtClean="0">
                <a:solidFill>
                  <a:schemeClr val="bg1"/>
                </a:solidFill>
              </a:rPr>
              <a:t>en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>
                <a:solidFill>
                  <a:schemeClr val="bg1"/>
                </a:solidFill>
              </a:rPr>
              <a:t>arroz</a:t>
            </a:r>
            <a:r>
              <a:rPr lang="pt-B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74787" name="Rectangle 3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68612" name="Picture 15" descr="Rice01Zn.jpg (283511 bytes)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057400"/>
            <a:ext cx="6858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3"/>
          <p:cNvSpPr txBox="1">
            <a:spLocks noChangeArrowheads="1"/>
          </p:cNvSpPr>
          <p:nvPr/>
        </p:nvSpPr>
        <p:spPr bwMode="auto">
          <a:xfrm>
            <a:off x="1524000" y="381000"/>
            <a:ext cx="6324600" cy="528638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 err="1" smtClean="0">
                <a:solidFill>
                  <a:schemeClr val="bg1"/>
                </a:solidFill>
              </a:rPr>
              <a:t>Deficiencia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>
                <a:solidFill>
                  <a:schemeClr val="bg1"/>
                </a:solidFill>
              </a:rPr>
              <a:t>de Zn </a:t>
            </a:r>
            <a:r>
              <a:rPr lang="pt-BR" sz="2800" b="1" dirty="0" err="1" smtClean="0">
                <a:solidFill>
                  <a:schemeClr val="bg1"/>
                </a:solidFill>
              </a:rPr>
              <a:t>en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 err="1" smtClean="0">
                <a:solidFill>
                  <a:schemeClr val="bg1"/>
                </a:solidFill>
              </a:rPr>
              <a:t>algodón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19142" name="Rectangle 6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69636" name="Picture 8" descr="Cott01Zn.jpg (232532 bytes)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174750"/>
            <a:ext cx="8610600" cy="568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1524000" y="381000"/>
            <a:ext cx="6324600" cy="528638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 err="1" smtClean="0">
                <a:solidFill>
                  <a:schemeClr val="bg1"/>
                </a:solidFill>
              </a:rPr>
              <a:t>Deficiencia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>
                <a:solidFill>
                  <a:schemeClr val="bg1"/>
                </a:solidFill>
              </a:rPr>
              <a:t>de Zn </a:t>
            </a:r>
            <a:r>
              <a:rPr lang="pt-BR" sz="2800" b="1" dirty="0" err="1" smtClean="0">
                <a:solidFill>
                  <a:schemeClr val="bg1"/>
                </a:solidFill>
              </a:rPr>
              <a:t>en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 err="1" smtClean="0">
                <a:solidFill>
                  <a:schemeClr val="bg1"/>
                </a:solidFill>
              </a:rPr>
              <a:t>algodón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84003" name="Rectangle 3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70660" name="Picture 6" descr="http://cotton.pi.csiro.au/Assets/images/Agronomy/nutrjpg/Zincde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47775"/>
            <a:ext cx="7954963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DefExcessosNutrientes\IMAGES\Img2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779588"/>
            <a:ext cx="7620000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1371600" y="838200"/>
            <a:ext cx="59202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  <a:latin typeface="Arial" charset="0"/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  <a:latin typeface="Arial" charset="0"/>
              </a:rPr>
              <a:t>de </a:t>
            </a:r>
            <a:r>
              <a:rPr lang="es-ES" sz="3200" b="1" dirty="0" err="1">
                <a:solidFill>
                  <a:srgbClr val="FFFF00"/>
                </a:solidFill>
                <a:latin typeface="Arial" charset="0"/>
              </a:rPr>
              <a:t>zinco</a:t>
            </a:r>
            <a:r>
              <a:rPr lang="es-ES" sz="3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s-ES" sz="3200" b="1" dirty="0" smtClean="0">
                <a:solidFill>
                  <a:srgbClr val="FFFF00"/>
                </a:solidFill>
                <a:latin typeface="Arial" charset="0"/>
              </a:rPr>
              <a:t>en </a:t>
            </a:r>
            <a:r>
              <a:rPr lang="es-ES" sz="3200" b="1" dirty="0" err="1">
                <a:solidFill>
                  <a:srgbClr val="FFFF00"/>
                </a:solidFill>
                <a:latin typeface="Arial" charset="0"/>
              </a:rPr>
              <a:t>citros</a:t>
            </a:r>
            <a:endParaRPr lang="es-ES" dirty="0"/>
          </a:p>
        </p:txBody>
      </p:sp>
      <p:sp>
        <p:nvSpPr>
          <p:cNvPr id="150533" name="Rectangle 5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524000" y="457200"/>
            <a:ext cx="55098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  <a:latin typeface="Arial" charset="0"/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  <a:latin typeface="Arial" charset="0"/>
              </a:rPr>
              <a:t>de </a:t>
            </a:r>
            <a:r>
              <a:rPr lang="es-ES" sz="3200" b="1" dirty="0" err="1">
                <a:solidFill>
                  <a:srgbClr val="FFFF00"/>
                </a:solidFill>
                <a:latin typeface="Arial" charset="0"/>
              </a:rPr>
              <a:t>zinco</a:t>
            </a:r>
            <a:r>
              <a:rPr lang="es-ES" sz="3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s-ES" sz="3200" b="1" dirty="0" smtClean="0">
                <a:solidFill>
                  <a:srgbClr val="FFFF00"/>
                </a:solidFill>
                <a:latin typeface="Arial" charset="0"/>
              </a:rPr>
              <a:t>en </a:t>
            </a:r>
            <a:r>
              <a:rPr lang="es-ES" sz="3200" b="1" dirty="0">
                <a:solidFill>
                  <a:srgbClr val="FFFF00"/>
                </a:solidFill>
                <a:latin typeface="Arial" charset="0"/>
              </a:rPr>
              <a:t>uva</a:t>
            </a:r>
            <a:endParaRPr lang="es-ES" dirty="0"/>
          </a:p>
        </p:txBody>
      </p:sp>
      <p:sp>
        <p:nvSpPr>
          <p:cNvPr id="256004" name="Rectangle 4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7173" name="Picture 6" descr="Grape vines in Taiwan with zinc deficiency usually bear bunches where grapes &#10;of normal size are mixed with smaller grapes.  These have no seeds, and are light &#10;yellow in color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1713"/>
            <a:ext cx="8610600" cy="585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Text Box 7"/>
          <p:cNvSpPr txBox="1">
            <a:spLocks noChangeArrowheads="1"/>
          </p:cNvSpPr>
          <p:nvPr/>
        </p:nvSpPr>
        <p:spPr bwMode="auto">
          <a:xfrm>
            <a:off x="0" y="5943600"/>
            <a:ext cx="403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s-ES" sz="1800" b="1">
                <a:latin typeface="Arial" charset="0"/>
              </a:rPr>
              <a:t>Uvas pequenas. Sem </a:t>
            </a:r>
          </a:p>
          <a:p>
            <a:pPr eaLnBrk="0" hangingPunct="0"/>
            <a:r>
              <a:rPr lang="es-ES" sz="1800" b="1">
                <a:latin typeface="Arial" charset="0"/>
              </a:rPr>
              <a:t>sementes e cor amarelado</a:t>
            </a:r>
            <a:endParaRPr lang="es-ES" sz="1800"/>
          </a:p>
        </p:txBody>
      </p:sp>
      <p:graphicFrame>
        <p:nvGraphicFramePr>
          <p:cNvPr id="7170" name="Object 0"/>
          <p:cNvGraphicFramePr>
            <a:graphicFrameLocks noChangeAspect="1"/>
          </p:cNvGraphicFramePr>
          <p:nvPr/>
        </p:nvGraphicFramePr>
        <p:xfrm>
          <a:off x="3276600" y="990600"/>
          <a:ext cx="3860800" cy="5867400"/>
        </p:xfrm>
        <a:graphic>
          <a:graphicData uri="http://schemas.openxmlformats.org/presentationml/2006/ole">
            <p:oleObj spid="_x0000_s7170" name="Photo Editor Photo" r:id="rId4" imgW="2190476" imgH="3285714" progId="MSPhotoEd.3">
              <p:embed/>
            </p:oleObj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3"/>
          <p:cNvSpPr txBox="1">
            <a:spLocks noChangeArrowheads="1"/>
          </p:cNvSpPr>
          <p:nvPr/>
        </p:nvSpPr>
        <p:spPr bwMode="auto">
          <a:xfrm>
            <a:off x="1143000" y="914400"/>
            <a:ext cx="63754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  <a:latin typeface="Arial" charset="0"/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  <a:latin typeface="Arial" charset="0"/>
              </a:rPr>
              <a:t>de </a:t>
            </a:r>
            <a:r>
              <a:rPr lang="es-ES" sz="3200" b="1" dirty="0" err="1">
                <a:solidFill>
                  <a:srgbClr val="FFFF00"/>
                </a:solidFill>
                <a:latin typeface="Arial" charset="0"/>
              </a:rPr>
              <a:t>zinco</a:t>
            </a:r>
            <a:r>
              <a:rPr lang="es-ES" sz="3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s-ES" sz="3200" b="1" dirty="0" smtClean="0">
                <a:solidFill>
                  <a:srgbClr val="FFFF00"/>
                </a:solidFill>
                <a:latin typeface="Arial" charset="0"/>
              </a:rPr>
              <a:t>en </a:t>
            </a:r>
            <a:r>
              <a:rPr lang="es-ES" sz="3200" b="1" dirty="0" err="1">
                <a:solidFill>
                  <a:srgbClr val="FFFF00"/>
                </a:solidFill>
                <a:latin typeface="Arial" charset="0"/>
              </a:rPr>
              <a:t>cafeeiro</a:t>
            </a:r>
            <a:endParaRPr lang="es-ES" dirty="0"/>
          </a:p>
        </p:txBody>
      </p:sp>
      <p:sp>
        <p:nvSpPr>
          <p:cNvPr id="202758" name="Rectangle 6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72708" name="Picture 8" descr="hojas de cafe que muestran una deficiencia de zin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262188"/>
            <a:ext cx="7658100" cy="459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838200" y="457200"/>
            <a:ext cx="7848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  <a:latin typeface="Arial" charset="0"/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  <a:latin typeface="Arial" charset="0"/>
              </a:rPr>
              <a:t>de </a:t>
            </a:r>
            <a:r>
              <a:rPr lang="es-ES" sz="3200" b="1" dirty="0" err="1">
                <a:solidFill>
                  <a:srgbClr val="FFFF00"/>
                </a:solidFill>
                <a:latin typeface="Arial" charset="0"/>
              </a:rPr>
              <a:t>zinco</a:t>
            </a:r>
            <a:r>
              <a:rPr lang="es-ES" sz="3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s-ES" sz="3200" b="1" dirty="0" smtClean="0">
                <a:solidFill>
                  <a:srgbClr val="FFFF00"/>
                </a:solidFill>
                <a:latin typeface="Arial" charset="0"/>
              </a:rPr>
              <a:t>en </a:t>
            </a:r>
            <a:r>
              <a:rPr lang="es-ES" sz="3200" b="1" dirty="0">
                <a:solidFill>
                  <a:srgbClr val="FFFF00"/>
                </a:solidFill>
                <a:latin typeface="Arial" charset="0"/>
              </a:rPr>
              <a:t>cana-de-</a:t>
            </a:r>
            <a:r>
              <a:rPr lang="es-ES" sz="3200" b="1" dirty="0" err="1">
                <a:solidFill>
                  <a:srgbClr val="FFFF00"/>
                </a:solidFill>
                <a:latin typeface="Arial" charset="0"/>
              </a:rPr>
              <a:t>açúcar</a:t>
            </a:r>
            <a:endParaRPr lang="es-ES" dirty="0"/>
          </a:p>
        </p:txBody>
      </p:sp>
      <p:sp>
        <p:nvSpPr>
          <p:cNvPr id="203784" name="Rectangle 8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grpSp>
        <p:nvGrpSpPr>
          <p:cNvPr id="73732" name="Group 12"/>
          <p:cNvGrpSpPr>
            <a:grpSpLocks/>
          </p:cNvGrpSpPr>
          <p:nvPr/>
        </p:nvGrpSpPr>
        <p:grpSpPr bwMode="auto">
          <a:xfrm>
            <a:off x="754063" y="2549525"/>
            <a:ext cx="7635875" cy="1738313"/>
            <a:chOff x="0" y="0"/>
            <a:chExt cx="4810" cy="1095"/>
          </a:xfrm>
        </p:grpSpPr>
        <p:sp>
          <p:nvSpPr>
            <p:cNvPr id="73735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481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73736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4810" cy="1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/>
                <a:t>  </a:t>
              </a:r>
              <a:r>
                <a:rPr lang="en-US" sz="10800"/>
                <a:t> </a:t>
              </a:r>
              <a:r>
                <a:rPr lang="en-US"/>
                <a:t>                             </a:t>
              </a:r>
            </a:p>
          </p:txBody>
        </p:sp>
      </p:grpSp>
      <p:pic>
        <p:nvPicPr>
          <p:cNvPr id="73733" name="Picture 11" descr="http://www.back-to-basics.net/images/nds/Zinc/Cane01Z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812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14" descr="Cane02Zn.jpg (239785 bytes)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1143000"/>
            <a:ext cx="37719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762000" y="914400"/>
            <a:ext cx="75616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  <a:latin typeface="Arial" charset="0"/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  <a:latin typeface="Arial" charset="0"/>
              </a:rPr>
              <a:t>de </a:t>
            </a:r>
            <a:r>
              <a:rPr lang="es-ES" sz="3200" b="1" dirty="0" err="1">
                <a:solidFill>
                  <a:srgbClr val="FFFF00"/>
                </a:solidFill>
                <a:latin typeface="Arial" charset="0"/>
              </a:rPr>
              <a:t>zinco</a:t>
            </a:r>
            <a:r>
              <a:rPr lang="es-ES" sz="3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s-ES" sz="3200" b="1" dirty="0" smtClean="0">
                <a:solidFill>
                  <a:srgbClr val="FFFF00"/>
                </a:solidFill>
                <a:latin typeface="Arial" charset="0"/>
              </a:rPr>
              <a:t>en </a:t>
            </a:r>
            <a:r>
              <a:rPr lang="es-ES" sz="3200" b="1" dirty="0" err="1">
                <a:solidFill>
                  <a:srgbClr val="FFFF00"/>
                </a:solidFill>
                <a:latin typeface="Arial" charset="0"/>
              </a:rPr>
              <a:t>maracujazeiro</a:t>
            </a:r>
            <a:endParaRPr lang="es-ES" dirty="0"/>
          </a:p>
        </p:txBody>
      </p:sp>
      <p:pic>
        <p:nvPicPr>
          <p:cNvPr id="74755" name="Picture 4" descr="C:\Adobe Albums\Cat2\foto (1) cópia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2286000"/>
            <a:ext cx="6273800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949" name="Rectangle 5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685800" y="914400"/>
            <a:ext cx="66014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  <a:latin typeface="Arial" charset="0"/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  <a:latin typeface="Arial" charset="0"/>
              </a:rPr>
              <a:t>de </a:t>
            </a:r>
            <a:r>
              <a:rPr lang="es-ES" sz="3200" b="1" dirty="0" err="1">
                <a:solidFill>
                  <a:srgbClr val="FFFF00"/>
                </a:solidFill>
                <a:latin typeface="Arial" charset="0"/>
              </a:rPr>
              <a:t>zinco</a:t>
            </a:r>
            <a:r>
              <a:rPr lang="es-ES" sz="3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s-ES" sz="3200" b="1" dirty="0" smtClean="0">
                <a:solidFill>
                  <a:srgbClr val="FFFF00"/>
                </a:solidFill>
                <a:latin typeface="Arial" charset="0"/>
              </a:rPr>
              <a:t>en </a:t>
            </a:r>
            <a:r>
              <a:rPr lang="es-ES" sz="3200" b="1" dirty="0">
                <a:solidFill>
                  <a:srgbClr val="FFFF00"/>
                </a:solidFill>
                <a:latin typeface="Arial" charset="0"/>
              </a:rPr>
              <a:t>eucalipto</a:t>
            </a:r>
            <a:endParaRPr lang="es-ES" dirty="0"/>
          </a:p>
        </p:txBody>
      </p:sp>
      <p:sp>
        <p:nvSpPr>
          <p:cNvPr id="225285" name="Rectangle 5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75780" name="Picture 7" descr="http://www.rragroflorestal.com.br/images/fotos/divulgacao/0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286000"/>
            <a:ext cx="6172200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val 8"/>
          <p:cNvSpPr>
            <a:spLocks noChangeArrowheads="1"/>
          </p:cNvSpPr>
          <p:nvPr/>
        </p:nvSpPr>
        <p:spPr bwMode="auto">
          <a:xfrm>
            <a:off x="228600" y="3200400"/>
            <a:ext cx="1447800" cy="1371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200">
                <a:latin typeface="Arial" charset="0"/>
                <a:sym typeface="Symbol" pitchFamily="18" charset="2"/>
              </a:rPr>
              <a:t> </a:t>
            </a:r>
            <a:r>
              <a:rPr lang="pt-BR" sz="4000" b="1">
                <a:latin typeface="Arial" charset="0"/>
                <a:sym typeface="Symbol" pitchFamily="18" charset="2"/>
              </a:rPr>
              <a:t>[Zn]</a:t>
            </a:r>
          </a:p>
        </p:txBody>
      </p:sp>
      <p:sp>
        <p:nvSpPr>
          <p:cNvPr id="146438" name="Text Box 6"/>
          <p:cNvSpPr txBox="1">
            <a:spLocks noChangeArrowheads="1"/>
          </p:cNvSpPr>
          <p:nvPr/>
        </p:nvSpPr>
        <p:spPr bwMode="auto">
          <a:xfrm>
            <a:off x="152400" y="533400"/>
            <a:ext cx="8534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200000"/>
              </a:lnSpc>
            </a:pPr>
            <a:r>
              <a:rPr lang="en-US" sz="2800" b="1" i="1" dirty="0" err="1" smtClean="0">
                <a:solidFill>
                  <a:schemeClr val="folHlink"/>
                </a:solidFill>
                <a:latin typeface="Arial" charset="0"/>
              </a:rPr>
              <a:t>Factores</a:t>
            </a:r>
            <a:r>
              <a:rPr lang="en-US" sz="2800" b="1" i="1" dirty="0" smtClean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chemeClr val="folHlink"/>
                </a:solidFill>
                <a:latin typeface="Arial" charset="0"/>
              </a:rPr>
              <a:t>que</a:t>
            </a:r>
            <a:r>
              <a:rPr lang="en-US" sz="2800" b="1" i="1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en-US" sz="2800" b="1" i="1" dirty="0" err="1" smtClean="0">
                <a:solidFill>
                  <a:schemeClr val="folHlink"/>
                </a:solidFill>
                <a:latin typeface="Arial" charset="0"/>
              </a:rPr>
              <a:t>afetan</a:t>
            </a:r>
            <a:r>
              <a:rPr lang="en-US" sz="2800" b="1" i="1" dirty="0" smtClean="0">
                <a:solidFill>
                  <a:schemeClr val="folHlink"/>
                </a:solidFill>
                <a:latin typeface="Arial" charset="0"/>
              </a:rPr>
              <a:t> la </a:t>
            </a:r>
            <a:r>
              <a:rPr lang="en-US" sz="2800" b="1" i="1" dirty="0" err="1" smtClean="0">
                <a:solidFill>
                  <a:schemeClr val="folHlink"/>
                </a:solidFill>
                <a:latin typeface="Arial" charset="0"/>
              </a:rPr>
              <a:t>disponibilidad</a:t>
            </a:r>
            <a:r>
              <a:rPr lang="en-US" sz="2800" b="1" i="1" dirty="0" smtClean="0">
                <a:solidFill>
                  <a:schemeClr val="folHlink"/>
                </a:solidFill>
                <a:latin typeface="Arial" charset="0"/>
              </a:rPr>
              <a:t> en el </a:t>
            </a:r>
            <a:r>
              <a:rPr lang="en-US" sz="2800" b="1" i="1" dirty="0" err="1" smtClean="0">
                <a:solidFill>
                  <a:schemeClr val="folHlink"/>
                </a:solidFill>
                <a:latin typeface="Arial" charset="0"/>
              </a:rPr>
              <a:t>suelo</a:t>
            </a:r>
            <a:endParaRPr lang="en-US" sz="2800" b="1" i="1" dirty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28676" name="Text Box 7"/>
          <p:cNvSpPr txBox="1">
            <a:spLocks noChangeArrowheads="1"/>
          </p:cNvSpPr>
          <p:nvPr/>
        </p:nvSpPr>
        <p:spPr bwMode="auto">
          <a:xfrm>
            <a:off x="2743200" y="2743200"/>
            <a:ext cx="64008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pt-BR" sz="3600" dirty="0">
                <a:latin typeface="Arial" charset="0"/>
                <a:sym typeface="Symbol" pitchFamily="18" charset="2"/>
              </a:rPr>
              <a:t></a:t>
            </a:r>
            <a:r>
              <a:rPr lang="pt-BR" sz="3600" dirty="0">
                <a:latin typeface="Arial" charset="0"/>
              </a:rPr>
              <a:t>pH    </a:t>
            </a:r>
            <a:r>
              <a:rPr lang="pt-BR" sz="3600" dirty="0">
                <a:latin typeface="Arial" charset="0"/>
                <a:sym typeface="Symbol" pitchFamily="18" charset="2"/>
              </a:rPr>
              <a:t></a:t>
            </a:r>
            <a:r>
              <a:rPr lang="pt-BR" sz="3600" dirty="0">
                <a:latin typeface="Arial" charset="0"/>
              </a:rPr>
              <a:t>     </a:t>
            </a:r>
            <a:r>
              <a:rPr lang="pt-BR" sz="3600" dirty="0">
                <a:latin typeface="Arial" charset="0"/>
                <a:sym typeface="Symbol" pitchFamily="18" charset="2"/>
              </a:rPr>
              <a:t> 100x [Zn] </a:t>
            </a:r>
            <a:endParaRPr lang="pt-BR" sz="3600" dirty="0">
              <a:latin typeface="Arial" charset="0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pt-BR" sz="3600" dirty="0">
                <a:latin typeface="Arial" charset="0"/>
              </a:rPr>
              <a:t>Pobreza </a:t>
            </a:r>
            <a:r>
              <a:rPr lang="pt-BR" sz="3600" dirty="0" err="1" smtClean="0">
                <a:latin typeface="Arial" charset="0"/>
              </a:rPr>
              <a:t>del</a:t>
            </a:r>
            <a:r>
              <a:rPr lang="pt-BR" sz="3600" dirty="0" smtClean="0">
                <a:latin typeface="Arial" charset="0"/>
              </a:rPr>
              <a:t> </a:t>
            </a:r>
            <a:r>
              <a:rPr lang="pt-BR" sz="3600" dirty="0" err="1" smtClean="0">
                <a:latin typeface="Arial" charset="0"/>
              </a:rPr>
              <a:t>suelo</a:t>
            </a:r>
            <a:r>
              <a:rPr lang="pt-BR" sz="3600" dirty="0">
                <a:latin typeface="Arial" charset="0"/>
              </a:rPr>
              <a:t>; </a:t>
            </a:r>
            <a:r>
              <a:rPr lang="pt-BR" sz="3600" dirty="0">
                <a:latin typeface="Arial" charset="0"/>
                <a:sym typeface="Symbol" pitchFamily="18" charset="2"/>
              </a:rPr>
              <a:t> </a:t>
            </a:r>
            <a:r>
              <a:rPr lang="pt-BR" sz="3600" dirty="0" err="1">
                <a:latin typeface="Arial" charset="0"/>
                <a:sym typeface="Symbol" pitchFamily="18" charset="2"/>
              </a:rPr>
              <a:t>Adub</a:t>
            </a:r>
            <a:r>
              <a:rPr lang="pt-BR" sz="3600" dirty="0">
                <a:latin typeface="Arial" charset="0"/>
                <a:sym typeface="Symbol" pitchFamily="18" charset="2"/>
              </a:rPr>
              <a:t>.P</a:t>
            </a:r>
          </a:p>
        </p:txBody>
      </p:sp>
      <p:sp>
        <p:nvSpPr>
          <p:cNvPr id="146443" name="Rectangle 11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Introdução</a:t>
            </a:r>
          </a:p>
        </p:txBody>
      </p:sp>
      <p:sp>
        <p:nvSpPr>
          <p:cNvPr id="28678" name="Line 12"/>
          <p:cNvSpPr>
            <a:spLocks noChangeShapeType="1"/>
          </p:cNvSpPr>
          <p:nvPr/>
        </p:nvSpPr>
        <p:spPr bwMode="auto">
          <a:xfrm flipV="1">
            <a:off x="1752600" y="3429000"/>
            <a:ext cx="9906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8679" name="Line 13"/>
          <p:cNvSpPr>
            <a:spLocks noChangeShapeType="1"/>
          </p:cNvSpPr>
          <p:nvPr/>
        </p:nvSpPr>
        <p:spPr bwMode="auto">
          <a:xfrm>
            <a:off x="1828800" y="4038600"/>
            <a:ext cx="8382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46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46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8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685800" y="914400"/>
            <a:ext cx="70134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  <a:latin typeface="Arial" charset="0"/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  <a:latin typeface="Arial" charset="0"/>
              </a:rPr>
              <a:t>de </a:t>
            </a:r>
            <a:r>
              <a:rPr lang="es-ES" sz="3200" b="1" dirty="0" err="1">
                <a:solidFill>
                  <a:srgbClr val="FFFF00"/>
                </a:solidFill>
                <a:latin typeface="Arial" charset="0"/>
              </a:rPr>
              <a:t>zinco</a:t>
            </a:r>
            <a:r>
              <a:rPr lang="es-ES" sz="3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s-ES" sz="3200" b="1" dirty="0" smtClean="0">
                <a:solidFill>
                  <a:srgbClr val="FFFF00"/>
                </a:solidFill>
                <a:latin typeface="Arial" charset="0"/>
              </a:rPr>
              <a:t>en </a:t>
            </a:r>
            <a:r>
              <a:rPr lang="es-ES" sz="3200" b="1" dirty="0" err="1">
                <a:solidFill>
                  <a:srgbClr val="FFFF00"/>
                </a:solidFill>
                <a:latin typeface="Arial" charset="0"/>
              </a:rPr>
              <a:t>seringueira</a:t>
            </a:r>
            <a:endParaRPr lang="es-ES" dirty="0"/>
          </a:p>
        </p:txBody>
      </p:sp>
      <p:sp>
        <p:nvSpPr>
          <p:cNvPr id="225285" name="Rectangle 5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76804" name="Picture 4" descr="Deficiência Zn 1"/>
          <p:cNvPicPr>
            <a:picLocks noChangeAspect="1" noChangeArrowheads="1"/>
          </p:cNvPicPr>
          <p:nvPr/>
        </p:nvPicPr>
        <p:blipFill>
          <a:blip r:embed="rId2"/>
          <a:srcRect l="1360" r="764" b="12558"/>
          <a:stretch>
            <a:fillRect/>
          </a:stretch>
        </p:blipFill>
        <p:spPr bwMode="auto">
          <a:xfrm>
            <a:off x="714375" y="1785938"/>
            <a:ext cx="7661275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838200" y="457200"/>
            <a:ext cx="61237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  <a:latin typeface="Arial" charset="0"/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  <a:latin typeface="Arial" charset="0"/>
              </a:rPr>
              <a:t>de </a:t>
            </a:r>
            <a:r>
              <a:rPr lang="es-ES" sz="3200" b="1" dirty="0" err="1">
                <a:solidFill>
                  <a:srgbClr val="FFFF00"/>
                </a:solidFill>
                <a:latin typeface="Arial" charset="0"/>
              </a:rPr>
              <a:t>zinco</a:t>
            </a:r>
            <a:r>
              <a:rPr lang="es-ES" sz="3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s-ES" sz="3200" b="1" dirty="0" smtClean="0">
                <a:solidFill>
                  <a:srgbClr val="FFFF00"/>
                </a:solidFill>
                <a:latin typeface="Arial" charset="0"/>
              </a:rPr>
              <a:t>en </a:t>
            </a:r>
            <a:r>
              <a:rPr lang="es-ES" sz="3200" b="1" dirty="0" err="1">
                <a:solidFill>
                  <a:srgbClr val="FFFF00"/>
                </a:solidFill>
                <a:latin typeface="Arial" charset="0"/>
              </a:rPr>
              <a:t>goiaba</a:t>
            </a:r>
            <a:endParaRPr lang="es-ES" dirty="0"/>
          </a:p>
        </p:txBody>
      </p:sp>
      <p:pic>
        <p:nvPicPr>
          <p:cNvPr id="77827" name="Picture 4" descr="C:\Adobe Albums\Cat2\foto (1) cópia (1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371600"/>
            <a:ext cx="2641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8" name="Text Box 5"/>
          <p:cNvSpPr txBox="1">
            <a:spLocks noChangeArrowheads="1"/>
          </p:cNvSpPr>
          <p:nvPr/>
        </p:nvSpPr>
        <p:spPr bwMode="auto">
          <a:xfrm>
            <a:off x="3581400" y="5305425"/>
            <a:ext cx="5562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 err="1" smtClean="0">
                <a:latin typeface="Arial" charset="0"/>
              </a:rPr>
              <a:t>Hojas</a:t>
            </a:r>
            <a:r>
              <a:rPr lang="pt-BR" b="1" dirty="0" smtClean="0">
                <a:latin typeface="Arial" charset="0"/>
              </a:rPr>
              <a:t> </a:t>
            </a:r>
            <a:r>
              <a:rPr lang="pt-BR" b="1" dirty="0" err="1" smtClean="0">
                <a:latin typeface="Arial" charset="0"/>
              </a:rPr>
              <a:t>nuevas</a:t>
            </a:r>
            <a:r>
              <a:rPr lang="pt-BR" b="1" dirty="0" smtClean="0">
                <a:latin typeface="Arial" charset="0"/>
              </a:rPr>
              <a:t> </a:t>
            </a:r>
            <a:r>
              <a:rPr lang="pt-BR" b="1" dirty="0" err="1" smtClean="0">
                <a:latin typeface="Arial" charset="0"/>
              </a:rPr>
              <a:t>pequeñas</a:t>
            </a:r>
            <a:r>
              <a:rPr lang="pt-BR" b="1" dirty="0">
                <a:latin typeface="Arial" charset="0"/>
              </a:rPr>
              <a:t>, estreitas </a:t>
            </a:r>
            <a:r>
              <a:rPr lang="pt-BR" b="1" dirty="0" smtClean="0">
                <a:latin typeface="Arial" charset="0"/>
              </a:rPr>
              <a:t>y </a:t>
            </a:r>
            <a:r>
              <a:rPr lang="pt-BR" b="1" dirty="0" err="1" smtClean="0">
                <a:latin typeface="Arial" charset="0"/>
              </a:rPr>
              <a:t>con</a:t>
            </a:r>
            <a:r>
              <a:rPr lang="pt-BR" b="1" dirty="0" smtClean="0">
                <a:latin typeface="Arial" charset="0"/>
              </a:rPr>
              <a:t> </a:t>
            </a:r>
            <a:r>
              <a:rPr lang="pt-BR" b="1" dirty="0">
                <a:latin typeface="Arial" charset="0"/>
              </a:rPr>
              <a:t>nervuras salientes </a:t>
            </a:r>
            <a:r>
              <a:rPr lang="pt-BR" b="1" dirty="0" smtClean="0">
                <a:latin typeface="Arial" charset="0"/>
              </a:rPr>
              <a:t>y </a:t>
            </a:r>
            <a:r>
              <a:rPr lang="pt-BR" b="1" dirty="0" err="1">
                <a:latin typeface="Arial" charset="0"/>
              </a:rPr>
              <a:t>clorose</a:t>
            </a:r>
            <a:r>
              <a:rPr lang="pt-BR" b="1" dirty="0">
                <a:latin typeface="Arial" charset="0"/>
              </a:rPr>
              <a:t> </a:t>
            </a:r>
            <a:r>
              <a:rPr lang="pt-BR" b="1" dirty="0" err="1">
                <a:latin typeface="Arial" charset="0"/>
              </a:rPr>
              <a:t>internerval</a:t>
            </a:r>
            <a:r>
              <a:rPr lang="pt-BR" b="1" dirty="0">
                <a:latin typeface="Arial" charset="0"/>
              </a:rPr>
              <a:t>. </a:t>
            </a:r>
            <a:r>
              <a:rPr lang="pt-BR" b="1" dirty="0" err="1" smtClean="0">
                <a:latin typeface="Arial" charset="0"/>
              </a:rPr>
              <a:t>Ocurre</a:t>
            </a:r>
            <a:r>
              <a:rPr lang="pt-BR" b="1" dirty="0" smtClean="0">
                <a:latin typeface="Arial" charset="0"/>
              </a:rPr>
              <a:t> </a:t>
            </a:r>
            <a:r>
              <a:rPr lang="pt-BR" b="1" dirty="0" err="1" smtClean="0">
                <a:latin typeface="Arial" charset="0"/>
              </a:rPr>
              <a:t>formación</a:t>
            </a:r>
            <a:r>
              <a:rPr lang="pt-BR" b="1" dirty="0" smtClean="0">
                <a:latin typeface="Arial" charset="0"/>
              </a:rPr>
              <a:t> </a:t>
            </a:r>
            <a:r>
              <a:rPr lang="pt-BR" b="1" dirty="0">
                <a:latin typeface="Arial" charset="0"/>
              </a:rPr>
              <a:t>abundante de ramos </a:t>
            </a:r>
            <a:r>
              <a:rPr lang="pt-BR" b="1" dirty="0" smtClean="0">
                <a:latin typeface="Arial" charset="0"/>
              </a:rPr>
              <a:t>finos</a:t>
            </a:r>
            <a:endParaRPr lang="pt-BR" b="1" dirty="0">
              <a:latin typeface="Arial" charset="0"/>
            </a:endParaRPr>
          </a:p>
        </p:txBody>
      </p:sp>
      <p:sp>
        <p:nvSpPr>
          <p:cNvPr id="231430" name="Rectangle 6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857250" y="285750"/>
            <a:ext cx="64499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  <a:latin typeface="Arial" charset="0"/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  <a:latin typeface="Arial" charset="0"/>
              </a:rPr>
              <a:t>de </a:t>
            </a:r>
            <a:r>
              <a:rPr lang="es-ES" sz="3200" b="1" dirty="0" err="1">
                <a:solidFill>
                  <a:srgbClr val="FFFF00"/>
                </a:solidFill>
                <a:latin typeface="Arial" charset="0"/>
              </a:rPr>
              <a:t>zinco</a:t>
            </a:r>
            <a:r>
              <a:rPr lang="es-ES" sz="3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s-ES" sz="3200" b="1" dirty="0" smtClean="0">
                <a:solidFill>
                  <a:srgbClr val="FFFF00"/>
                </a:solidFill>
                <a:latin typeface="Arial" charset="0"/>
              </a:rPr>
              <a:t>en Algodón</a:t>
            </a:r>
            <a:endParaRPr lang="es-ES" dirty="0"/>
          </a:p>
        </p:txBody>
      </p:sp>
      <p:sp>
        <p:nvSpPr>
          <p:cNvPr id="231430" name="Rectangle 6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78852" name="Picture 2" descr="http://www.soil.ncsu.edu/nmp/deficiency/cotton%20Zn%20def%202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971550"/>
            <a:ext cx="7358063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838200" y="762000"/>
            <a:ext cx="59875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  <a:latin typeface="Arial" charset="0"/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  <a:latin typeface="Arial" charset="0"/>
              </a:rPr>
              <a:t>de </a:t>
            </a:r>
            <a:r>
              <a:rPr lang="es-ES" sz="3200" b="1" dirty="0" err="1">
                <a:solidFill>
                  <a:srgbClr val="FFFF00"/>
                </a:solidFill>
                <a:latin typeface="Arial" charset="0"/>
              </a:rPr>
              <a:t>zinco</a:t>
            </a:r>
            <a:r>
              <a:rPr lang="es-ES" sz="3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s-ES" sz="3200" b="1" dirty="0" smtClean="0">
                <a:solidFill>
                  <a:srgbClr val="FFFF00"/>
                </a:solidFill>
                <a:latin typeface="Arial" charset="0"/>
              </a:rPr>
              <a:t>en </a:t>
            </a:r>
            <a:r>
              <a:rPr lang="es-ES" sz="3200" b="1" dirty="0" err="1">
                <a:solidFill>
                  <a:srgbClr val="FFFF00"/>
                </a:solidFill>
                <a:latin typeface="Arial" charset="0"/>
              </a:rPr>
              <a:t>Lichia</a:t>
            </a:r>
            <a:endParaRPr lang="es-ES" dirty="0"/>
          </a:p>
        </p:txBody>
      </p:sp>
      <p:sp>
        <p:nvSpPr>
          <p:cNvPr id="79875" name="Text Box 4"/>
          <p:cNvSpPr txBox="1">
            <a:spLocks noChangeArrowheads="1"/>
          </p:cNvSpPr>
          <p:nvPr/>
        </p:nvSpPr>
        <p:spPr bwMode="auto">
          <a:xfrm>
            <a:off x="1447800" y="57150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latin typeface="Arial" charset="0"/>
              </a:rPr>
              <a:t>Necrose nas pontas das folhas</a:t>
            </a:r>
          </a:p>
        </p:txBody>
      </p:sp>
      <p:sp>
        <p:nvSpPr>
          <p:cNvPr id="258053" name="Rectangle 5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79877" name="Rectangle 17"/>
          <p:cNvSpPr>
            <a:spLocks noChangeArrowheads="1"/>
          </p:cNvSpPr>
          <p:nvPr/>
        </p:nvSpPr>
        <p:spPr bwMode="auto">
          <a:xfrm>
            <a:off x="1588" y="2320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pic>
        <p:nvPicPr>
          <p:cNvPr id="79878" name="Picture 19" descr="http://www.omchemical.com/image/litchi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905000"/>
            <a:ext cx="5867400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838200" y="762000"/>
            <a:ext cx="571502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  <a:latin typeface="Arial" charset="0"/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  <a:latin typeface="Arial" charset="0"/>
              </a:rPr>
              <a:t>de </a:t>
            </a:r>
            <a:r>
              <a:rPr lang="es-ES" sz="3200" b="1" dirty="0" err="1">
                <a:solidFill>
                  <a:srgbClr val="FFFF00"/>
                </a:solidFill>
                <a:latin typeface="Arial" charset="0"/>
              </a:rPr>
              <a:t>zinco</a:t>
            </a:r>
            <a:r>
              <a:rPr lang="es-ES" sz="3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s-ES" sz="3200" b="1" dirty="0" smtClean="0">
                <a:solidFill>
                  <a:srgbClr val="FFFF00"/>
                </a:solidFill>
                <a:latin typeface="Arial" charset="0"/>
              </a:rPr>
              <a:t>en </a:t>
            </a:r>
            <a:r>
              <a:rPr lang="es-ES" sz="3200" b="1" dirty="0">
                <a:solidFill>
                  <a:srgbClr val="FFFF00"/>
                </a:solidFill>
                <a:latin typeface="Arial" charset="0"/>
              </a:rPr>
              <a:t>trigo</a:t>
            </a:r>
            <a:endParaRPr lang="es-ES" dirty="0"/>
          </a:p>
        </p:txBody>
      </p:sp>
      <p:sp>
        <p:nvSpPr>
          <p:cNvPr id="377860" name="Rectangle 4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80900" name="Rectangle 5"/>
          <p:cNvSpPr>
            <a:spLocks noChangeArrowheads="1"/>
          </p:cNvSpPr>
          <p:nvPr/>
        </p:nvSpPr>
        <p:spPr bwMode="auto">
          <a:xfrm>
            <a:off x="1588" y="2320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pic>
        <p:nvPicPr>
          <p:cNvPr id="80901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6988"/>
            <a:ext cx="9144000" cy="55610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838200" y="762000"/>
            <a:ext cx="571502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  <a:latin typeface="Arial" charset="0"/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  <a:latin typeface="Arial" charset="0"/>
              </a:rPr>
              <a:t>de </a:t>
            </a:r>
            <a:r>
              <a:rPr lang="es-ES" sz="3200" b="1" dirty="0" err="1">
                <a:solidFill>
                  <a:srgbClr val="FFFF00"/>
                </a:solidFill>
                <a:latin typeface="Arial" charset="0"/>
              </a:rPr>
              <a:t>zinco</a:t>
            </a:r>
            <a:r>
              <a:rPr lang="es-ES" sz="3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s-ES" sz="3200" b="1" dirty="0" smtClean="0">
                <a:solidFill>
                  <a:srgbClr val="FFFF00"/>
                </a:solidFill>
                <a:latin typeface="Arial" charset="0"/>
              </a:rPr>
              <a:t>en </a:t>
            </a:r>
            <a:r>
              <a:rPr lang="es-ES" sz="3200" b="1" dirty="0">
                <a:solidFill>
                  <a:srgbClr val="FFFF00"/>
                </a:solidFill>
                <a:latin typeface="Arial" charset="0"/>
              </a:rPr>
              <a:t>trigo</a:t>
            </a:r>
            <a:endParaRPr lang="es-ES" dirty="0"/>
          </a:p>
        </p:txBody>
      </p:sp>
      <p:sp>
        <p:nvSpPr>
          <p:cNvPr id="377860" name="Rectangle 4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81924" name="Rectangle 5"/>
          <p:cNvSpPr>
            <a:spLocks noChangeArrowheads="1"/>
          </p:cNvSpPr>
          <p:nvPr/>
        </p:nvSpPr>
        <p:spPr bwMode="auto">
          <a:xfrm>
            <a:off x="1588" y="2320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pic>
        <p:nvPicPr>
          <p:cNvPr id="81925" name="Picture 8" descr="Whea01Zn.jpg (216796 bytes)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828800"/>
            <a:ext cx="6858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Picture 14" descr="Whea02Zn.jpg (215314 bytes)">
            <a:hlinkClick r:id="rId2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3434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228600" y="2362200"/>
            <a:ext cx="89154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tabLst>
                <a:tab pos="90488" algn="l"/>
              </a:tabLst>
            </a:pPr>
            <a:r>
              <a:rPr lang="pt-BR" sz="2800" dirty="0" smtClean="0">
                <a:latin typeface="Arial" charset="0"/>
                <a:cs typeface="Arial" charset="0"/>
              </a:rPr>
              <a:t>La </a:t>
            </a:r>
            <a:r>
              <a:rPr lang="pt-BR" sz="2800" dirty="0">
                <a:latin typeface="Arial" charset="0"/>
                <a:cs typeface="Arial" charset="0"/>
              </a:rPr>
              <a:t>toxidez de Zn </a:t>
            </a:r>
            <a:r>
              <a:rPr lang="pt-BR" sz="2800" dirty="0" smtClean="0">
                <a:latin typeface="Arial" charset="0"/>
                <a:cs typeface="Arial" charset="0"/>
              </a:rPr>
              <a:t>manifesta por </a:t>
            </a:r>
            <a:r>
              <a:rPr lang="pt-BR" sz="2800" dirty="0" err="1" smtClean="0">
                <a:latin typeface="Arial" charset="0"/>
                <a:cs typeface="Arial" charset="0"/>
              </a:rPr>
              <a:t>la</a:t>
            </a:r>
            <a:r>
              <a:rPr lang="pt-BR" sz="2800" dirty="0" smtClean="0">
                <a:latin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cs typeface="Arial" charset="0"/>
              </a:rPr>
              <a:t>diminuición</a:t>
            </a:r>
            <a:r>
              <a:rPr lang="pt-BR" sz="2800" dirty="0" smtClean="0">
                <a:latin typeface="Arial" charset="0"/>
                <a:cs typeface="Arial" charset="0"/>
              </a:rPr>
              <a:t> de </a:t>
            </a:r>
            <a:r>
              <a:rPr lang="pt-BR" sz="2800" dirty="0" err="1" smtClean="0">
                <a:latin typeface="Arial" charset="0"/>
                <a:cs typeface="Arial" charset="0"/>
              </a:rPr>
              <a:t>la</a:t>
            </a:r>
            <a:r>
              <a:rPr lang="pt-BR" sz="2800" dirty="0" smtClean="0">
                <a:latin typeface="Arial" charset="0"/>
                <a:cs typeface="Arial" charset="0"/>
              </a:rPr>
              <a:t> </a:t>
            </a:r>
            <a:r>
              <a:rPr lang="pt-BR" sz="2800" dirty="0">
                <a:latin typeface="Arial" charset="0"/>
                <a:cs typeface="Arial" charset="0"/>
              </a:rPr>
              <a:t>área foliar, seguida de </a:t>
            </a:r>
            <a:r>
              <a:rPr lang="pt-BR" sz="2800" dirty="0" err="1">
                <a:latin typeface="Arial" charset="0"/>
                <a:cs typeface="Arial" charset="0"/>
              </a:rPr>
              <a:t>clorose</a:t>
            </a:r>
            <a:r>
              <a:rPr lang="pt-BR" sz="2800" dirty="0">
                <a:latin typeface="Arial" charset="0"/>
                <a:cs typeface="Arial" charset="0"/>
              </a:rPr>
              <a:t>, </a:t>
            </a:r>
            <a:r>
              <a:rPr lang="pt-BR" sz="2800" dirty="0" smtClean="0">
                <a:latin typeface="Arial" charset="0"/>
                <a:cs typeface="Arial" charset="0"/>
              </a:rPr>
              <a:t>donde </a:t>
            </a:r>
            <a:r>
              <a:rPr lang="pt-BR" sz="2800" dirty="0" err="1" smtClean="0">
                <a:latin typeface="Arial" charset="0"/>
                <a:cs typeface="Arial" charset="0"/>
              </a:rPr>
              <a:t>puede</a:t>
            </a:r>
            <a:r>
              <a:rPr lang="pt-BR" sz="2800" dirty="0" smtClean="0">
                <a:latin typeface="Arial" charset="0"/>
                <a:cs typeface="Arial" charset="0"/>
              </a:rPr>
              <a:t> </a:t>
            </a:r>
            <a:r>
              <a:rPr lang="pt-BR" sz="2800" dirty="0">
                <a:latin typeface="Arial" charset="0"/>
                <a:cs typeface="Arial" charset="0"/>
              </a:rPr>
              <a:t>aparecer </a:t>
            </a:r>
            <a:r>
              <a:rPr lang="pt-BR" sz="2800" dirty="0" err="1" smtClean="0">
                <a:latin typeface="Arial" charset="0"/>
                <a:cs typeface="Arial" charset="0"/>
              </a:rPr>
              <a:t>en</a:t>
            </a:r>
            <a:r>
              <a:rPr lang="pt-BR" sz="2800" dirty="0" smtClean="0">
                <a:latin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cs typeface="Arial" charset="0"/>
              </a:rPr>
              <a:t>la</a:t>
            </a:r>
            <a:r>
              <a:rPr lang="pt-BR" sz="2800" dirty="0" smtClean="0">
                <a:latin typeface="Arial" charset="0"/>
                <a:cs typeface="Arial" charset="0"/>
              </a:rPr>
              <a:t> </a:t>
            </a:r>
            <a:r>
              <a:rPr lang="pt-BR" sz="2800" dirty="0">
                <a:latin typeface="Arial" charset="0"/>
                <a:cs typeface="Arial" charset="0"/>
              </a:rPr>
              <a:t>planta toda </a:t>
            </a:r>
            <a:r>
              <a:rPr lang="pt-BR" sz="2800" dirty="0" err="1" smtClean="0">
                <a:latin typeface="Arial" charset="0"/>
                <a:cs typeface="Arial" charset="0"/>
              </a:rPr>
              <a:t>un</a:t>
            </a:r>
            <a:r>
              <a:rPr lang="pt-BR" sz="2800" dirty="0" smtClean="0">
                <a:latin typeface="Arial" charset="0"/>
                <a:cs typeface="Arial" charset="0"/>
              </a:rPr>
              <a:t> </a:t>
            </a:r>
            <a:r>
              <a:rPr lang="pt-BR" sz="2800" dirty="0">
                <a:latin typeface="Arial" charset="0"/>
                <a:cs typeface="Arial" charset="0"/>
              </a:rPr>
              <a:t>pigmento pardo-avermelhado, </a:t>
            </a:r>
            <a:r>
              <a:rPr lang="pt-BR" sz="2800" dirty="0" smtClean="0">
                <a:latin typeface="Arial" charset="0"/>
                <a:cs typeface="Arial" charset="0"/>
              </a:rPr>
              <a:t>tal vez </a:t>
            </a:r>
            <a:r>
              <a:rPr lang="pt-BR" sz="2800" dirty="0" err="1" smtClean="0">
                <a:latin typeface="Arial" charset="0"/>
                <a:cs typeface="Arial" charset="0"/>
              </a:rPr>
              <a:t>un</a:t>
            </a:r>
            <a:r>
              <a:rPr lang="pt-BR" sz="2800" dirty="0" smtClean="0">
                <a:latin typeface="Arial" charset="0"/>
                <a:cs typeface="Arial" charset="0"/>
              </a:rPr>
              <a:t> </a:t>
            </a:r>
            <a:r>
              <a:rPr lang="pt-BR" sz="2800" dirty="0">
                <a:latin typeface="Arial" charset="0"/>
                <a:cs typeface="Arial" charset="0"/>
              </a:rPr>
              <a:t>fenol. </a:t>
            </a:r>
            <a:r>
              <a:rPr lang="pt-BR" sz="2800" dirty="0" err="1" smtClean="0">
                <a:latin typeface="Arial" charset="0"/>
                <a:cs typeface="Arial" charset="0"/>
              </a:rPr>
              <a:t>Además</a:t>
            </a:r>
            <a:r>
              <a:rPr lang="pt-BR" sz="2800" dirty="0" smtClean="0">
                <a:latin typeface="Arial" charset="0"/>
                <a:cs typeface="Arial" charset="0"/>
              </a:rPr>
              <a:t>, </a:t>
            </a:r>
            <a:r>
              <a:rPr lang="pt-BR" sz="2800" dirty="0" err="1" smtClean="0">
                <a:latin typeface="Arial" charset="0"/>
                <a:cs typeface="Arial" charset="0"/>
              </a:rPr>
              <a:t>hay</a:t>
            </a:r>
            <a:r>
              <a:rPr lang="pt-BR" sz="2800" dirty="0" smtClean="0">
                <a:latin typeface="Arial" charset="0"/>
                <a:cs typeface="Arial" charset="0"/>
              </a:rPr>
              <a:t> una </a:t>
            </a:r>
            <a:r>
              <a:rPr lang="pt-BR" sz="2800" dirty="0" err="1" smtClean="0">
                <a:latin typeface="Arial" charset="0"/>
                <a:cs typeface="Arial" charset="0"/>
              </a:rPr>
              <a:t>diminuición</a:t>
            </a:r>
            <a:r>
              <a:rPr lang="pt-BR" sz="2800" dirty="0" smtClean="0">
                <a:latin typeface="Arial" charset="0"/>
                <a:cs typeface="Arial" charset="0"/>
              </a:rPr>
              <a:t> de </a:t>
            </a:r>
            <a:r>
              <a:rPr lang="pt-BR" sz="2800" dirty="0" err="1" smtClean="0">
                <a:latin typeface="Arial" charset="0"/>
                <a:cs typeface="Arial" charset="0"/>
              </a:rPr>
              <a:t>la</a:t>
            </a:r>
            <a:r>
              <a:rPr lang="pt-BR" sz="2800" dirty="0" smtClean="0">
                <a:latin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cs typeface="Arial" charset="0"/>
              </a:rPr>
              <a:t>absorción</a:t>
            </a:r>
            <a:r>
              <a:rPr lang="pt-BR" sz="2800" dirty="0" smtClean="0">
                <a:latin typeface="Arial" charset="0"/>
                <a:cs typeface="Arial" charset="0"/>
              </a:rPr>
              <a:t> </a:t>
            </a:r>
            <a:r>
              <a:rPr lang="pt-BR" sz="2800" dirty="0">
                <a:latin typeface="Arial" charset="0"/>
                <a:cs typeface="Arial" charset="0"/>
              </a:rPr>
              <a:t>de K. </a:t>
            </a:r>
            <a:r>
              <a:rPr lang="pt-BR" sz="2800" dirty="0" err="1" smtClean="0">
                <a:latin typeface="Arial" charset="0"/>
                <a:cs typeface="Arial" charset="0"/>
              </a:rPr>
              <a:t>En</a:t>
            </a:r>
            <a:r>
              <a:rPr lang="pt-BR" sz="2800" dirty="0" smtClean="0">
                <a:latin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cs typeface="Arial" charset="0"/>
              </a:rPr>
              <a:t>el</a:t>
            </a:r>
            <a:r>
              <a:rPr lang="pt-BR" sz="2800" dirty="0" smtClean="0">
                <a:latin typeface="Arial" charset="0"/>
                <a:cs typeface="Arial" charset="0"/>
              </a:rPr>
              <a:t> </a:t>
            </a:r>
            <a:r>
              <a:rPr lang="pt-BR" sz="2800" dirty="0">
                <a:latin typeface="Arial" charset="0"/>
                <a:cs typeface="Arial" charset="0"/>
              </a:rPr>
              <a:t>xilema de </a:t>
            </a:r>
            <a:r>
              <a:rPr lang="pt-BR" sz="2800" dirty="0" err="1" smtClean="0">
                <a:latin typeface="Arial" charset="0"/>
                <a:cs typeface="Arial" charset="0"/>
              </a:rPr>
              <a:t>algunas</a:t>
            </a:r>
            <a:r>
              <a:rPr lang="pt-BR" sz="2800" dirty="0" smtClean="0">
                <a:latin typeface="Arial" charset="0"/>
                <a:cs typeface="Arial" charset="0"/>
              </a:rPr>
              <a:t> </a:t>
            </a:r>
            <a:r>
              <a:rPr lang="pt-BR" sz="2800" dirty="0">
                <a:latin typeface="Arial" charset="0"/>
                <a:cs typeface="Arial" charset="0"/>
              </a:rPr>
              <a:t>plantas intoxicadas por Zn </a:t>
            </a:r>
            <a:r>
              <a:rPr lang="pt-BR" sz="2800" dirty="0" smtClean="0">
                <a:latin typeface="Arial" charset="0"/>
                <a:cs typeface="Arial" charset="0"/>
              </a:rPr>
              <a:t>se </a:t>
            </a:r>
            <a:r>
              <a:rPr lang="pt-BR" sz="2800" dirty="0" err="1" smtClean="0">
                <a:latin typeface="Arial" charset="0"/>
                <a:cs typeface="Arial" charset="0"/>
              </a:rPr>
              <a:t>acumulan</a:t>
            </a:r>
            <a:r>
              <a:rPr lang="pt-BR" sz="2800" dirty="0" smtClean="0">
                <a:latin typeface="Arial" charset="0"/>
                <a:cs typeface="Arial" charset="0"/>
              </a:rPr>
              <a:t> tampones </a:t>
            </a:r>
            <a:r>
              <a:rPr lang="pt-BR" sz="2800" dirty="0">
                <a:latin typeface="Arial" charset="0"/>
                <a:cs typeface="Arial" charset="0"/>
              </a:rPr>
              <a:t>“</a:t>
            </a:r>
            <a:r>
              <a:rPr lang="pt-BR" sz="2800" dirty="0" err="1">
                <a:latin typeface="Arial" charset="0"/>
                <a:cs typeface="Arial" charset="0"/>
              </a:rPr>
              <a:t>plugs</a:t>
            </a:r>
            <a:r>
              <a:rPr lang="pt-BR" sz="2800" dirty="0">
                <a:latin typeface="Arial" charset="0"/>
                <a:cs typeface="Arial" charset="0"/>
              </a:rPr>
              <a:t>”, </a:t>
            </a:r>
            <a:r>
              <a:rPr lang="pt-BR" sz="2800" dirty="0" err="1" smtClean="0">
                <a:latin typeface="Arial" charset="0"/>
                <a:cs typeface="Arial" charset="0"/>
              </a:rPr>
              <a:t>contenindo</a:t>
            </a:r>
            <a:r>
              <a:rPr lang="pt-BR" sz="2800" dirty="0" smtClean="0">
                <a:latin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cs typeface="Arial" charset="0"/>
              </a:rPr>
              <a:t>el</a:t>
            </a:r>
            <a:r>
              <a:rPr lang="pt-BR" sz="2800" dirty="0" smtClean="0">
                <a:latin typeface="Arial" charset="0"/>
                <a:cs typeface="Arial" charset="0"/>
              </a:rPr>
              <a:t> </a:t>
            </a:r>
            <a:r>
              <a:rPr lang="pt-BR" sz="2800" dirty="0">
                <a:latin typeface="Arial" charset="0"/>
                <a:cs typeface="Arial" charset="0"/>
              </a:rPr>
              <a:t>elemento</a:t>
            </a:r>
            <a:r>
              <a:rPr lang="pt-BR" sz="2800" dirty="0" smtClean="0">
                <a:latin typeface="Arial" charset="0"/>
                <a:cs typeface="Arial" charset="0"/>
              </a:rPr>
              <a:t>, </a:t>
            </a:r>
            <a:r>
              <a:rPr lang="pt-BR" sz="2800" dirty="0" err="1" smtClean="0">
                <a:latin typeface="Arial" charset="0"/>
                <a:cs typeface="Arial" charset="0"/>
              </a:rPr>
              <a:t>los</a:t>
            </a:r>
            <a:r>
              <a:rPr lang="pt-BR" sz="2800" dirty="0" smtClean="0">
                <a:latin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cs typeface="Arial" charset="0"/>
              </a:rPr>
              <a:t>quales</a:t>
            </a:r>
            <a:r>
              <a:rPr lang="pt-BR" sz="2800" dirty="0" smtClean="0">
                <a:latin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cs typeface="Arial" charset="0"/>
              </a:rPr>
              <a:t>dificultan</a:t>
            </a:r>
            <a:r>
              <a:rPr lang="pt-BR" sz="2800" dirty="0" smtClean="0">
                <a:latin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cs typeface="Arial" charset="0"/>
              </a:rPr>
              <a:t>la</a:t>
            </a:r>
            <a:r>
              <a:rPr lang="pt-BR" sz="2800" dirty="0" smtClean="0">
                <a:latin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cs typeface="Arial" charset="0"/>
              </a:rPr>
              <a:t>ascension</a:t>
            </a:r>
            <a:r>
              <a:rPr lang="pt-BR" sz="2800" dirty="0" smtClean="0">
                <a:latin typeface="Arial" charset="0"/>
                <a:cs typeface="Arial" charset="0"/>
              </a:rPr>
              <a:t> de </a:t>
            </a:r>
            <a:r>
              <a:rPr lang="pt-BR" sz="2800" dirty="0" err="1" smtClean="0">
                <a:latin typeface="Arial" charset="0"/>
                <a:cs typeface="Arial" charset="0"/>
              </a:rPr>
              <a:t>la</a:t>
            </a:r>
            <a:r>
              <a:rPr lang="pt-BR" sz="2800" dirty="0" smtClean="0">
                <a:latin typeface="Arial" charset="0"/>
                <a:cs typeface="Arial" charset="0"/>
              </a:rPr>
              <a:t> </a:t>
            </a:r>
            <a:r>
              <a:rPr lang="pt-BR" sz="2800" dirty="0" err="1" smtClean="0">
                <a:latin typeface="Arial" charset="0"/>
                <a:cs typeface="Arial" charset="0"/>
              </a:rPr>
              <a:t>savia</a:t>
            </a:r>
            <a:r>
              <a:rPr lang="pt-BR" sz="2800" dirty="0" smtClean="0">
                <a:latin typeface="Arial" charset="0"/>
                <a:cs typeface="Arial" charset="0"/>
              </a:rPr>
              <a:t> </a:t>
            </a:r>
            <a:r>
              <a:rPr lang="pt-BR" sz="2800" dirty="0">
                <a:latin typeface="Arial" charset="0"/>
                <a:cs typeface="Arial" charset="0"/>
              </a:rPr>
              <a:t>bruta (Malavolta </a:t>
            </a:r>
            <a:r>
              <a:rPr lang="pt-BR" sz="2800" dirty="0" err="1">
                <a:latin typeface="Arial" charset="0"/>
                <a:cs typeface="Arial" charset="0"/>
              </a:rPr>
              <a:t>et</a:t>
            </a:r>
            <a:r>
              <a:rPr lang="pt-BR" sz="2800" dirty="0">
                <a:latin typeface="Arial" charset="0"/>
                <a:cs typeface="Arial" charset="0"/>
              </a:rPr>
              <a:t> al., 1997).</a:t>
            </a:r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1500188" y="785813"/>
            <a:ext cx="56435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tabLst>
                <a:tab pos="90488" algn="l"/>
              </a:tabLst>
            </a:pPr>
            <a:r>
              <a:rPr lang="pt-BR" sz="4000" dirty="0">
                <a:solidFill>
                  <a:schemeClr val="fol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Sintomas de </a:t>
            </a:r>
            <a:r>
              <a:rPr lang="pt-BR" sz="4000" dirty="0" err="1" smtClean="0">
                <a:solidFill>
                  <a:schemeClr val="fol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exceso</a:t>
            </a:r>
            <a:r>
              <a:rPr lang="pt-BR" sz="4000" dirty="0" smtClean="0">
                <a:solidFill>
                  <a:schemeClr val="fol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4000" dirty="0">
              <a:solidFill>
                <a:schemeClr val="folHlink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7812" name="Rectangle 4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609600" y="457200"/>
            <a:ext cx="7162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tabLst>
                <a:tab pos="90488" algn="l"/>
              </a:tabLst>
            </a:pPr>
            <a:r>
              <a:rPr lang="pt-BR" sz="2800">
                <a:solidFill>
                  <a:schemeClr val="fol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Sintomas de Toxidez de Zn – Sorgo BR 304</a:t>
            </a:r>
            <a:endParaRPr lang="en-US" sz="2800">
              <a:solidFill>
                <a:schemeClr val="folHlink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1364" name="Rectangle 4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graphicFrame>
        <p:nvGraphicFramePr>
          <p:cNvPr id="8194" name="Object 0"/>
          <p:cNvGraphicFramePr>
            <a:graphicFrameLocks noChangeAspect="1"/>
          </p:cNvGraphicFramePr>
          <p:nvPr/>
        </p:nvGraphicFramePr>
        <p:xfrm>
          <a:off x="25400" y="1071563"/>
          <a:ext cx="9118600" cy="5715000"/>
        </p:xfrm>
        <a:graphic>
          <a:graphicData uri="http://schemas.openxmlformats.org/presentationml/2006/ole">
            <p:oleObj spid="_x0000_s8194" name="Photo Editor Photo" r:id="rId3" imgW="6087325" imgH="3228571" progId="MSPhotoEd.3">
              <p:embed/>
            </p:oleObj>
          </a:graphicData>
        </a:graphic>
      </p:graphicFrame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1066800" y="60960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</a:rPr>
              <a:t>Testemunha</a:t>
            </a:r>
            <a:endParaRPr lang="pt-BR">
              <a:solidFill>
                <a:srgbClr val="FF0000"/>
              </a:solidFill>
            </a:endParaRPr>
          </a:p>
        </p:txBody>
      </p:sp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5000625" y="5643563"/>
            <a:ext cx="3276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</a:rPr>
              <a:t>800 g Zn/ha</a:t>
            </a:r>
          </a:p>
          <a:p>
            <a:pPr algn="ctr"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</a:rPr>
              <a:t>Fonte: Sulfato de Zinco</a:t>
            </a:r>
            <a:r>
              <a:rPr lang="pt-BR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609600" y="457200"/>
            <a:ext cx="7162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tabLst>
                <a:tab pos="90488" algn="l"/>
              </a:tabLst>
            </a:pPr>
            <a:r>
              <a:rPr lang="pt-BR" sz="2800">
                <a:solidFill>
                  <a:schemeClr val="fol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Sintomas de Toxidez de Zn – Sorgo BR 304</a:t>
            </a:r>
            <a:endParaRPr lang="en-US" sz="2800">
              <a:solidFill>
                <a:schemeClr val="folHlink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2387" name="Rectangle 3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graphicFrame>
        <p:nvGraphicFramePr>
          <p:cNvPr id="9218" name="Object 0"/>
          <p:cNvGraphicFramePr>
            <a:graphicFrameLocks noChangeAspect="1"/>
          </p:cNvGraphicFramePr>
          <p:nvPr/>
        </p:nvGraphicFramePr>
        <p:xfrm>
          <a:off x="0" y="1268413"/>
          <a:ext cx="9144000" cy="5394325"/>
        </p:xfrm>
        <a:graphic>
          <a:graphicData uri="http://schemas.openxmlformats.org/presentationml/2006/ole">
            <p:oleObj spid="_x0000_s9218" name="Photo Editor Photo" r:id="rId3" imgW="6087325" imgH="3591426" progId="MSPhotoEd.3">
              <p:embed/>
            </p:oleObj>
          </a:graphicData>
        </a:graphic>
      </p:graphicFrame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3124200" y="5562600"/>
            <a:ext cx="38862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/>
              <a:t>800 g Zn/ha</a:t>
            </a:r>
          </a:p>
          <a:p>
            <a:pPr algn="ctr">
              <a:spcBef>
                <a:spcPct val="50000"/>
              </a:spcBef>
            </a:pPr>
            <a:r>
              <a:rPr lang="pt-BR" sz="2800" b="1"/>
              <a:t>Fonte: Sulfato de Zinco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357188" y="428625"/>
            <a:ext cx="7162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tabLst>
                <a:tab pos="90488" algn="l"/>
              </a:tabLst>
            </a:pPr>
            <a:r>
              <a:rPr lang="pt-BR" sz="3600" b="1">
                <a:solidFill>
                  <a:schemeClr val="folHlink"/>
                </a:solidFill>
                <a:latin typeface="Arial" charset="0"/>
                <a:ea typeface="Arial Unicode MS" pitchFamily="34" charset="-128"/>
                <a:cs typeface="Arial" charset="0"/>
              </a:rPr>
              <a:t>Toxidez de Zn – soja</a:t>
            </a:r>
            <a:endParaRPr lang="en-US" sz="3600" b="1">
              <a:solidFill>
                <a:schemeClr val="folHlink"/>
              </a:solidFill>
              <a:latin typeface="Arial" charset="0"/>
              <a:ea typeface="Arial Unicode MS" pitchFamily="34" charset="-128"/>
              <a:cs typeface="Arial" charset="0"/>
            </a:endParaRPr>
          </a:p>
        </p:txBody>
      </p:sp>
      <p:sp>
        <p:nvSpPr>
          <p:cNvPr id="369667" name="Rectangle 3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8397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" y="1457325"/>
            <a:ext cx="9115425" cy="5400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-562012" y="571480"/>
            <a:ext cx="97060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200000"/>
              </a:lnSpc>
            </a:pPr>
            <a:r>
              <a:rPr lang="en-US" sz="2800" b="1" i="1" dirty="0" err="1" smtClean="0">
                <a:solidFill>
                  <a:schemeClr val="folHlink"/>
                </a:solidFill>
                <a:latin typeface="Arial" charset="0"/>
              </a:rPr>
              <a:t>Factores</a:t>
            </a:r>
            <a:r>
              <a:rPr lang="en-US" sz="2800" b="1" i="1" dirty="0" smtClean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chemeClr val="folHlink"/>
                </a:solidFill>
                <a:latin typeface="Arial" charset="0"/>
              </a:rPr>
              <a:t>que</a:t>
            </a:r>
            <a:r>
              <a:rPr lang="en-US" sz="2800" b="1" i="1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en-US" sz="2800" b="1" i="1" dirty="0" err="1" smtClean="0">
                <a:solidFill>
                  <a:schemeClr val="folHlink"/>
                </a:solidFill>
                <a:latin typeface="Arial" charset="0"/>
              </a:rPr>
              <a:t>afetan</a:t>
            </a:r>
            <a:r>
              <a:rPr lang="en-US" sz="2800" b="1" i="1" dirty="0" smtClean="0">
                <a:solidFill>
                  <a:schemeClr val="folHlink"/>
                </a:solidFill>
                <a:latin typeface="Arial" charset="0"/>
              </a:rPr>
              <a:t> la </a:t>
            </a:r>
            <a:r>
              <a:rPr lang="en-US" sz="2800" b="1" i="1" dirty="0" err="1" smtClean="0">
                <a:solidFill>
                  <a:schemeClr val="folHlink"/>
                </a:solidFill>
                <a:latin typeface="Arial" charset="0"/>
              </a:rPr>
              <a:t>disponibilidad</a:t>
            </a:r>
            <a:r>
              <a:rPr lang="en-US" sz="2800" b="1" i="1" dirty="0" smtClean="0">
                <a:solidFill>
                  <a:schemeClr val="folHlink"/>
                </a:solidFill>
                <a:latin typeface="Arial" charset="0"/>
              </a:rPr>
              <a:t> en el </a:t>
            </a:r>
            <a:r>
              <a:rPr lang="en-US" sz="2800" b="1" i="1" dirty="0" err="1" smtClean="0">
                <a:solidFill>
                  <a:schemeClr val="folHlink"/>
                </a:solidFill>
                <a:latin typeface="Arial" charset="0"/>
              </a:rPr>
              <a:t>suelo</a:t>
            </a:r>
            <a:endParaRPr lang="en-US" sz="2800" b="1" i="1" dirty="0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29699" name="Picture 3" descr="C:\Adobe Albums\Cat2\foto (1) cópia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5988" y="1911350"/>
            <a:ext cx="5205412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Oval 4"/>
          <p:cNvSpPr>
            <a:spLocks noChangeArrowheads="1"/>
          </p:cNvSpPr>
          <p:nvPr/>
        </p:nvSpPr>
        <p:spPr bwMode="auto">
          <a:xfrm>
            <a:off x="4876800" y="1981200"/>
            <a:ext cx="685800" cy="3810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8118" name="Rectangle 6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Introdução</a:t>
            </a:r>
          </a:p>
        </p:txBody>
      </p:sp>
      <p:sp>
        <p:nvSpPr>
          <p:cNvPr id="29702" name="Line 7"/>
          <p:cNvSpPr>
            <a:spLocks noChangeShapeType="1"/>
          </p:cNvSpPr>
          <p:nvPr/>
        </p:nvSpPr>
        <p:spPr bwMode="auto">
          <a:xfrm>
            <a:off x="2819400" y="2819400"/>
            <a:ext cx="4114800" cy="28956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4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609600" y="457200"/>
            <a:ext cx="7162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tabLst>
                <a:tab pos="90488" algn="l"/>
              </a:tabLst>
            </a:pPr>
            <a:r>
              <a:rPr lang="pt-BR" sz="3200" b="1">
                <a:solidFill>
                  <a:schemeClr val="fol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Toxidez de Zn – Goiaba</a:t>
            </a:r>
            <a:endParaRPr lang="en-US" sz="3200" b="1">
              <a:solidFill>
                <a:schemeClr val="folHlink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82979" name="Rectangle 3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graphicFrame>
        <p:nvGraphicFramePr>
          <p:cNvPr id="10242" name="Object 4"/>
          <p:cNvGraphicFramePr>
            <a:graphicFrameLocks noChangeAspect="1"/>
          </p:cNvGraphicFramePr>
          <p:nvPr/>
        </p:nvGraphicFramePr>
        <p:xfrm>
          <a:off x="71438" y="2209800"/>
          <a:ext cx="8991600" cy="3557588"/>
        </p:xfrm>
        <a:graphic>
          <a:graphicData uri="http://schemas.openxmlformats.org/presentationml/2006/ole">
            <p:oleObj spid="_x0000_s10242" name="Photo Editor Photo" r:id="rId3" imgW="13314286" imgH="5266667" progId="MSPhotoEd.3">
              <p:embed/>
            </p:oleObj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642938" y="0"/>
            <a:ext cx="7162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tabLst>
                <a:tab pos="90488" algn="l"/>
              </a:tabLst>
            </a:pPr>
            <a:r>
              <a:rPr lang="pt-BR" sz="3200" b="1">
                <a:solidFill>
                  <a:schemeClr val="fol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Toxidez de Zn – Milho</a:t>
            </a:r>
            <a:endParaRPr lang="en-US" sz="3200" b="1">
              <a:solidFill>
                <a:schemeClr val="folHlink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82979" name="Rectangle 3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8499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492125"/>
            <a:ext cx="7072312" cy="6365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571500" y="0"/>
            <a:ext cx="7162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tabLst>
                <a:tab pos="90488" algn="l"/>
              </a:tabLst>
            </a:pPr>
            <a:r>
              <a:rPr lang="pt-BR" sz="3200">
                <a:solidFill>
                  <a:schemeClr val="fol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Toxidez de Zn – Arroz</a:t>
            </a:r>
            <a:endParaRPr lang="en-US" sz="3200">
              <a:solidFill>
                <a:schemeClr val="folHlink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82979" name="Rectangle 3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8602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13" y="527050"/>
            <a:ext cx="6072187" cy="63309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571500" y="0"/>
            <a:ext cx="7162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tabLst>
                <a:tab pos="90488" algn="l"/>
              </a:tabLst>
            </a:pPr>
            <a:r>
              <a:rPr lang="pt-BR" sz="3200" b="1">
                <a:solidFill>
                  <a:schemeClr val="fol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Toxidez de Zn – Amendoim</a:t>
            </a:r>
            <a:endParaRPr lang="en-US" sz="3200" b="1">
              <a:solidFill>
                <a:schemeClr val="folHlink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82979" name="Rectangle 3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8704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503238"/>
            <a:ext cx="8572500" cy="63547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Text Box 1026"/>
          <p:cNvSpPr txBox="1">
            <a:spLocks noChangeArrowheads="1"/>
          </p:cNvSpPr>
          <p:nvPr/>
        </p:nvSpPr>
        <p:spPr bwMode="auto">
          <a:xfrm>
            <a:off x="228600" y="381000"/>
            <a:ext cx="87630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3200" b="1" i="1" dirty="0" err="1">
                <a:solidFill>
                  <a:schemeClr val="folHlink"/>
                </a:solidFill>
                <a:latin typeface="Arial" charset="0"/>
              </a:rPr>
              <a:t>Zinco</a:t>
            </a:r>
            <a:r>
              <a:rPr lang="en-US" sz="3200" b="1" i="1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en-US" sz="3200" b="1" i="1" dirty="0" smtClean="0">
                <a:solidFill>
                  <a:schemeClr val="folHlink"/>
                </a:solidFill>
                <a:latin typeface="Arial" charset="0"/>
              </a:rPr>
              <a:t>en el </a:t>
            </a:r>
            <a:r>
              <a:rPr lang="en-US" sz="3200" b="1" i="1" dirty="0" err="1">
                <a:solidFill>
                  <a:schemeClr val="folHlink"/>
                </a:solidFill>
                <a:latin typeface="Arial" charset="0"/>
              </a:rPr>
              <a:t>mundo</a:t>
            </a:r>
            <a:endParaRPr lang="en-US" sz="3200" b="1" i="1" dirty="0">
              <a:solidFill>
                <a:schemeClr val="folHlink"/>
              </a:solidFill>
              <a:latin typeface="Arial" charset="0"/>
            </a:endParaRPr>
          </a:p>
          <a:p>
            <a:pPr eaLnBrk="0" hangingPunct="0">
              <a:lnSpc>
                <a:spcPct val="90000"/>
              </a:lnSpc>
            </a:pPr>
            <a:r>
              <a:rPr lang="en-US" sz="1800" b="1" i="1" dirty="0">
                <a:solidFill>
                  <a:schemeClr val="folHlink"/>
                </a:solidFill>
                <a:latin typeface="Arial" charset="0"/>
              </a:rPr>
              <a:t>(</a:t>
            </a:r>
            <a:r>
              <a:rPr lang="en-US" sz="1800" b="1" i="1" dirty="0" err="1">
                <a:solidFill>
                  <a:schemeClr val="folHlink"/>
                </a:solidFill>
                <a:latin typeface="Arial" charset="0"/>
              </a:rPr>
              <a:t>Alloway</a:t>
            </a:r>
            <a:r>
              <a:rPr lang="en-US" sz="1800" b="1" i="1" dirty="0">
                <a:solidFill>
                  <a:schemeClr val="folHlink"/>
                </a:solidFill>
                <a:latin typeface="Arial" charset="0"/>
              </a:rPr>
              <a:t>, 2004)</a:t>
            </a:r>
          </a:p>
        </p:txBody>
      </p:sp>
      <p:sp>
        <p:nvSpPr>
          <p:cNvPr id="267269" name="Rectangle 1029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Introdução</a:t>
            </a:r>
          </a:p>
        </p:txBody>
      </p:sp>
      <p:pic>
        <p:nvPicPr>
          <p:cNvPr id="30724" name="Picture 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1857375"/>
            <a:ext cx="7810500" cy="46243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67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67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Text Box 1026"/>
          <p:cNvSpPr txBox="1">
            <a:spLocks noChangeArrowheads="1"/>
          </p:cNvSpPr>
          <p:nvPr/>
        </p:nvSpPr>
        <p:spPr bwMode="auto">
          <a:xfrm>
            <a:off x="228600" y="381000"/>
            <a:ext cx="8763000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3200" b="1" i="1" dirty="0" err="1" smtClean="0">
                <a:solidFill>
                  <a:schemeClr val="folHlink"/>
                </a:solidFill>
                <a:latin typeface="Arial" charset="0"/>
              </a:rPr>
              <a:t>Tabla</a:t>
            </a:r>
            <a:r>
              <a:rPr lang="en-US" sz="3200" b="1" i="1" dirty="0" smtClean="0">
                <a:solidFill>
                  <a:schemeClr val="folHlink"/>
                </a:solidFill>
                <a:latin typeface="Arial" charset="0"/>
              </a:rPr>
              <a:t>. </a:t>
            </a:r>
            <a:r>
              <a:rPr lang="en-US" sz="3200" b="1" i="1" dirty="0" err="1">
                <a:solidFill>
                  <a:schemeClr val="folHlink"/>
                </a:solidFill>
                <a:latin typeface="Arial" charset="0"/>
              </a:rPr>
              <a:t>Pomares</a:t>
            </a:r>
            <a:r>
              <a:rPr lang="en-US" sz="3200" b="1" i="1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chemeClr val="folHlink"/>
                </a:solidFill>
                <a:latin typeface="Arial" charset="0"/>
              </a:rPr>
              <a:t>deficientes</a:t>
            </a:r>
            <a:r>
              <a:rPr lang="en-US" sz="3200" b="1" i="1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en-US" sz="3200" b="1" i="1" dirty="0" smtClean="0">
                <a:solidFill>
                  <a:schemeClr val="folHlink"/>
                </a:solidFill>
                <a:latin typeface="Arial" charset="0"/>
              </a:rPr>
              <a:t>en </a:t>
            </a:r>
            <a:r>
              <a:rPr lang="en-US" sz="3200" b="1" i="1" dirty="0" err="1">
                <a:solidFill>
                  <a:schemeClr val="folHlink"/>
                </a:solidFill>
                <a:latin typeface="Arial" charset="0"/>
              </a:rPr>
              <a:t>zinco</a:t>
            </a:r>
            <a:r>
              <a:rPr lang="en-US" sz="3200" b="1" i="1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en-US" sz="3200" b="1" i="1" dirty="0" smtClean="0">
                <a:solidFill>
                  <a:schemeClr val="folHlink"/>
                </a:solidFill>
                <a:latin typeface="Arial" charset="0"/>
              </a:rPr>
              <a:t>en </a:t>
            </a:r>
            <a:r>
              <a:rPr lang="en-US" sz="3200" b="1" i="1" dirty="0">
                <a:solidFill>
                  <a:schemeClr val="folHlink"/>
                </a:solidFill>
                <a:latin typeface="Arial" charset="0"/>
              </a:rPr>
              <a:t>SP. </a:t>
            </a:r>
            <a:r>
              <a:rPr lang="en-US" sz="3200" b="1" i="1" dirty="0" smtClean="0">
                <a:solidFill>
                  <a:schemeClr val="folHlink"/>
                </a:solidFill>
                <a:latin typeface="Arial" charset="0"/>
              </a:rPr>
              <a:t>Media </a:t>
            </a:r>
            <a:r>
              <a:rPr lang="en-US" sz="3200" b="1" i="1" dirty="0">
                <a:solidFill>
                  <a:schemeClr val="folHlink"/>
                </a:solidFill>
                <a:latin typeface="Arial" charset="0"/>
              </a:rPr>
              <a:t>de 7 </a:t>
            </a:r>
            <a:r>
              <a:rPr lang="en-US" sz="3200" b="1" i="1" dirty="0" err="1" smtClean="0">
                <a:solidFill>
                  <a:schemeClr val="folHlink"/>
                </a:solidFill>
                <a:latin typeface="Arial" charset="0"/>
              </a:rPr>
              <a:t>años</a:t>
            </a:r>
            <a:r>
              <a:rPr lang="en-US" sz="3200" b="1" i="1" dirty="0" smtClean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en-US" sz="3200" b="1" i="1" dirty="0">
                <a:solidFill>
                  <a:schemeClr val="folHlink"/>
                </a:solidFill>
                <a:latin typeface="Arial" charset="0"/>
              </a:rPr>
              <a:t>(1994-2000) </a:t>
            </a:r>
            <a:r>
              <a:rPr lang="en-US" b="1" i="1" dirty="0">
                <a:solidFill>
                  <a:schemeClr val="folHlink"/>
                </a:solidFill>
                <a:latin typeface="Arial" charset="0"/>
              </a:rPr>
              <a:t>(Baumgartner &amp; </a:t>
            </a:r>
            <a:r>
              <a:rPr lang="en-US" b="1" i="1" dirty="0" err="1">
                <a:solidFill>
                  <a:schemeClr val="folHlink"/>
                </a:solidFill>
                <a:latin typeface="Arial" charset="0"/>
              </a:rPr>
              <a:t>Cabrita</a:t>
            </a:r>
            <a:r>
              <a:rPr lang="en-US" b="1" i="1" dirty="0">
                <a:solidFill>
                  <a:schemeClr val="folHlink"/>
                </a:solidFill>
                <a:latin typeface="Arial" charset="0"/>
              </a:rPr>
              <a:t>, 2001)</a:t>
            </a:r>
          </a:p>
        </p:txBody>
      </p:sp>
      <p:sp>
        <p:nvSpPr>
          <p:cNvPr id="267269" name="Rectangle 1029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Introdução</a:t>
            </a:r>
          </a:p>
        </p:txBody>
      </p:sp>
      <p:graphicFrame>
        <p:nvGraphicFramePr>
          <p:cNvPr id="267335" name="Group 1095"/>
          <p:cNvGraphicFramePr>
            <a:graphicFrameLocks noGrp="1"/>
          </p:cNvGraphicFramePr>
          <p:nvPr/>
        </p:nvGraphicFramePr>
        <p:xfrm>
          <a:off x="228600" y="1905000"/>
          <a:ext cx="8610600" cy="4697730"/>
        </p:xfrm>
        <a:graphic>
          <a:graphicData uri="http://schemas.openxmlformats.org/drawingml/2006/table">
            <a:tbl>
              <a:tblPr/>
              <a:tblGrid>
                <a:gridCol w="2438400"/>
                <a:gridCol w="1971675"/>
                <a:gridCol w="2295525"/>
                <a:gridCol w="1905000"/>
              </a:tblGrid>
              <a:tr h="552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Local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Deficiente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Local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Deficiente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Barretos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Monte Azul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Bebedouro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Olímpia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Colina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Pirangi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Colômbia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Serverínia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Itápolis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Taquaritinga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Jaborandi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Terra Roxa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Matão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Viradouro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67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67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6" grpId="0" autoUpdateAnimBg="0"/>
    </p:bldLst>
  </p:timing>
</p:sld>
</file>

<file path=ppt/theme/theme1.xml><?xml version="1.0" encoding="utf-8"?>
<a:theme xmlns:a="http://schemas.openxmlformats.org/drawingml/2006/main" name="Turbilhao">
  <a:themeElements>
    <a:clrScheme name="Turbilhao 1">
      <a:dk1>
        <a:srgbClr val="000066"/>
      </a:dk1>
      <a:lt1>
        <a:srgbClr val="FFFFFF"/>
      </a:lt1>
      <a:dk2>
        <a:srgbClr val="0000CC"/>
      </a:dk2>
      <a:lt2>
        <a:srgbClr val="CCFFFF"/>
      </a:lt2>
      <a:accent1>
        <a:srgbClr val="CC99FF"/>
      </a:accent1>
      <a:accent2>
        <a:srgbClr val="9999FF"/>
      </a:accent2>
      <a:accent3>
        <a:srgbClr val="AAAAE2"/>
      </a:accent3>
      <a:accent4>
        <a:srgbClr val="DADADA"/>
      </a:accent4>
      <a:accent5>
        <a:srgbClr val="E2CAFF"/>
      </a:accent5>
      <a:accent6>
        <a:srgbClr val="8A8AE7"/>
      </a:accent6>
      <a:hlink>
        <a:srgbClr val="99CCFF"/>
      </a:hlink>
      <a:folHlink>
        <a:srgbClr val="0066FF"/>
      </a:folHlink>
    </a:clrScheme>
    <a:fontScheme name="Turbilha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urbilhao 1">
        <a:dk1>
          <a:srgbClr val="000066"/>
        </a:dk1>
        <a:lt1>
          <a:srgbClr val="FFFFFF"/>
        </a:lt1>
        <a:dk2>
          <a:srgbClr val="0000CC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DADA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urbilhao 2">
        <a:dk1>
          <a:srgbClr val="000066"/>
        </a:dk1>
        <a:lt1>
          <a:srgbClr val="FFFFFF"/>
        </a:lt1>
        <a:dk2>
          <a:srgbClr val="6699FF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B8CAFF"/>
        </a:accent3>
        <a:accent4>
          <a:srgbClr val="DADA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urbilhao 3">
        <a:dk1>
          <a:srgbClr val="393939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868686"/>
        </a:accent2>
        <a:accent3>
          <a:srgbClr val="AAAAAA"/>
        </a:accent3>
        <a:accent4>
          <a:srgbClr val="DADADA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C:\Arquivos de programas\Microsoft Office\Templates\Estruturas de apresentação\Turbilhao.pot</Template>
  <TotalTime>5281</TotalTime>
  <Words>1392</Words>
  <Application>Microsoft PowerPoint</Application>
  <PresentationFormat>Apresentação na tela (4:3)</PresentationFormat>
  <Paragraphs>388</Paragraphs>
  <Slides>73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3</vt:i4>
      </vt:variant>
      <vt:variant>
        <vt:lpstr>Títulos de slides</vt:lpstr>
      </vt:variant>
      <vt:variant>
        <vt:i4>73</vt:i4>
      </vt:variant>
    </vt:vector>
  </HeadingPairs>
  <TitlesOfParts>
    <vt:vector size="86" baseType="lpstr">
      <vt:lpstr>Times New Roman</vt:lpstr>
      <vt:lpstr>Arial</vt:lpstr>
      <vt:lpstr>Tahoma</vt:lpstr>
      <vt:lpstr>Wingdings</vt:lpstr>
      <vt:lpstr>Comic Sans MS</vt:lpstr>
      <vt:lpstr>Symbol</vt:lpstr>
      <vt:lpstr>Monotype Corsiva</vt:lpstr>
      <vt:lpstr>Garamond</vt:lpstr>
      <vt:lpstr>Arial Unicode MS</vt:lpstr>
      <vt:lpstr>Turbilhao</vt:lpstr>
      <vt:lpstr>Microsoft Photo Editor 3.0 Photo</vt:lpstr>
      <vt:lpstr>Imagem de bitmap</vt:lpstr>
      <vt:lpstr>Foto do Microsoft Photo Editor 3.0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</vt:vector>
  </TitlesOfParts>
  <Company>FUNDAG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 </dc:title>
  <dc:creator>Quaggio</dc:creator>
  <cp:lastModifiedBy>Usuario</cp:lastModifiedBy>
  <cp:revision>349</cp:revision>
  <dcterms:created xsi:type="dcterms:W3CDTF">2000-10-09T16:40:03Z</dcterms:created>
  <dcterms:modified xsi:type="dcterms:W3CDTF">2011-02-10T02:05:40Z</dcterms:modified>
</cp:coreProperties>
</file>