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56"/>
  </p:notesMasterIdLst>
  <p:sldIdLst>
    <p:sldId id="548" r:id="rId2"/>
    <p:sldId id="549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97" r:id="rId30"/>
    <p:sldId id="576" r:id="rId31"/>
    <p:sldId id="577" r:id="rId32"/>
    <p:sldId id="596" r:id="rId33"/>
    <p:sldId id="578" r:id="rId34"/>
    <p:sldId id="595" r:id="rId35"/>
    <p:sldId id="594" r:id="rId36"/>
    <p:sldId id="579" r:id="rId37"/>
    <p:sldId id="580" r:id="rId38"/>
    <p:sldId id="581" r:id="rId39"/>
    <p:sldId id="625" r:id="rId40"/>
    <p:sldId id="582" r:id="rId41"/>
    <p:sldId id="602" r:id="rId42"/>
    <p:sldId id="583" r:id="rId43"/>
    <p:sldId id="627" r:id="rId44"/>
    <p:sldId id="585" r:id="rId45"/>
    <p:sldId id="586" r:id="rId46"/>
    <p:sldId id="605" r:id="rId47"/>
    <p:sldId id="587" r:id="rId48"/>
    <p:sldId id="626" r:id="rId49"/>
    <p:sldId id="588" r:id="rId50"/>
    <p:sldId id="589" r:id="rId51"/>
    <p:sldId id="590" r:id="rId52"/>
    <p:sldId id="591" r:id="rId53"/>
    <p:sldId id="592" r:id="rId54"/>
    <p:sldId id="499" r:id="rId5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FFFF99"/>
    <a:srgbClr val="66FF66"/>
    <a:srgbClr val="99FF66"/>
    <a:srgbClr val="3399FF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07" autoAdjust="0"/>
  </p:normalViewPr>
  <p:slideViewPr>
    <p:cSldViewPr>
      <p:cViewPr varScale="1">
        <p:scale>
          <a:sx n="70" d="100"/>
          <a:sy n="70" d="100"/>
        </p:scale>
        <p:origin x="-5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0"/>
            <a:r>
              <a:rPr lang="en-US" noProof="0" smtClean="0"/>
              <a:t>Segundo nível</a:t>
            </a:r>
          </a:p>
          <a:p>
            <a:pPr lvl="0"/>
            <a:r>
              <a:rPr lang="en-US" noProof="0" smtClean="0"/>
              <a:t>Terceiro nível</a:t>
            </a:r>
          </a:p>
          <a:p>
            <a:pPr lvl="0"/>
            <a:r>
              <a:rPr lang="en-US" noProof="0" smtClean="0"/>
              <a:t>Quarto nível</a:t>
            </a:r>
          </a:p>
          <a:p>
            <a:pPr lvl="0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E400B12E-D8BB-4E05-BF28-1E7418EB88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2FCD10BE-E7B4-4011-8853-DA10DEEA78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E5D3-8114-4621-A7F5-42F56DE37D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F114A-F38E-43AE-819B-930E36511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80D0-46CC-41E3-B53C-03458C3E5B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48BC-363E-448C-B040-F4BA841D2D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C8A2-422A-4966-82BE-6D0773803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1466-06AB-4BFB-B4F7-00584BBC9B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4571-36DF-4472-9A36-1A8747BED0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10BE-8DFC-48AC-BE9A-7092876341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327D-55DE-4061-AC7E-7654B07B31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B061-1688-4972-949E-3EEC7DCDB4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00"/>
            </a:gs>
            <a:gs pos="100000">
              <a:srgbClr val="00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81C8717-91D9-4DC4-9BBD-28C06B87A0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9015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43" r:id="rId2"/>
    <p:sldLayoutId id="2147483942" r:id="rId3"/>
    <p:sldLayoutId id="2147483941" r:id="rId4"/>
    <p:sldLayoutId id="2147483940" r:id="rId5"/>
    <p:sldLayoutId id="2147483939" r:id="rId6"/>
    <p:sldLayoutId id="2147483938" r:id="rId7"/>
    <p:sldLayoutId id="2147483937" r:id="rId8"/>
    <p:sldLayoutId id="2147483936" r:id="rId9"/>
    <p:sldLayoutId id="2147483935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rs.mcgill.ca/whalen/nutrient/Mangan/Mangan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nrs.mcgill.ca/whalen/nutrient/Mangan/Mangan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rs.mcgill.ca/whalen/nutrient/Mangan/Mangan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nrs.mcgill.ca/whalen/nutrient/Mangan/Mangan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rs.mcgill.ca/whalen/nutrient/Mangan/Mangan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nrs.mcgill.ca/whalen/nutrient/Mangan/Mangan.htm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28600" y="685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 </a:t>
            </a:r>
            <a:r>
              <a:rPr lang="pt-BR" sz="3600" b="1" dirty="0" err="1" smtClean="0">
                <a:latin typeface="Arial" charset="0"/>
                <a:sym typeface="Symbol" pitchFamily="18" charset="2"/>
              </a:rPr>
              <a:t>Introducción</a:t>
            </a:r>
            <a:endParaRPr lang="pt-BR" sz="3200" b="1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2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Absorción</a:t>
            </a:r>
            <a:r>
              <a:rPr lang="pt-BR" sz="3600" b="1" dirty="0" smtClean="0">
                <a:latin typeface="Arial" charset="0"/>
              </a:rPr>
              <a:t>, </a:t>
            </a:r>
            <a:r>
              <a:rPr lang="pt-BR" sz="3600" b="1" dirty="0" err="1" smtClean="0">
                <a:latin typeface="Arial" charset="0"/>
              </a:rPr>
              <a:t>translocación</a:t>
            </a:r>
            <a:r>
              <a:rPr lang="pt-BR" sz="3600" b="1" dirty="0" smtClean="0">
                <a:latin typeface="Arial" charset="0"/>
              </a:rPr>
              <a:t> y </a:t>
            </a:r>
            <a:r>
              <a:rPr lang="pt-BR" sz="3600" b="1" dirty="0" err="1" smtClean="0">
                <a:latin typeface="Arial" charset="0"/>
              </a:rPr>
              <a:t>redistribuición</a:t>
            </a:r>
            <a:endParaRPr lang="pt-BR" sz="3600" b="1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6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Participación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en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el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>
                <a:latin typeface="Arial" charset="0"/>
              </a:rPr>
              <a:t>metabolismo vegetal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6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Exigencias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minerales</a:t>
            </a:r>
            <a:r>
              <a:rPr lang="pt-BR" sz="3600" b="1" dirty="0" smtClean="0">
                <a:latin typeface="Arial" charset="0"/>
              </a:rPr>
              <a:t> de </a:t>
            </a:r>
            <a:r>
              <a:rPr lang="pt-BR" sz="3600" b="1" dirty="0" err="1" smtClean="0">
                <a:latin typeface="Arial" charset="0"/>
              </a:rPr>
              <a:t>las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principales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>
                <a:latin typeface="Arial" charset="0"/>
              </a:rPr>
              <a:t>culturas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6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Sintomatología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>
                <a:latin typeface="Arial" charset="0"/>
              </a:rPr>
              <a:t>de </a:t>
            </a:r>
            <a:r>
              <a:rPr lang="pt-BR" sz="3600" b="1" dirty="0" err="1" smtClean="0">
                <a:latin typeface="Arial" charset="0"/>
              </a:rPr>
              <a:t>deficiencia</a:t>
            </a:r>
            <a:r>
              <a:rPr lang="pt-BR" sz="3600" b="1" dirty="0" smtClean="0">
                <a:latin typeface="Arial" charset="0"/>
              </a:rPr>
              <a:t> y </a:t>
            </a:r>
            <a:r>
              <a:rPr lang="pt-BR" sz="3600" b="1" dirty="0" err="1" smtClean="0">
                <a:latin typeface="Arial" charset="0"/>
              </a:rPr>
              <a:t>excesos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nutricionales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Manganeso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rgbClr val="66FF66"/>
                </a:solidFill>
                <a:latin typeface="Arial" charset="0"/>
              </a:rPr>
              <a:t>Mn &amp; </a:t>
            </a:r>
            <a:r>
              <a:rPr lang="pt-BR" sz="4800" b="1" dirty="0" err="1" smtClean="0">
                <a:solidFill>
                  <a:srgbClr val="66FF66"/>
                </a:solidFill>
                <a:latin typeface="Arial" charset="0"/>
              </a:rPr>
              <a:t>Movilidad</a:t>
            </a:r>
            <a:r>
              <a:rPr lang="pt-BR" sz="48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800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sz="48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800" b="1" dirty="0" err="1" smtClean="0">
                <a:solidFill>
                  <a:srgbClr val="66FF66"/>
                </a:solidFill>
                <a:latin typeface="Arial" charset="0"/>
              </a:rPr>
              <a:t>el</a:t>
            </a:r>
            <a:r>
              <a:rPr lang="pt-BR" sz="48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800" b="1" dirty="0">
                <a:solidFill>
                  <a:srgbClr val="66FF66"/>
                </a:solidFill>
                <a:latin typeface="Arial" charset="0"/>
              </a:rPr>
              <a:t>floema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0" y="1846263"/>
          <a:ext cx="9144000" cy="4935537"/>
        </p:xfrm>
        <a:graphic>
          <a:graphicData uri="http://schemas.openxmlformats.org/presentationml/2006/ole">
            <p:oleObj spid="_x0000_s11266" name="Worksheet" r:id="rId3" imgW="7058431" imgH="3686537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605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 dirty="0">
                <a:solidFill>
                  <a:srgbClr val="66FF66"/>
                </a:solidFill>
                <a:latin typeface="Arial" charset="0"/>
              </a:rPr>
              <a:t>Mn- </a:t>
            </a:r>
            <a:r>
              <a:rPr lang="pt-BR" sz="4800" b="1" dirty="0" err="1" smtClean="0">
                <a:solidFill>
                  <a:srgbClr val="66FF66"/>
                </a:solidFill>
                <a:latin typeface="Arial" charset="0"/>
              </a:rPr>
              <a:t>inmóvil</a:t>
            </a:r>
            <a:r>
              <a:rPr lang="pt-BR" sz="48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800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sz="48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800" b="1" dirty="0" err="1" smtClean="0">
                <a:solidFill>
                  <a:srgbClr val="66FF66"/>
                </a:solidFill>
                <a:latin typeface="Arial" charset="0"/>
              </a:rPr>
              <a:t>el</a:t>
            </a:r>
            <a:r>
              <a:rPr lang="pt-BR" sz="48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800" b="1" dirty="0">
                <a:solidFill>
                  <a:srgbClr val="66FF66"/>
                </a:solidFill>
                <a:latin typeface="Arial" charset="0"/>
              </a:rPr>
              <a:t>floema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Consecuencias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(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inmobividad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)</a:t>
            </a:r>
            <a:endParaRPr lang="pt-BR" b="1" dirty="0">
              <a:solidFill>
                <a:srgbClr val="66FF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b="1" dirty="0">
                <a:latin typeface="Arial" charset="0"/>
              </a:rPr>
              <a:t>Sintomas </a:t>
            </a:r>
            <a:r>
              <a:rPr lang="pt-BR" b="1" dirty="0" err="1" smtClean="0">
                <a:latin typeface="Arial" charset="0"/>
              </a:rPr>
              <a:t>aparecen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 err="1" smtClean="0">
                <a:latin typeface="Arial" charset="0"/>
              </a:rPr>
              <a:t>en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 err="1" smtClean="0">
                <a:latin typeface="Arial" charset="0"/>
              </a:rPr>
              <a:t>los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 err="1" smtClean="0">
                <a:latin typeface="Arial" charset="0"/>
              </a:rPr>
              <a:t>órganos</a:t>
            </a:r>
            <a:r>
              <a:rPr lang="pt-BR" b="1" dirty="0" smtClean="0">
                <a:latin typeface="Arial" charset="0"/>
              </a:rPr>
              <a:t> más </a:t>
            </a:r>
            <a:r>
              <a:rPr lang="pt-BR" b="1" dirty="0" err="1" smtClean="0">
                <a:latin typeface="Arial" charset="0"/>
              </a:rPr>
              <a:t>nuevos</a:t>
            </a:r>
            <a:r>
              <a:rPr lang="pt-BR" b="1" dirty="0">
                <a:latin typeface="Arial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latin typeface="Arial" charset="0"/>
              </a:rPr>
              <a:t>La </a:t>
            </a:r>
            <a:r>
              <a:rPr lang="pt-BR" b="1" dirty="0">
                <a:latin typeface="Arial" charset="0"/>
              </a:rPr>
              <a:t>planta </a:t>
            </a:r>
            <a:r>
              <a:rPr lang="pt-BR" b="1" dirty="0" err="1" smtClean="0">
                <a:latin typeface="Arial" charset="0"/>
              </a:rPr>
              <a:t>necesita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>
                <a:latin typeface="Arial" charset="0"/>
              </a:rPr>
              <a:t>de </a:t>
            </a:r>
            <a:r>
              <a:rPr lang="pt-BR" b="1" dirty="0" err="1" smtClean="0">
                <a:latin typeface="Arial" charset="0"/>
              </a:rPr>
              <a:t>un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>
                <a:latin typeface="Arial" charset="0"/>
              </a:rPr>
              <a:t>suprimento contínuo para viver;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latin typeface="Arial" charset="0"/>
              </a:rPr>
              <a:t>La </a:t>
            </a:r>
            <a:r>
              <a:rPr lang="pt-BR" b="1" dirty="0" err="1" smtClean="0">
                <a:latin typeface="Arial" charset="0"/>
              </a:rPr>
              <a:t>prevención</a:t>
            </a:r>
            <a:r>
              <a:rPr lang="pt-BR" b="1" dirty="0" smtClean="0">
                <a:latin typeface="Arial" charset="0"/>
              </a:rPr>
              <a:t> o </a:t>
            </a:r>
            <a:r>
              <a:rPr lang="pt-BR" b="1" dirty="0" err="1" smtClean="0">
                <a:latin typeface="Arial" charset="0"/>
              </a:rPr>
              <a:t>correción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>
                <a:latin typeface="Arial" charset="0"/>
              </a:rPr>
              <a:t>deve ser </a:t>
            </a:r>
            <a:r>
              <a:rPr lang="pt-BR" b="1" dirty="0" err="1" smtClean="0">
                <a:latin typeface="Arial" charset="0"/>
              </a:rPr>
              <a:t>hecha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>
                <a:latin typeface="Arial" charset="0"/>
              </a:rPr>
              <a:t>preferencialmente por </a:t>
            </a:r>
            <a:r>
              <a:rPr lang="pt-BR" b="1" dirty="0" err="1" smtClean="0">
                <a:latin typeface="Arial" charset="0"/>
              </a:rPr>
              <a:t>la</a:t>
            </a:r>
            <a:r>
              <a:rPr lang="pt-BR" b="1" dirty="0" smtClean="0">
                <a:latin typeface="Arial" charset="0"/>
              </a:rPr>
              <a:t> via </a:t>
            </a:r>
            <a:r>
              <a:rPr lang="pt-BR" b="1" dirty="0">
                <a:latin typeface="Arial" charset="0"/>
              </a:rPr>
              <a:t>radicular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6035675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  <a:latin typeface="Arial" charset="0"/>
              </a:rPr>
              <a:t>Figura.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Efecto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aplicación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foliar de Mn e Zn parcelada 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(25 e 35 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DE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produción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del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feijoeiro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campo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685800" y="517525"/>
          <a:ext cx="7848600" cy="5384800"/>
        </p:xfrm>
        <a:graphic>
          <a:graphicData uri="http://schemas.openxmlformats.org/presentationml/2006/ole">
            <p:oleObj spid="_x0000_s12290" name="Imagem de bitmap" r:id="rId3" imgW="2762636" imgH="1895238" progId="Paint.Picture">
              <p:embed/>
            </p:oleObj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09800" y="39624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Arial" charset="0"/>
              </a:rPr>
              <a:t>Zn = 280 g ha</a:t>
            </a:r>
            <a:r>
              <a:rPr lang="pt-BR" b="1" baseline="30000">
                <a:solidFill>
                  <a:srgbClr val="FF0000"/>
                </a:solidFill>
                <a:latin typeface="Arial" charset="0"/>
              </a:rPr>
              <a:t>-1</a:t>
            </a:r>
          </a:p>
          <a:p>
            <a:r>
              <a:rPr lang="pt-BR" b="1">
                <a:solidFill>
                  <a:srgbClr val="FF0000"/>
                </a:solidFill>
                <a:latin typeface="Arial" charset="0"/>
              </a:rPr>
              <a:t>Mn=315 g ha</a:t>
            </a:r>
            <a:r>
              <a:rPr lang="pt-BR" b="1" baseline="30000">
                <a:solidFill>
                  <a:srgbClr val="FF0000"/>
                </a:solidFill>
                <a:latin typeface="Arial" charset="0"/>
              </a:rPr>
              <a:t>-1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5181600" y="1219200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057400" y="12192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53200" y="457200"/>
            <a:ext cx="2819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En</a:t>
            </a:r>
            <a:r>
              <a:rPr lang="pt-BR" sz="18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suelo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: (DTPA)/</a:t>
            </a:r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Bajo</a:t>
            </a:r>
            <a:endParaRPr lang="pt-BR" sz="1800" b="1" dirty="0">
              <a:solidFill>
                <a:srgbClr val="FF9933"/>
              </a:solidFill>
              <a:latin typeface="Arial" charset="0"/>
            </a:endParaRPr>
          </a:p>
          <a:p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pH=6,9 </a:t>
            </a:r>
            <a:r>
              <a:rPr lang="pt-BR" sz="1800" b="1" dirty="0" smtClean="0">
                <a:solidFill>
                  <a:srgbClr val="FF9933"/>
                </a:solidFill>
                <a:latin typeface="Arial" charset="0"/>
              </a:rPr>
              <a:t>(</a:t>
            </a:r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agua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)</a:t>
            </a:r>
          </a:p>
          <a:p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Zn = 0,5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mg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dm</a:t>
            </a:r>
            <a:r>
              <a:rPr lang="pt-BR" sz="1800" b="1" baseline="30000" dirty="0">
                <a:solidFill>
                  <a:srgbClr val="FF9933"/>
                </a:solidFill>
                <a:latin typeface="Arial" charset="0"/>
              </a:rPr>
              <a:t>-3</a:t>
            </a:r>
          </a:p>
          <a:p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Mn= 1,0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mg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dm</a:t>
            </a:r>
            <a:r>
              <a:rPr lang="pt-BR" sz="1800" b="1" baseline="30000" dirty="0">
                <a:solidFill>
                  <a:srgbClr val="FF9933"/>
                </a:solidFill>
                <a:latin typeface="Arial" charset="0"/>
              </a:rPr>
              <a:t>-3</a:t>
            </a:r>
          </a:p>
          <a:p>
            <a:endParaRPr lang="pt-BR" sz="1800" b="1" baseline="300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6035675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  <a:latin typeface="Arial" charset="0"/>
              </a:rPr>
              <a:t>Figura.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Efecto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aplicación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de Mn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el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suelo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produción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soja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vaso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0" y="609600"/>
          <a:ext cx="6400800" cy="5227638"/>
        </p:xfrm>
        <a:graphic>
          <a:graphicData uri="http://schemas.openxmlformats.org/presentationml/2006/ole">
            <p:oleObj spid="_x0000_s13314" name="Imagem de bitmap" r:id="rId3" imgW="4001058" imgH="3266667" progId="Paint.Picture">
              <p:embed/>
            </p:oleObj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324600" y="4572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En</a:t>
            </a:r>
            <a:r>
              <a:rPr lang="pt-BR" sz="18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suelo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: (DTPA)/</a:t>
            </a:r>
            <a:r>
              <a:rPr lang="pt-BR" sz="1800" b="1" dirty="0" err="1" smtClean="0">
                <a:solidFill>
                  <a:srgbClr val="FF9933"/>
                </a:solidFill>
                <a:latin typeface="Arial" charset="0"/>
              </a:rPr>
              <a:t>Bajo</a:t>
            </a:r>
            <a:endParaRPr lang="pt-BR" sz="1800" b="1" dirty="0">
              <a:solidFill>
                <a:srgbClr val="FF9933"/>
              </a:solidFill>
              <a:latin typeface="Arial" charset="0"/>
            </a:endParaRPr>
          </a:p>
          <a:p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Mn = 1,6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mg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dm</a:t>
            </a:r>
            <a:r>
              <a:rPr lang="pt-BR" sz="1800" b="1" baseline="30000" dirty="0">
                <a:solidFill>
                  <a:srgbClr val="FF9933"/>
                </a:solidFill>
                <a:latin typeface="Arial" charset="0"/>
              </a:rPr>
              <a:t>-3 (</a:t>
            </a:r>
            <a:r>
              <a:rPr lang="pt-BR" sz="1800" b="1" baseline="30000" dirty="0" err="1" smtClean="0">
                <a:solidFill>
                  <a:srgbClr val="FF9933"/>
                </a:solidFill>
                <a:latin typeface="Arial" charset="0"/>
              </a:rPr>
              <a:t>sin</a:t>
            </a:r>
            <a:r>
              <a:rPr lang="pt-BR" sz="1800" b="1" baseline="30000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baseline="30000" dirty="0">
                <a:solidFill>
                  <a:srgbClr val="FF9933"/>
                </a:solidFill>
                <a:latin typeface="Arial" charset="0"/>
              </a:rPr>
              <a:t>cal)</a:t>
            </a:r>
          </a:p>
          <a:p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Mn= 1,0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mg</a:t>
            </a:r>
            <a:r>
              <a:rPr lang="pt-BR" sz="1800" b="1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FF9933"/>
                </a:solidFill>
                <a:latin typeface="Arial" charset="0"/>
              </a:rPr>
              <a:t>dm</a:t>
            </a:r>
            <a:r>
              <a:rPr lang="pt-BR" sz="1800" b="1" baseline="30000" dirty="0">
                <a:solidFill>
                  <a:srgbClr val="FF9933"/>
                </a:solidFill>
                <a:latin typeface="Arial" charset="0"/>
              </a:rPr>
              <a:t>-3 (</a:t>
            </a:r>
            <a:r>
              <a:rPr lang="pt-BR" sz="1800" b="1" baseline="30000" dirty="0" err="1" smtClean="0">
                <a:solidFill>
                  <a:srgbClr val="FF9933"/>
                </a:solidFill>
                <a:latin typeface="Arial" charset="0"/>
              </a:rPr>
              <a:t>con</a:t>
            </a:r>
            <a:r>
              <a:rPr lang="pt-BR" sz="1800" b="1" baseline="30000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pt-BR" sz="1800" b="1" baseline="30000" dirty="0">
                <a:solidFill>
                  <a:srgbClr val="FF9933"/>
                </a:solidFill>
                <a:latin typeface="Arial" charset="0"/>
              </a:rPr>
              <a:t>cal)</a:t>
            </a:r>
          </a:p>
          <a:p>
            <a:endParaRPr lang="pt-BR" sz="1800" b="1" baseline="300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58674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  <a:latin typeface="Arial" charset="0"/>
              </a:rPr>
              <a:t>Figura.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Relación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los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teores de 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Mn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el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suelo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y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las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hojas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soja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vaso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209800" y="533400"/>
          <a:ext cx="4730750" cy="5181600"/>
        </p:xfrm>
        <a:graphic>
          <a:graphicData uri="http://schemas.openxmlformats.org/presentationml/2006/ole">
            <p:oleObj spid="_x0000_s14338" name="Imagem de bitmap" r:id="rId3" imgW="2505425" imgH="2742857" progId="Paint.Picture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8600" y="6035675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  <a:latin typeface="Arial" charset="0"/>
              </a:rPr>
              <a:t>Figura.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Relación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los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teores de Mn 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y 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produción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soja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</a:rPr>
              <a:t>vaso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219200" y="533400"/>
          <a:ext cx="6400800" cy="5445125"/>
        </p:xfrm>
        <a:graphic>
          <a:graphicData uri="http://schemas.openxmlformats.org/presentationml/2006/ole">
            <p:oleObj spid="_x0000_s15362" name="Imagem de bitmap" r:id="rId3" imgW="2742857" imgH="2333333" progId="Paint.Picture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-3" y="-3"/>
            <a:chExt cx="4439" cy="4726"/>
          </a:xfrm>
        </p:grpSpPr>
        <p:grpSp>
          <p:nvGrpSpPr>
            <p:cNvPr id="98328" name="Group 3"/>
            <p:cNvGrpSpPr>
              <a:grpSpLocks/>
            </p:cNvGrpSpPr>
            <p:nvPr/>
          </p:nvGrpSpPr>
          <p:grpSpPr bwMode="auto">
            <a:xfrm>
              <a:off x="0" y="0"/>
              <a:ext cx="4433" cy="4720"/>
              <a:chOff x="0" y="0"/>
              <a:chExt cx="4433" cy="4720"/>
            </a:xfrm>
          </p:grpSpPr>
          <p:grpSp>
            <p:nvGrpSpPr>
              <p:cNvPr id="9833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928" cy="518"/>
                <a:chOff x="0" y="0"/>
                <a:chExt cx="928" cy="518"/>
              </a:xfrm>
            </p:grpSpPr>
            <p:sp>
              <p:nvSpPr>
                <p:cNvPr id="98466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3200" b="1" dirty="0" err="1" smtClean="0">
                      <a:solidFill>
                        <a:srgbClr val="66FF66"/>
                      </a:solidFill>
                      <a:latin typeface="Arial" charset="0"/>
                      <a:cs typeface="Times New Roman" pitchFamily="18" charset="0"/>
                    </a:rPr>
                    <a:t>Función</a:t>
                  </a:r>
                  <a:endParaRPr lang="en-US" sz="3200" b="1" dirty="0">
                    <a:solidFill>
                      <a:srgbClr val="66FF66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3200" b="1" dirty="0">
                    <a:solidFill>
                      <a:srgbClr val="66FF66"/>
                    </a:solidFill>
                    <a:latin typeface="Arial" charset="0"/>
                  </a:endParaRPr>
                </a:p>
              </p:txBody>
            </p:sp>
            <p:sp>
              <p:nvSpPr>
                <p:cNvPr id="98467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1" name="Group 7"/>
              <p:cNvGrpSpPr>
                <a:grpSpLocks/>
              </p:cNvGrpSpPr>
              <p:nvPr/>
            </p:nvGrpSpPr>
            <p:grpSpPr bwMode="auto">
              <a:xfrm>
                <a:off x="928" y="0"/>
                <a:ext cx="229" cy="518"/>
                <a:chOff x="928" y="0"/>
                <a:chExt cx="229" cy="518"/>
              </a:xfrm>
            </p:grpSpPr>
            <p:sp>
              <p:nvSpPr>
                <p:cNvPr id="98464" name="Rectangle 8"/>
                <p:cNvSpPr>
                  <a:spLocks noChangeArrowheads="1"/>
                </p:cNvSpPr>
                <p:nvPr/>
              </p:nvSpPr>
              <p:spPr bwMode="auto">
                <a:xfrm>
                  <a:off x="956" y="0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65" name="Rectangle 9"/>
                <p:cNvSpPr>
                  <a:spLocks noChangeArrowheads="1"/>
                </p:cNvSpPr>
                <p:nvPr/>
              </p:nvSpPr>
              <p:spPr bwMode="auto">
                <a:xfrm>
                  <a:off x="928" y="0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2" name="Group 10"/>
              <p:cNvGrpSpPr>
                <a:grpSpLocks/>
              </p:cNvGrpSpPr>
              <p:nvPr/>
            </p:nvGrpSpPr>
            <p:grpSpPr bwMode="auto">
              <a:xfrm>
                <a:off x="1157" y="0"/>
                <a:ext cx="1983" cy="518"/>
                <a:chOff x="1157" y="0"/>
                <a:chExt cx="1983" cy="518"/>
              </a:xfrm>
            </p:grpSpPr>
            <p:sp>
              <p:nvSpPr>
                <p:cNvPr id="984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185" y="0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eaLnBrk="0" hangingPunct="0"/>
                  <a:r>
                    <a:rPr lang="en-US" sz="3200" b="1" dirty="0" err="1" smtClean="0">
                      <a:solidFill>
                        <a:srgbClr val="66FF66"/>
                      </a:solidFill>
                      <a:latin typeface="Arial" charset="0"/>
                      <a:cs typeface="Times New Roman" pitchFamily="18" charset="0"/>
                    </a:rPr>
                    <a:t>Procesos</a:t>
                  </a:r>
                  <a:endParaRPr lang="en-US" sz="3200" b="1" dirty="0">
                    <a:solidFill>
                      <a:srgbClr val="66FF66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800" dirty="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98463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7" y="0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3" name="Group 13"/>
              <p:cNvGrpSpPr>
                <a:grpSpLocks/>
              </p:cNvGrpSpPr>
              <p:nvPr/>
            </p:nvGrpSpPr>
            <p:grpSpPr bwMode="auto">
              <a:xfrm>
                <a:off x="3140" y="0"/>
                <a:ext cx="229" cy="518"/>
                <a:chOff x="3140" y="0"/>
                <a:chExt cx="229" cy="518"/>
              </a:xfrm>
            </p:grpSpPr>
            <p:sp>
              <p:nvSpPr>
                <p:cNvPr id="984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168" y="0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latin typeface="Arial" charset="0"/>
                      <a:cs typeface="Times New Roman" pitchFamily="18" charset="0"/>
                    </a:rPr>
                    <a:t> </a:t>
                  </a:r>
                  <a:endParaRPr lang="en-US" sz="200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140" y="0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4" name="Group 16"/>
              <p:cNvGrpSpPr>
                <a:grpSpLocks/>
              </p:cNvGrpSpPr>
              <p:nvPr/>
            </p:nvGrpSpPr>
            <p:grpSpPr bwMode="auto">
              <a:xfrm>
                <a:off x="3369" y="0"/>
                <a:ext cx="1064" cy="518"/>
                <a:chOff x="3369" y="0"/>
                <a:chExt cx="1064" cy="518"/>
              </a:xfrm>
            </p:grpSpPr>
            <p:sp>
              <p:nvSpPr>
                <p:cNvPr id="98458" name="Rectangle 17"/>
                <p:cNvSpPr>
                  <a:spLocks noChangeArrowheads="1"/>
                </p:cNvSpPr>
                <p:nvPr/>
              </p:nvSpPr>
              <p:spPr bwMode="auto">
                <a:xfrm>
                  <a:off x="3397" y="0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3200" b="1">
                      <a:solidFill>
                        <a:srgbClr val="66FF66"/>
                      </a:solidFill>
                      <a:latin typeface="Arial" charset="0"/>
                      <a:cs typeface="Times New Roman" pitchFamily="18" charset="0"/>
                    </a:rPr>
                    <a:t>Sintomas</a:t>
                  </a:r>
                </a:p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59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9" y="0"/>
                  <a:ext cx="106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5" name="Group 19"/>
              <p:cNvGrpSpPr>
                <a:grpSpLocks/>
              </p:cNvGrpSpPr>
              <p:nvPr/>
            </p:nvGrpSpPr>
            <p:grpSpPr bwMode="auto">
              <a:xfrm>
                <a:off x="0" y="518"/>
                <a:ext cx="928" cy="518"/>
                <a:chOff x="0" y="518"/>
                <a:chExt cx="928" cy="518"/>
              </a:xfrm>
            </p:grpSpPr>
            <p:sp>
              <p:nvSpPr>
                <p:cNvPr id="9845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" y="518"/>
                  <a:ext cx="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Fotosíntesis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5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6" name="Group 22"/>
              <p:cNvGrpSpPr>
                <a:grpSpLocks/>
              </p:cNvGrpSpPr>
              <p:nvPr/>
            </p:nvGrpSpPr>
            <p:grpSpPr bwMode="auto">
              <a:xfrm>
                <a:off x="928" y="518"/>
                <a:ext cx="229" cy="518"/>
                <a:chOff x="928" y="518"/>
                <a:chExt cx="229" cy="518"/>
              </a:xfrm>
            </p:grpSpPr>
            <p:sp>
              <p:nvSpPr>
                <p:cNvPr id="98454" name="Rectangle 23"/>
                <p:cNvSpPr>
                  <a:spLocks noChangeArrowheads="1"/>
                </p:cNvSpPr>
                <p:nvPr/>
              </p:nvSpPr>
              <p:spPr bwMode="auto">
                <a:xfrm>
                  <a:off x="956" y="518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55" name="Rectangle 24"/>
                <p:cNvSpPr>
                  <a:spLocks noChangeArrowheads="1"/>
                </p:cNvSpPr>
                <p:nvPr/>
              </p:nvSpPr>
              <p:spPr bwMode="auto">
                <a:xfrm>
                  <a:off x="928" y="518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7" name="Group 25"/>
              <p:cNvGrpSpPr>
                <a:grpSpLocks/>
              </p:cNvGrpSpPr>
              <p:nvPr/>
            </p:nvGrpSpPr>
            <p:grpSpPr bwMode="auto">
              <a:xfrm>
                <a:off x="1157" y="518"/>
                <a:ext cx="1983" cy="518"/>
                <a:chOff x="1157" y="518"/>
                <a:chExt cx="1983" cy="518"/>
              </a:xfrm>
            </p:grpSpPr>
            <p:sp>
              <p:nvSpPr>
                <p:cNvPr id="98452" name="Rectangle 26"/>
                <p:cNvSpPr>
                  <a:spLocks noChangeArrowheads="1"/>
                </p:cNvSpPr>
                <p:nvPr/>
              </p:nvSpPr>
              <p:spPr bwMode="auto">
                <a:xfrm>
                  <a:off x="1185" y="518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Inibición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de la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reación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de Hill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53" name="Rectangle 27"/>
                <p:cNvSpPr>
                  <a:spLocks noChangeArrowheads="1"/>
                </p:cNvSpPr>
                <p:nvPr/>
              </p:nvSpPr>
              <p:spPr bwMode="auto">
                <a:xfrm>
                  <a:off x="1157" y="518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8" name="Group 28"/>
              <p:cNvGrpSpPr>
                <a:grpSpLocks/>
              </p:cNvGrpSpPr>
              <p:nvPr/>
            </p:nvGrpSpPr>
            <p:grpSpPr bwMode="auto">
              <a:xfrm>
                <a:off x="3140" y="518"/>
                <a:ext cx="229" cy="518"/>
                <a:chOff x="3140" y="518"/>
                <a:chExt cx="229" cy="518"/>
              </a:xfrm>
            </p:grpSpPr>
            <p:sp>
              <p:nvSpPr>
                <p:cNvPr id="98450" name="Rectangle 29"/>
                <p:cNvSpPr>
                  <a:spLocks noChangeArrowheads="1"/>
                </p:cNvSpPr>
                <p:nvPr/>
              </p:nvSpPr>
              <p:spPr bwMode="auto">
                <a:xfrm>
                  <a:off x="3168" y="518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51" name="Rectangle 30"/>
                <p:cNvSpPr>
                  <a:spLocks noChangeArrowheads="1"/>
                </p:cNvSpPr>
                <p:nvPr/>
              </p:nvSpPr>
              <p:spPr bwMode="auto">
                <a:xfrm>
                  <a:off x="3140" y="518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39" name="Group 31"/>
              <p:cNvGrpSpPr>
                <a:grpSpLocks/>
              </p:cNvGrpSpPr>
              <p:nvPr/>
            </p:nvGrpSpPr>
            <p:grpSpPr bwMode="auto">
              <a:xfrm>
                <a:off x="3369" y="518"/>
                <a:ext cx="1064" cy="518"/>
                <a:chOff x="3369" y="518"/>
                <a:chExt cx="1064" cy="518"/>
              </a:xfrm>
            </p:grpSpPr>
            <p:sp>
              <p:nvSpPr>
                <p:cNvPr id="98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3397" y="518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Inibición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do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crecimiento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3369" y="518"/>
                  <a:ext cx="106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0" name="Group 34"/>
              <p:cNvGrpSpPr>
                <a:grpSpLocks/>
              </p:cNvGrpSpPr>
              <p:nvPr/>
            </p:nvGrpSpPr>
            <p:grpSpPr bwMode="auto">
              <a:xfrm>
                <a:off x="0" y="1036"/>
                <a:ext cx="928" cy="518"/>
                <a:chOff x="0" y="1036"/>
                <a:chExt cx="928" cy="518"/>
              </a:xfrm>
            </p:grpSpPr>
            <p:sp>
              <p:nvSpPr>
                <p:cNvPr id="98446" name="Rectangle 35"/>
                <p:cNvSpPr>
                  <a:spLocks noChangeArrowheads="1"/>
                </p:cNvSpPr>
                <p:nvPr/>
              </p:nvSpPr>
              <p:spPr bwMode="auto">
                <a:xfrm>
                  <a:off x="28" y="1036"/>
                  <a:ext cx="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47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1" name="Group 37"/>
              <p:cNvGrpSpPr>
                <a:grpSpLocks/>
              </p:cNvGrpSpPr>
              <p:nvPr/>
            </p:nvGrpSpPr>
            <p:grpSpPr bwMode="auto">
              <a:xfrm>
                <a:off x="928" y="1036"/>
                <a:ext cx="229" cy="518"/>
                <a:chOff x="928" y="1036"/>
                <a:chExt cx="229" cy="518"/>
              </a:xfrm>
            </p:grpSpPr>
            <p:sp>
              <p:nvSpPr>
                <p:cNvPr id="98444" name="Rectangle 38"/>
                <p:cNvSpPr>
                  <a:spLocks noChangeArrowheads="1"/>
                </p:cNvSpPr>
                <p:nvPr/>
              </p:nvSpPr>
              <p:spPr bwMode="auto">
                <a:xfrm>
                  <a:off x="956" y="1036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45" name="Rectangle 39"/>
                <p:cNvSpPr>
                  <a:spLocks noChangeArrowheads="1"/>
                </p:cNvSpPr>
                <p:nvPr/>
              </p:nvSpPr>
              <p:spPr bwMode="auto">
                <a:xfrm>
                  <a:off x="928" y="1036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2" name="Group 40"/>
              <p:cNvGrpSpPr>
                <a:grpSpLocks/>
              </p:cNvGrpSpPr>
              <p:nvPr/>
            </p:nvGrpSpPr>
            <p:grpSpPr bwMode="auto">
              <a:xfrm>
                <a:off x="1157" y="1036"/>
                <a:ext cx="1983" cy="518"/>
                <a:chOff x="1157" y="1036"/>
                <a:chExt cx="1983" cy="518"/>
              </a:xfrm>
            </p:grpSpPr>
            <p:sp>
              <p:nvSpPr>
                <p:cNvPr id="98442" name="Rectangle 41"/>
                <p:cNvSpPr>
                  <a:spLocks noChangeArrowheads="1"/>
                </p:cNvSpPr>
                <p:nvPr/>
              </p:nvSpPr>
              <p:spPr bwMode="auto">
                <a:xfrm>
                  <a:off x="1185" y="1036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         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Aumento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da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formación</a:t>
                  </a:r>
                  <a:endParaRPr lang="en-US" sz="2000" b="1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               de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radicales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de O</a:t>
                  </a:r>
                  <a:r>
                    <a:rPr lang="en-US" sz="2000" b="1" baseline="-30000" dirty="0">
                      <a:solidFill>
                        <a:srgbClr val="FFCC00"/>
                      </a:solidFill>
                      <a:cs typeface="Times New Roman" pitchFamily="18" charset="0"/>
                    </a:rPr>
                    <a:t>2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43" name="Rectangle 42"/>
                <p:cNvSpPr>
                  <a:spLocks noChangeArrowheads="1"/>
                </p:cNvSpPr>
                <p:nvPr/>
              </p:nvSpPr>
              <p:spPr bwMode="auto">
                <a:xfrm>
                  <a:off x="1157" y="1036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3" name="Group 43"/>
              <p:cNvGrpSpPr>
                <a:grpSpLocks/>
              </p:cNvGrpSpPr>
              <p:nvPr/>
            </p:nvGrpSpPr>
            <p:grpSpPr bwMode="auto">
              <a:xfrm>
                <a:off x="3140" y="1036"/>
                <a:ext cx="229" cy="518"/>
                <a:chOff x="3140" y="1036"/>
                <a:chExt cx="229" cy="518"/>
              </a:xfrm>
            </p:grpSpPr>
            <p:sp>
              <p:nvSpPr>
                <p:cNvPr id="98440" name="Rectangle 44"/>
                <p:cNvSpPr>
                  <a:spLocks noChangeArrowheads="1"/>
                </p:cNvSpPr>
                <p:nvPr/>
              </p:nvSpPr>
              <p:spPr bwMode="auto">
                <a:xfrm>
                  <a:off x="3168" y="1036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41" name="Rectangle 45"/>
                <p:cNvSpPr>
                  <a:spLocks noChangeArrowheads="1"/>
                </p:cNvSpPr>
                <p:nvPr/>
              </p:nvSpPr>
              <p:spPr bwMode="auto">
                <a:xfrm>
                  <a:off x="3140" y="1036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4" name="Group 46"/>
              <p:cNvGrpSpPr>
                <a:grpSpLocks/>
              </p:cNvGrpSpPr>
              <p:nvPr/>
            </p:nvGrpSpPr>
            <p:grpSpPr bwMode="auto">
              <a:xfrm>
                <a:off x="3369" y="1036"/>
                <a:ext cx="1064" cy="518"/>
                <a:chOff x="3369" y="1036"/>
                <a:chExt cx="1064" cy="518"/>
              </a:xfrm>
            </p:grpSpPr>
            <p:sp>
              <p:nvSpPr>
                <p:cNvPr id="98438" name="Rectangle 47"/>
                <p:cNvSpPr>
                  <a:spLocks noChangeArrowheads="1"/>
                </p:cNvSpPr>
                <p:nvPr/>
              </p:nvSpPr>
              <p:spPr bwMode="auto">
                <a:xfrm>
                  <a:off x="3397" y="1036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Necrose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(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em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cereales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)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39" name="Rectangle 48"/>
                <p:cNvSpPr>
                  <a:spLocks noChangeArrowheads="1"/>
                </p:cNvSpPr>
                <p:nvPr/>
              </p:nvSpPr>
              <p:spPr bwMode="auto">
                <a:xfrm>
                  <a:off x="3369" y="1036"/>
                  <a:ext cx="106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5" name="Group 49"/>
              <p:cNvGrpSpPr>
                <a:grpSpLocks/>
              </p:cNvGrpSpPr>
              <p:nvPr/>
            </p:nvGrpSpPr>
            <p:grpSpPr bwMode="auto">
              <a:xfrm>
                <a:off x="0" y="1554"/>
                <a:ext cx="928" cy="403"/>
                <a:chOff x="0" y="1554"/>
                <a:chExt cx="928" cy="403"/>
              </a:xfrm>
            </p:grpSpPr>
            <p:sp>
              <p:nvSpPr>
                <p:cNvPr id="98436" name="Rectangle 50"/>
                <p:cNvSpPr>
                  <a:spLocks noChangeArrowheads="1"/>
                </p:cNvSpPr>
                <p:nvPr/>
              </p:nvSpPr>
              <p:spPr bwMode="auto">
                <a:xfrm>
                  <a:off x="28" y="1554"/>
                  <a:ext cx="8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3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9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6" name="Group 52"/>
              <p:cNvGrpSpPr>
                <a:grpSpLocks/>
              </p:cNvGrpSpPr>
              <p:nvPr/>
            </p:nvGrpSpPr>
            <p:grpSpPr bwMode="auto">
              <a:xfrm>
                <a:off x="928" y="1554"/>
                <a:ext cx="229" cy="403"/>
                <a:chOff x="928" y="1554"/>
                <a:chExt cx="229" cy="403"/>
              </a:xfrm>
            </p:grpSpPr>
            <p:sp>
              <p:nvSpPr>
                <p:cNvPr id="98434" name="Rectangle 53"/>
                <p:cNvSpPr>
                  <a:spLocks noChangeArrowheads="1"/>
                </p:cNvSpPr>
                <p:nvPr/>
              </p:nvSpPr>
              <p:spPr bwMode="auto">
                <a:xfrm>
                  <a:off x="956" y="1554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35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1554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7" name="Group 55"/>
              <p:cNvGrpSpPr>
                <a:grpSpLocks/>
              </p:cNvGrpSpPr>
              <p:nvPr/>
            </p:nvGrpSpPr>
            <p:grpSpPr bwMode="auto">
              <a:xfrm>
                <a:off x="1157" y="1554"/>
                <a:ext cx="1983" cy="403"/>
                <a:chOff x="1157" y="1554"/>
                <a:chExt cx="1983" cy="403"/>
              </a:xfrm>
            </p:grpSpPr>
            <p:sp>
              <p:nvSpPr>
                <p:cNvPr id="98432" name="Rectangle 56"/>
                <p:cNvSpPr>
                  <a:spLocks noChangeArrowheads="1"/>
                </p:cNvSpPr>
                <p:nvPr/>
              </p:nvSpPr>
              <p:spPr bwMode="auto">
                <a:xfrm>
                  <a:off x="1185" y="1554"/>
                  <a:ext cx="1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33" name="Rectangle 57"/>
                <p:cNvSpPr>
                  <a:spLocks noChangeArrowheads="1"/>
                </p:cNvSpPr>
                <p:nvPr/>
              </p:nvSpPr>
              <p:spPr bwMode="auto">
                <a:xfrm>
                  <a:off x="1157" y="1554"/>
                  <a:ext cx="198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8" name="Group 58"/>
              <p:cNvGrpSpPr>
                <a:grpSpLocks/>
              </p:cNvGrpSpPr>
              <p:nvPr/>
            </p:nvGrpSpPr>
            <p:grpSpPr bwMode="auto">
              <a:xfrm>
                <a:off x="3140" y="1554"/>
                <a:ext cx="229" cy="403"/>
                <a:chOff x="3140" y="1554"/>
                <a:chExt cx="229" cy="403"/>
              </a:xfrm>
            </p:grpSpPr>
            <p:sp>
              <p:nvSpPr>
                <p:cNvPr id="98430" name="Rectangle 59"/>
                <p:cNvSpPr>
                  <a:spLocks noChangeArrowheads="1"/>
                </p:cNvSpPr>
                <p:nvPr/>
              </p:nvSpPr>
              <p:spPr bwMode="auto">
                <a:xfrm>
                  <a:off x="3168" y="1554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31" name="Rectangle 60"/>
                <p:cNvSpPr>
                  <a:spLocks noChangeArrowheads="1"/>
                </p:cNvSpPr>
                <p:nvPr/>
              </p:nvSpPr>
              <p:spPr bwMode="auto">
                <a:xfrm>
                  <a:off x="3140" y="1554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49" name="Group 61"/>
              <p:cNvGrpSpPr>
                <a:grpSpLocks/>
              </p:cNvGrpSpPr>
              <p:nvPr/>
            </p:nvGrpSpPr>
            <p:grpSpPr bwMode="auto">
              <a:xfrm>
                <a:off x="3369" y="1554"/>
                <a:ext cx="1064" cy="403"/>
                <a:chOff x="3369" y="1554"/>
                <a:chExt cx="1064" cy="403"/>
              </a:xfrm>
            </p:grpSpPr>
            <p:sp>
              <p:nvSpPr>
                <p:cNvPr id="98428" name="Rectangle 62"/>
                <p:cNvSpPr>
                  <a:spLocks noChangeArrowheads="1"/>
                </p:cNvSpPr>
                <p:nvPr/>
              </p:nvSpPr>
              <p:spPr bwMode="auto">
                <a:xfrm>
                  <a:off x="3397" y="1554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29" name="Rectangle 63"/>
                <p:cNvSpPr>
                  <a:spLocks noChangeArrowheads="1"/>
                </p:cNvSpPr>
                <p:nvPr/>
              </p:nvSpPr>
              <p:spPr bwMode="auto">
                <a:xfrm>
                  <a:off x="3369" y="1554"/>
                  <a:ext cx="10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0" name="Group 64"/>
              <p:cNvGrpSpPr>
                <a:grpSpLocks/>
              </p:cNvGrpSpPr>
              <p:nvPr/>
            </p:nvGrpSpPr>
            <p:grpSpPr bwMode="auto">
              <a:xfrm>
                <a:off x="0" y="1957"/>
                <a:ext cx="928" cy="518"/>
                <a:chOff x="0" y="1957"/>
                <a:chExt cx="928" cy="518"/>
              </a:xfrm>
            </p:grpSpPr>
            <p:sp>
              <p:nvSpPr>
                <p:cNvPr id="98426" name="Rectangle 65"/>
                <p:cNvSpPr>
                  <a:spLocks noChangeArrowheads="1"/>
                </p:cNvSpPr>
                <p:nvPr/>
              </p:nvSpPr>
              <p:spPr bwMode="auto">
                <a:xfrm>
                  <a:off x="28" y="1957"/>
                  <a:ext cx="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Síntesis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de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lipídeos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27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1" name="Group 67"/>
              <p:cNvGrpSpPr>
                <a:grpSpLocks/>
              </p:cNvGrpSpPr>
              <p:nvPr/>
            </p:nvGrpSpPr>
            <p:grpSpPr bwMode="auto">
              <a:xfrm>
                <a:off x="928" y="1957"/>
                <a:ext cx="229" cy="518"/>
                <a:chOff x="928" y="1957"/>
                <a:chExt cx="229" cy="518"/>
              </a:xfrm>
            </p:grpSpPr>
            <p:sp>
              <p:nvSpPr>
                <p:cNvPr id="98424" name="Rectangle 68"/>
                <p:cNvSpPr>
                  <a:spLocks noChangeArrowheads="1"/>
                </p:cNvSpPr>
                <p:nvPr/>
              </p:nvSpPr>
              <p:spPr bwMode="auto">
                <a:xfrm>
                  <a:off x="956" y="1957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25" name="Rectangle 69"/>
                <p:cNvSpPr>
                  <a:spLocks noChangeArrowheads="1"/>
                </p:cNvSpPr>
                <p:nvPr/>
              </p:nvSpPr>
              <p:spPr bwMode="auto">
                <a:xfrm>
                  <a:off x="928" y="1957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2" name="Group 70"/>
              <p:cNvGrpSpPr>
                <a:grpSpLocks/>
              </p:cNvGrpSpPr>
              <p:nvPr/>
            </p:nvGrpSpPr>
            <p:grpSpPr bwMode="auto">
              <a:xfrm>
                <a:off x="1157" y="1957"/>
                <a:ext cx="1983" cy="518"/>
                <a:chOff x="1157" y="1957"/>
                <a:chExt cx="1983" cy="518"/>
              </a:xfrm>
            </p:grpSpPr>
            <p:sp>
              <p:nvSpPr>
                <p:cNvPr id="98422" name="Rectangle 71"/>
                <p:cNvSpPr>
                  <a:spLocks noChangeArrowheads="1"/>
                </p:cNvSpPr>
                <p:nvPr/>
              </p:nvSpPr>
              <p:spPr bwMode="auto">
                <a:xfrm>
                  <a:off x="1185" y="1957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Distúrbios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en la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estructura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endParaRPr lang="en-US" sz="2000" b="1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    de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cloroplastos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23" name="Rectangle 72"/>
                <p:cNvSpPr>
                  <a:spLocks noChangeArrowheads="1"/>
                </p:cNvSpPr>
                <p:nvPr/>
              </p:nvSpPr>
              <p:spPr bwMode="auto">
                <a:xfrm>
                  <a:off x="1157" y="1957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3" name="Group 73"/>
              <p:cNvGrpSpPr>
                <a:grpSpLocks/>
              </p:cNvGrpSpPr>
              <p:nvPr/>
            </p:nvGrpSpPr>
            <p:grpSpPr bwMode="auto">
              <a:xfrm>
                <a:off x="3140" y="1957"/>
                <a:ext cx="229" cy="518"/>
                <a:chOff x="3140" y="1957"/>
                <a:chExt cx="229" cy="518"/>
              </a:xfrm>
            </p:grpSpPr>
            <p:sp>
              <p:nvSpPr>
                <p:cNvPr id="98420" name="Rectangle 74"/>
                <p:cNvSpPr>
                  <a:spLocks noChangeArrowheads="1"/>
                </p:cNvSpPr>
                <p:nvPr/>
              </p:nvSpPr>
              <p:spPr bwMode="auto">
                <a:xfrm>
                  <a:off x="3168" y="1957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21" name="Rectangle 75"/>
                <p:cNvSpPr>
                  <a:spLocks noChangeArrowheads="1"/>
                </p:cNvSpPr>
                <p:nvPr/>
              </p:nvSpPr>
              <p:spPr bwMode="auto">
                <a:xfrm>
                  <a:off x="3140" y="1957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4" name="Group 76"/>
              <p:cNvGrpSpPr>
                <a:grpSpLocks/>
              </p:cNvGrpSpPr>
              <p:nvPr/>
            </p:nvGrpSpPr>
            <p:grpSpPr bwMode="auto">
              <a:xfrm>
                <a:off x="3369" y="1957"/>
                <a:ext cx="1064" cy="518"/>
                <a:chOff x="3369" y="1957"/>
                <a:chExt cx="1064" cy="518"/>
              </a:xfrm>
            </p:grpSpPr>
            <p:sp>
              <p:nvSpPr>
                <p:cNvPr id="98418" name="Rectangle 77"/>
                <p:cNvSpPr>
                  <a:spLocks noChangeArrowheads="1"/>
                </p:cNvSpPr>
                <p:nvPr/>
              </p:nvSpPr>
              <p:spPr bwMode="auto">
                <a:xfrm>
                  <a:off x="3397" y="1957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solidFill>
                        <a:srgbClr val="FFCC00"/>
                      </a:solidFill>
                      <a:cs typeface="Times New Roman" pitchFamily="18" charset="0"/>
                    </a:rPr>
                    <a:t>Clorose</a:t>
                  </a:r>
                  <a:endParaRPr lang="en-US" sz="200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>
                      <a:solidFill>
                        <a:srgbClr val="FFCC00"/>
                      </a:solidFill>
                      <a:cs typeface="Times New Roman" pitchFamily="18" charset="0"/>
                    </a:rPr>
                    <a:t>(dicotiledênea)</a:t>
                  </a:r>
                  <a:endParaRPr lang="en-US" sz="200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19" name="Rectangle 78"/>
                <p:cNvSpPr>
                  <a:spLocks noChangeArrowheads="1"/>
                </p:cNvSpPr>
                <p:nvPr/>
              </p:nvSpPr>
              <p:spPr bwMode="auto">
                <a:xfrm>
                  <a:off x="3369" y="1957"/>
                  <a:ext cx="106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5" name="Group 79"/>
              <p:cNvGrpSpPr>
                <a:grpSpLocks/>
              </p:cNvGrpSpPr>
              <p:nvPr/>
            </p:nvGrpSpPr>
            <p:grpSpPr bwMode="auto">
              <a:xfrm>
                <a:off x="0" y="2475"/>
                <a:ext cx="928" cy="403"/>
                <a:chOff x="0" y="2475"/>
                <a:chExt cx="928" cy="403"/>
              </a:xfrm>
            </p:grpSpPr>
            <p:sp>
              <p:nvSpPr>
                <p:cNvPr id="98416" name="Rectangle 80"/>
                <p:cNvSpPr>
                  <a:spLocks noChangeArrowheads="1"/>
                </p:cNvSpPr>
                <p:nvPr/>
              </p:nvSpPr>
              <p:spPr bwMode="auto">
                <a:xfrm>
                  <a:off x="28" y="2475"/>
                  <a:ext cx="8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17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2475"/>
                  <a:ext cx="9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6" name="Group 82"/>
              <p:cNvGrpSpPr>
                <a:grpSpLocks/>
              </p:cNvGrpSpPr>
              <p:nvPr/>
            </p:nvGrpSpPr>
            <p:grpSpPr bwMode="auto">
              <a:xfrm>
                <a:off x="928" y="2475"/>
                <a:ext cx="229" cy="403"/>
                <a:chOff x="928" y="2475"/>
                <a:chExt cx="229" cy="403"/>
              </a:xfrm>
            </p:grpSpPr>
            <p:sp>
              <p:nvSpPr>
                <p:cNvPr id="98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956" y="2475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928" y="2475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7" name="Group 85"/>
              <p:cNvGrpSpPr>
                <a:grpSpLocks/>
              </p:cNvGrpSpPr>
              <p:nvPr/>
            </p:nvGrpSpPr>
            <p:grpSpPr bwMode="auto">
              <a:xfrm>
                <a:off x="1157" y="2475"/>
                <a:ext cx="1983" cy="403"/>
                <a:chOff x="1157" y="2475"/>
                <a:chExt cx="1983" cy="403"/>
              </a:xfrm>
            </p:grpSpPr>
            <p:sp>
              <p:nvSpPr>
                <p:cNvPr id="98412" name="Rectangle 86"/>
                <p:cNvSpPr>
                  <a:spLocks noChangeArrowheads="1"/>
                </p:cNvSpPr>
                <p:nvPr/>
              </p:nvSpPr>
              <p:spPr bwMode="auto">
                <a:xfrm>
                  <a:off x="1185" y="2475"/>
                  <a:ext cx="1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13" name="Rectangle 87"/>
                <p:cNvSpPr>
                  <a:spLocks noChangeArrowheads="1"/>
                </p:cNvSpPr>
                <p:nvPr/>
              </p:nvSpPr>
              <p:spPr bwMode="auto">
                <a:xfrm>
                  <a:off x="1157" y="2475"/>
                  <a:ext cx="198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8" name="Group 88"/>
              <p:cNvGrpSpPr>
                <a:grpSpLocks/>
              </p:cNvGrpSpPr>
              <p:nvPr/>
            </p:nvGrpSpPr>
            <p:grpSpPr bwMode="auto">
              <a:xfrm>
                <a:off x="3140" y="2475"/>
                <a:ext cx="229" cy="403"/>
                <a:chOff x="3140" y="2475"/>
                <a:chExt cx="229" cy="403"/>
              </a:xfrm>
            </p:grpSpPr>
            <p:sp>
              <p:nvSpPr>
                <p:cNvPr id="98410" name="Rectangle 89"/>
                <p:cNvSpPr>
                  <a:spLocks noChangeArrowheads="1"/>
                </p:cNvSpPr>
                <p:nvPr/>
              </p:nvSpPr>
              <p:spPr bwMode="auto">
                <a:xfrm>
                  <a:off x="3168" y="2475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11" name="Rectangle 90"/>
                <p:cNvSpPr>
                  <a:spLocks noChangeArrowheads="1"/>
                </p:cNvSpPr>
                <p:nvPr/>
              </p:nvSpPr>
              <p:spPr bwMode="auto">
                <a:xfrm>
                  <a:off x="3140" y="2475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59" name="Group 91"/>
              <p:cNvGrpSpPr>
                <a:grpSpLocks/>
              </p:cNvGrpSpPr>
              <p:nvPr/>
            </p:nvGrpSpPr>
            <p:grpSpPr bwMode="auto">
              <a:xfrm>
                <a:off x="3369" y="2475"/>
                <a:ext cx="1064" cy="403"/>
                <a:chOff x="3369" y="2475"/>
                <a:chExt cx="1064" cy="403"/>
              </a:xfrm>
            </p:grpSpPr>
            <p:sp>
              <p:nvSpPr>
                <p:cNvPr id="98408" name="Rectangle 92"/>
                <p:cNvSpPr>
                  <a:spLocks noChangeArrowheads="1"/>
                </p:cNvSpPr>
                <p:nvPr/>
              </p:nvSpPr>
              <p:spPr bwMode="auto">
                <a:xfrm>
                  <a:off x="3397" y="2475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369" y="2475"/>
                  <a:ext cx="10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0" name="Group 94"/>
              <p:cNvGrpSpPr>
                <a:grpSpLocks/>
              </p:cNvGrpSpPr>
              <p:nvPr/>
            </p:nvGrpSpPr>
            <p:grpSpPr bwMode="auto">
              <a:xfrm>
                <a:off x="0" y="2878"/>
                <a:ext cx="928" cy="518"/>
                <a:chOff x="0" y="2878"/>
                <a:chExt cx="928" cy="518"/>
              </a:xfrm>
            </p:grpSpPr>
            <p:sp>
              <p:nvSpPr>
                <p:cNvPr id="98406" name="Rectangle 95"/>
                <p:cNvSpPr>
                  <a:spLocks noChangeArrowheads="1"/>
                </p:cNvSpPr>
                <p:nvPr/>
              </p:nvSpPr>
              <p:spPr bwMode="auto">
                <a:xfrm>
                  <a:off x="28" y="2878"/>
                  <a:ext cx="8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Síntesis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de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isoprenóides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07" name="Rectangle 96"/>
                <p:cNvSpPr>
                  <a:spLocks noChangeArrowheads="1"/>
                </p:cNvSpPr>
                <p:nvPr/>
              </p:nvSpPr>
              <p:spPr bwMode="auto">
                <a:xfrm>
                  <a:off x="0" y="2878"/>
                  <a:ext cx="9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1" name="Group 97"/>
              <p:cNvGrpSpPr>
                <a:grpSpLocks/>
              </p:cNvGrpSpPr>
              <p:nvPr/>
            </p:nvGrpSpPr>
            <p:grpSpPr bwMode="auto">
              <a:xfrm>
                <a:off x="928" y="2878"/>
                <a:ext cx="229" cy="518"/>
                <a:chOff x="928" y="2878"/>
                <a:chExt cx="229" cy="518"/>
              </a:xfrm>
            </p:grpSpPr>
            <p:sp>
              <p:nvSpPr>
                <p:cNvPr id="98404" name="Rectangle 98"/>
                <p:cNvSpPr>
                  <a:spLocks noChangeArrowheads="1"/>
                </p:cNvSpPr>
                <p:nvPr/>
              </p:nvSpPr>
              <p:spPr bwMode="auto">
                <a:xfrm>
                  <a:off x="956" y="2878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05" name="Rectangle 99"/>
                <p:cNvSpPr>
                  <a:spLocks noChangeArrowheads="1"/>
                </p:cNvSpPr>
                <p:nvPr/>
              </p:nvSpPr>
              <p:spPr bwMode="auto">
                <a:xfrm>
                  <a:off x="928" y="2878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2" name="Group 100"/>
              <p:cNvGrpSpPr>
                <a:grpSpLocks/>
              </p:cNvGrpSpPr>
              <p:nvPr/>
            </p:nvGrpSpPr>
            <p:grpSpPr bwMode="auto">
              <a:xfrm>
                <a:off x="1157" y="2878"/>
                <a:ext cx="1983" cy="518"/>
                <a:chOff x="1157" y="2878"/>
                <a:chExt cx="1983" cy="518"/>
              </a:xfrm>
            </p:grpSpPr>
            <p:sp>
              <p:nvSpPr>
                <p:cNvPr id="984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185" y="2878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Inib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.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da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formación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de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pigmentos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</a:p>
                <a:p>
                  <a:pPr eaLnBrk="0" hangingPunct="0"/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de los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cloroplasto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e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giberilinas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57" y="2878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3" name="Group 103"/>
              <p:cNvGrpSpPr>
                <a:grpSpLocks/>
              </p:cNvGrpSpPr>
              <p:nvPr/>
            </p:nvGrpSpPr>
            <p:grpSpPr bwMode="auto">
              <a:xfrm>
                <a:off x="3140" y="2878"/>
                <a:ext cx="229" cy="518"/>
                <a:chOff x="3140" y="2878"/>
                <a:chExt cx="229" cy="518"/>
              </a:xfrm>
            </p:grpSpPr>
            <p:sp>
              <p:nvSpPr>
                <p:cNvPr id="9840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68" y="2878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401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40" y="2878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4" name="Group 106"/>
              <p:cNvGrpSpPr>
                <a:grpSpLocks/>
              </p:cNvGrpSpPr>
              <p:nvPr/>
            </p:nvGrpSpPr>
            <p:grpSpPr bwMode="auto">
              <a:xfrm>
                <a:off x="3369" y="2878"/>
                <a:ext cx="1064" cy="518"/>
                <a:chOff x="3369" y="2878"/>
                <a:chExt cx="1064" cy="518"/>
              </a:xfrm>
            </p:grpSpPr>
            <p:sp>
              <p:nvSpPr>
                <p:cNvPr id="9839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397" y="2878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99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69" y="2878"/>
                  <a:ext cx="106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5" name="Group 109"/>
              <p:cNvGrpSpPr>
                <a:grpSpLocks/>
              </p:cNvGrpSpPr>
              <p:nvPr/>
            </p:nvGrpSpPr>
            <p:grpSpPr bwMode="auto">
              <a:xfrm>
                <a:off x="0" y="3396"/>
                <a:ext cx="928" cy="403"/>
                <a:chOff x="0" y="3396"/>
                <a:chExt cx="928" cy="403"/>
              </a:xfrm>
            </p:grpSpPr>
            <p:sp>
              <p:nvSpPr>
                <p:cNvPr id="9839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" y="3396"/>
                  <a:ext cx="8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97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3396"/>
                  <a:ext cx="9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6" name="Group 112"/>
              <p:cNvGrpSpPr>
                <a:grpSpLocks/>
              </p:cNvGrpSpPr>
              <p:nvPr/>
            </p:nvGrpSpPr>
            <p:grpSpPr bwMode="auto">
              <a:xfrm>
                <a:off x="928" y="3396"/>
                <a:ext cx="229" cy="403"/>
                <a:chOff x="928" y="3396"/>
                <a:chExt cx="229" cy="403"/>
              </a:xfrm>
            </p:grpSpPr>
            <p:sp>
              <p:nvSpPr>
                <p:cNvPr id="98394" name="Rectangle 113"/>
                <p:cNvSpPr>
                  <a:spLocks noChangeArrowheads="1"/>
                </p:cNvSpPr>
                <p:nvPr/>
              </p:nvSpPr>
              <p:spPr bwMode="auto">
                <a:xfrm>
                  <a:off x="956" y="3396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95" name="Rectangle 114"/>
                <p:cNvSpPr>
                  <a:spLocks noChangeArrowheads="1"/>
                </p:cNvSpPr>
                <p:nvPr/>
              </p:nvSpPr>
              <p:spPr bwMode="auto">
                <a:xfrm>
                  <a:off x="928" y="3396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7" name="Group 115"/>
              <p:cNvGrpSpPr>
                <a:grpSpLocks/>
              </p:cNvGrpSpPr>
              <p:nvPr/>
            </p:nvGrpSpPr>
            <p:grpSpPr bwMode="auto">
              <a:xfrm>
                <a:off x="1157" y="3396"/>
                <a:ext cx="1983" cy="403"/>
                <a:chOff x="1157" y="3396"/>
                <a:chExt cx="1983" cy="403"/>
              </a:xfrm>
            </p:grpSpPr>
            <p:sp>
              <p:nvSpPr>
                <p:cNvPr id="9839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185" y="3396"/>
                  <a:ext cx="1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   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9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57" y="3396"/>
                  <a:ext cx="198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8" name="Group 118"/>
              <p:cNvGrpSpPr>
                <a:grpSpLocks/>
              </p:cNvGrpSpPr>
              <p:nvPr/>
            </p:nvGrpSpPr>
            <p:grpSpPr bwMode="auto">
              <a:xfrm>
                <a:off x="3140" y="3396"/>
                <a:ext cx="229" cy="403"/>
                <a:chOff x="3140" y="3396"/>
                <a:chExt cx="229" cy="403"/>
              </a:xfrm>
            </p:grpSpPr>
            <p:sp>
              <p:nvSpPr>
                <p:cNvPr id="9839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168" y="3396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91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40" y="3396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69" name="Group 121"/>
              <p:cNvGrpSpPr>
                <a:grpSpLocks/>
              </p:cNvGrpSpPr>
              <p:nvPr/>
            </p:nvGrpSpPr>
            <p:grpSpPr bwMode="auto">
              <a:xfrm>
                <a:off x="3369" y="3396"/>
                <a:ext cx="1064" cy="403"/>
                <a:chOff x="3369" y="3396"/>
                <a:chExt cx="1064" cy="403"/>
              </a:xfrm>
            </p:grpSpPr>
            <p:sp>
              <p:nvSpPr>
                <p:cNvPr id="98388" name="Rectangle 122"/>
                <p:cNvSpPr>
                  <a:spLocks noChangeArrowheads="1"/>
                </p:cNvSpPr>
                <p:nvPr/>
              </p:nvSpPr>
              <p:spPr bwMode="auto">
                <a:xfrm>
                  <a:off x="3397" y="339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369" y="3396"/>
                  <a:ext cx="10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70" name="Group 124"/>
              <p:cNvGrpSpPr>
                <a:grpSpLocks/>
              </p:cNvGrpSpPr>
              <p:nvPr/>
            </p:nvGrpSpPr>
            <p:grpSpPr bwMode="auto">
              <a:xfrm>
                <a:off x="0" y="3799"/>
                <a:ext cx="3140" cy="403"/>
                <a:chOff x="0" y="3799"/>
                <a:chExt cx="3140" cy="403"/>
              </a:xfrm>
            </p:grpSpPr>
            <p:sp>
              <p:nvSpPr>
                <p:cNvPr id="98386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" y="3799"/>
                  <a:ext cx="308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Localización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de los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sintomas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87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3799"/>
                  <a:ext cx="31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71" name="Group 127"/>
              <p:cNvGrpSpPr>
                <a:grpSpLocks/>
              </p:cNvGrpSpPr>
              <p:nvPr/>
            </p:nvGrpSpPr>
            <p:grpSpPr bwMode="auto">
              <a:xfrm>
                <a:off x="3140" y="3799"/>
                <a:ext cx="229" cy="403"/>
                <a:chOff x="3140" y="3799"/>
                <a:chExt cx="229" cy="403"/>
              </a:xfrm>
            </p:grpSpPr>
            <p:sp>
              <p:nvSpPr>
                <p:cNvPr id="98384" name="Rectangle 128"/>
                <p:cNvSpPr>
                  <a:spLocks noChangeArrowheads="1"/>
                </p:cNvSpPr>
                <p:nvPr/>
              </p:nvSpPr>
              <p:spPr bwMode="auto">
                <a:xfrm>
                  <a:off x="3168" y="3799"/>
                  <a:ext cx="17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85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40" y="3799"/>
                  <a:ext cx="2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72" name="Group 130"/>
              <p:cNvGrpSpPr>
                <a:grpSpLocks/>
              </p:cNvGrpSpPr>
              <p:nvPr/>
            </p:nvGrpSpPr>
            <p:grpSpPr bwMode="auto">
              <a:xfrm>
                <a:off x="3369" y="3799"/>
                <a:ext cx="1064" cy="403"/>
                <a:chOff x="3369" y="3799"/>
                <a:chExt cx="1064" cy="403"/>
              </a:xfrm>
            </p:grpSpPr>
            <p:sp>
              <p:nvSpPr>
                <p:cNvPr id="98382" name="Rectangle 131"/>
                <p:cNvSpPr>
                  <a:spLocks noChangeArrowheads="1"/>
                </p:cNvSpPr>
                <p:nvPr/>
              </p:nvSpPr>
              <p:spPr bwMode="auto">
                <a:xfrm>
                  <a:off x="3397" y="3799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83" name="Rectangle 132"/>
                <p:cNvSpPr>
                  <a:spLocks noChangeArrowheads="1"/>
                </p:cNvSpPr>
                <p:nvPr/>
              </p:nvSpPr>
              <p:spPr bwMode="auto">
                <a:xfrm>
                  <a:off x="3369" y="3799"/>
                  <a:ext cx="10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73" name="Group 133"/>
              <p:cNvGrpSpPr>
                <a:grpSpLocks/>
              </p:cNvGrpSpPr>
              <p:nvPr/>
            </p:nvGrpSpPr>
            <p:grpSpPr bwMode="auto">
              <a:xfrm>
                <a:off x="0" y="4202"/>
                <a:ext cx="3140" cy="518"/>
                <a:chOff x="0" y="4202"/>
                <a:chExt cx="3140" cy="518"/>
              </a:xfrm>
            </p:grpSpPr>
            <p:sp>
              <p:nvSpPr>
                <p:cNvPr id="9838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8" y="4202"/>
                  <a:ext cx="308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Limitación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severa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da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retranslocación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solidFill>
                        <a:srgbClr val="FFCC00"/>
                      </a:solidFill>
                      <a:cs typeface="Times New Roman" pitchFamily="18" charset="0"/>
                    </a:rPr>
                    <a:t>de </a:t>
                  </a:r>
                  <a:r>
                    <a:rPr lang="en-US" sz="2000" b="1" dirty="0" err="1">
                      <a:solidFill>
                        <a:srgbClr val="FFCC00"/>
                      </a:solidFill>
                      <a:cs typeface="Times New Roman" pitchFamily="18" charset="0"/>
                    </a:rPr>
                    <a:t>Mn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81" name="Rectangle 135"/>
                <p:cNvSpPr>
                  <a:spLocks noChangeArrowheads="1"/>
                </p:cNvSpPr>
                <p:nvPr/>
              </p:nvSpPr>
              <p:spPr bwMode="auto">
                <a:xfrm>
                  <a:off x="0" y="4202"/>
                  <a:ext cx="314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74" name="Group 136"/>
              <p:cNvGrpSpPr>
                <a:grpSpLocks/>
              </p:cNvGrpSpPr>
              <p:nvPr/>
            </p:nvGrpSpPr>
            <p:grpSpPr bwMode="auto">
              <a:xfrm>
                <a:off x="3140" y="4202"/>
                <a:ext cx="229" cy="518"/>
                <a:chOff x="3140" y="4202"/>
                <a:chExt cx="229" cy="518"/>
              </a:xfrm>
            </p:grpSpPr>
            <p:sp>
              <p:nvSpPr>
                <p:cNvPr id="98378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68" y="4202"/>
                  <a:ext cx="17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solidFill>
                        <a:srgbClr val="FFCC00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79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40" y="4202"/>
                  <a:ext cx="2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8375" name="Group 139"/>
              <p:cNvGrpSpPr>
                <a:grpSpLocks/>
              </p:cNvGrpSpPr>
              <p:nvPr/>
            </p:nvGrpSpPr>
            <p:grpSpPr bwMode="auto">
              <a:xfrm>
                <a:off x="3369" y="4202"/>
                <a:ext cx="1064" cy="518"/>
                <a:chOff x="3369" y="4202"/>
                <a:chExt cx="1064" cy="518"/>
              </a:xfrm>
            </p:grpSpPr>
            <p:sp>
              <p:nvSpPr>
                <p:cNvPr id="98376" name="Rectangle 140"/>
                <p:cNvSpPr>
                  <a:spLocks noChangeArrowheads="1"/>
                </p:cNvSpPr>
                <p:nvPr/>
              </p:nvSpPr>
              <p:spPr bwMode="auto">
                <a:xfrm>
                  <a:off x="3397" y="4202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Hojas</a:t>
                  </a:r>
                  <a:r>
                    <a:rPr lang="en-US" sz="2000" b="1" dirty="0" smtClean="0">
                      <a:solidFill>
                        <a:srgbClr val="FFCC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CC00"/>
                      </a:solidFill>
                      <a:cs typeface="Times New Roman" pitchFamily="18" charset="0"/>
                    </a:rPr>
                    <a:t>Nuevas</a:t>
                  </a:r>
                  <a:endParaRPr lang="en-US" sz="2000" dirty="0">
                    <a:solidFill>
                      <a:srgbClr val="FFCC00"/>
                    </a:solidFill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837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369" y="4202"/>
                  <a:ext cx="106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98329" name="Rectangle 142"/>
            <p:cNvSpPr>
              <a:spLocks noChangeArrowheads="1"/>
            </p:cNvSpPr>
            <p:nvPr/>
          </p:nvSpPr>
          <p:spPr bwMode="auto">
            <a:xfrm>
              <a:off x="-3" y="-3"/>
              <a:ext cx="4439" cy="472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98307" name="Oval 143"/>
          <p:cNvSpPr>
            <a:spLocks noChangeArrowheads="1"/>
          </p:cNvSpPr>
          <p:nvPr/>
        </p:nvSpPr>
        <p:spPr bwMode="auto">
          <a:xfrm>
            <a:off x="2971800" y="2286000"/>
            <a:ext cx="3314712" cy="857248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08" name="Oval 144"/>
          <p:cNvSpPr>
            <a:spLocks noChangeArrowheads="1"/>
          </p:cNvSpPr>
          <p:nvPr/>
        </p:nvSpPr>
        <p:spPr bwMode="auto">
          <a:xfrm>
            <a:off x="2438400" y="1600200"/>
            <a:ext cx="3562360" cy="68579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09" name="Oval 145"/>
          <p:cNvSpPr>
            <a:spLocks noChangeArrowheads="1"/>
          </p:cNvSpPr>
          <p:nvPr/>
        </p:nvSpPr>
        <p:spPr bwMode="auto">
          <a:xfrm>
            <a:off x="2133600" y="4419600"/>
            <a:ext cx="4114800" cy="990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10" name="Oval 146"/>
          <p:cNvSpPr>
            <a:spLocks noChangeArrowheads="1"/>
          </p:cNvSpPr>
          <p:nvPr/>
        </p:nvSpPr>
        <p:spPr bwMode="auto">
          <a:xfrm>
            <a:off x="2428860" y="3357562"/>
            <a:ext cx="3286148" cy="928694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11" name="Line 147"/>
          <p:cNvSpPr>
            <a:spLocks noChangeShapeType="1"/>
          </p:cNvSpPr>
          <p:nvPr/>
        </p:nvSpPr>
        <p:spPr bwMode="auto">
          <a:xfrm flipV="1">
            <a:off x="1600200" y="1905000"/>
            <a:ext cx="685800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2" name="Line 148"/>
          <p:cNvSpPr>
            <a:spLocks noChangeShapeType="1"/>
          </p:cNvSpPr>
          <p:nvPr/>
        </p:nvSpPr>
        <p:spPr bwMode="auto">
          <a:xfrm flipV="1">
            <a:off x="1295400" y="3810000"/>
            <a:ext cx="8382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3" name="Line 149"/>
          <p:cNvSpPr>
            <a:spLocks noChangeShapeType="1"/>
          </p:cNvSpPr>
          <p:nvPr/>
        </p:nvSpPr>
        <p:spPr bwMode="auto">
          <a:xfrm flipV="1">
            <a:off x="1524000" y="4876800"/>
            <a:ext cx="533400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4" name="Line 150"/>
          <p:cNvSpPr>
            <a:spLocks noChangeShapeType="1"/>
          </p:cNvSpPr>
          <p:nvPr/>
        </p:nvSpPr>
        <p:spPr bwMode="auto">
          <a:xfrm flipV="1">
            <a:off x="5105400" y="6477000"/>
            <a:ext cx="1752600" cy="1524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5" name="Line 151"/>
          <p:cNvSpPr>
            <a:spLocks noChangeShapeType="1"/>
          </p:cNvSpPr>
          <p:nvPr/>
        </p:nvSpPr>
        <p:spPr bwMode="auto">
          <a:xfrm>
            <a:off x="5786446" y="1928802"/>
            <a:ext cx="11430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6" name="Line 152"/>
          <p:cNvSpPr>
            <a:spLocks noChangeShapeType="1"/>
          </p:cNvSpPr>
          <p:nvPr/>
        </p:nvSpPr>
        <p:spPr bwMode="auto">
          <a:xfrm>
            <a:off x="2895600" y="2057400"/>
            <a:ext cx="152400" cy="3810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7" name="Line 153"/>
          <p:cNvSpPr>
            <a:spLocks noChangeShapeType="1"/>
          </p:cNvSpPr>
          <p:nvPr/>
        </p:nvSpPr>
        <p:spPr bwMode="auto">
          <a:xfrm>
            <a:off x="6096000" y="2590800"/>
            <a:ext cx="5334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8" name="Line 154"/>
          <p:cNvSpPr>
            <a:spLocks noChangeShapeType="1"/>
          </p:cNvSpPr>
          <p:nvPr/>
        </p:nvSpPr>
        <p:spPr bwMode="auto">
          <a:xfrm flipV="1">
            <a:off x="5486400" y="3733800"/>
            <a:ext cx="11430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19" name="Line 155"/>
          <p:cNvSpPr>
            <a:spLocks noChangeShapeType="1"/>
          </p:cNvSpPr>
          <p:nvPr/>
        </p:nvSpPr>
        <p:spPr bwMode="auto">
          <a:xfrm flipV="1">
            <a:off x="6172200" y="4191000"/>
            <a:ext cx="609600" cy="6096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8320" name="Oval 156"/>
          <p:cNvSpPr>
            <a:spLocks noChangeArrowheads="1"/>
          </p:cNvSpPr>
          <p:nvPr/>
        </p:nvSpPr>
        <p:spPr bwMode="auto">
          <a:xfrm>
            <a:off x="6705600" y="3429000"/>
            <a:ext cx="2209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1" name="Oval 157"/>
          <p:cNvSpPr>
            <a:spLocks noChangeArrowheads="1"/>
          </p:cNvSpPr>
          <p:nvPr/>
        </p:nvSpPr>
        <p:spPr bwMode="auto">
          <a:xfrm>
            <a:off x="6705600" y="2362200"/>
            <a:ext cx="19812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2" name="Oval 158"/>
          <p:cNvSpPr>
            <a:spLocks noChangeArrowheads="1"/>
          </p:cNvSpPr>
          <p:nvPr/>
        </p:nvSpPr>
        <p:spPr bwMode="auto">
          <a:xfrm>
            <a:off x="6858000" y="1600200"/>
            <a:ext cx="17526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3" name="Oval 159"/>
          <p:cNvSpPr>
            <a:spLocks noChangeArrowheads="1"/>
          </p:cNvSpPr>
          <p:nvPr/>
        </p:nvSpPr>
        <p:spPr bwMode="auto">
          <a:xfrm>
            <a:off x="6934200" y="6172200"/>
            <a:ext cx="1752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4" name="Text Box 160"/>
          <p:cNvSpPr txBox="1">
            <a:spLocks noChangeArrowheads="1"/>
          </p:cNvSpPr>
          <p:nvPr/>
        </p:nvSpPr>
        <p:spPr bwMode="auto">
          <a:xfrm>
            <a:off x="4648200" y="1371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Redutase nitrito</a:t>
            </a:r>
          </a:p>
        </p:txBody>
      </p:sp>
      <p:sp>
        <p:nvSpPr>
          <p:cNvPr id="98325" name="Oval 161"/>
          <p:cNvSpPr>
            <a:spLocks noChangeArrowheads="1"/>
          </p:cNvSpPr>
          <p:nvPr/>
        </p:nvSpPr>
        <p:spPr bwMode="auto">
          <a:xfrm>
            <a:off x="4648200" y="1295400"/>
            <a:ext cx="1524000" cy="5334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6" name="Line 162"/>
          <p:cNvSpPr>
            <a:spLocks noChangeShapeType="1"/>
          </p:cNvSpPr>
          <p:nvPr/>
        </p:nvSpPr>
        <p:spPr bwMode="auto">
          <a:xfrm>
            <a:off x="6096000" y="1447800"/>
            <a:ext cx="762000" cy="2286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39107" name="Rectangle 163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54848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Figura. 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Influencia de </a:t>
            </a:r>
            <a:r>
              <a:rPr lang="pt-BR" sz="28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Mg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y de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Mn sobre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síntesis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RNA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cloroplasto 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(Adaptado de </a:t>
            </a:r>
            <a:r>
              <a:rPr lang="pt-BR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Mess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&amp; </a:t>
            </a:r>
            <a:r>
              <a:rPr lang="pt-BR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Woolhoudr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, 1980, citados por </a:t>
            </a:r>
            <a:r>
              <a:rPr lang="pt-BR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Marschner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, 1986).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583363" cy="45735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Tabla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Efecto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deficiencia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Mn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el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crecimiento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y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componentes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organicos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plantas de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frijol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.</a:t>
            </a:r>
            <a:endParaRPr lang="pt-BR" sz="3600" b="1" dirty="0">
              <a:solidFill>
                <a:srgbClr val="66FF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144000" cy="21129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igura.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Efecto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del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Mn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el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contenido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proteína 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y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óleo 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semillas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soja (Garimpo), (via foliar parcelada 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dos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vezes), 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(Mann </a:t>
            </a:r>
            <a:r>
              <a:rPr lang="pt-BR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et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al., 2002).  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858000" cy="4765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533400"/>
            <a:ext cx="8650287" cy="63293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Tabla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Enzimas 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y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procesos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biológicos influenciados pelo Mn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(Malavolta </a:t>
            </a:r>
            <a:r>
              <a:rPr lang="pt-BR" sz="32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et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al., 1997)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9163"/>
            <a:ext cx="9144000" cy="33988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18288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Tabla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Probabilidade 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respuesta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diferentes culturas 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el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manganeso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e</a:t>
            </a:r>
          </a:p>
          <a:p>
            <a:pPr algn="just">
              <a:spcBef>
                <a:spcPct val="50000"/>
              </a:spcBef>
            </a:pP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condiciones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suelo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y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climas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favorables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indución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deficiencias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(Lucas &amp; </a:t>
            </a:r>
            <a:r>
              <a:rPr lang="pt-BR" sz="32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Knezek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, 1973, citados por Marinho,1988).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5038"/>
            <a:ext cx="9144000" cy="2112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igura 81.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Efecto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aplicación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manganeso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produción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da soja (</a:t>
            </a:r>
            <a:r>
              <a:rPr lang="pt-BR" sz="28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Mascagni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Júnior &amp; Cox, 1985).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543800" cy="52260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781800" y="0"/>
            <a:ext cx="2362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Exigencias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Mn 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las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principales</a:t>
            </a:r>
            <a:r>
              <a:rPr lang="pt-BR" sz="36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culturas (Malavolta </a:t>
            </a:r>
            <a:r>
              <a:rPr lang="pt-BR" sz="36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et</a:t>
            </a:r>
            <a:r>
              <a:rPr lang="pt-BR" sz="36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al., 1997).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7259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5943600" y="0"/>
            <a:ext cx="3200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Exigências nutricionais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52400" y="22860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Marcha 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absorción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(cumulativa) de Mn 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soja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solución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nutritiva (Bataglia &amp; Mascarenhas, 1977) 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8839200" cy="15970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5643570" y="0"/>
            <a:ext cx="350043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Exigencias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nutricionales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838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Número 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y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época de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aplicaciones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foliares de Mn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cultura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del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maíz</a:t>
            </a:r>
            <a:r>
              <a:rPr lang="pt-BR" sz="32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pt-BR" sz="28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Mascagni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&amp; Cox, 1985).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00400"/>
            <a:ext cx="8305800" cy="21113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81000" y="5457825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buFontTx/>
              <a:buAutoNum type="arabicParenBoth"/>
            </a:pPr>
            <a:r>
              <a:rPr lang="en-US" b="1" dirty="0" err="1">
                <a:cs typeface="Times New Roman" pitchFamily="18" charset="0"/>
              </a:rPr>
              <a:t>Sulfato</a:t>
            </a:r>
            <a:r>
              <a:rPr lang="en-US" b="1" dirty="0">
                <a:cs typeface="Times New Roman" pitchFamily="18" charset="0"/>
              </a:rPr>
              <a:t> de </a:t>
            </a:r>
            <a:r>
              <a:rPr lang="en-US" b="1" dirty="0" err="1">
                <a:cs typeface="Times New Roman" pitchFamily="18" charset="0"/>
              </a:rPr>
              <a:t>manganês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diluído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en </a:t>
            </a:r>
            <a:r>
              <a:rPr lang="en-US" b="1" dirty="0">
                <a:cs typeface="Times New Roman" pitchFamily="18" charset="0"/>
              </a:rPr>
              <a:t>150 L de </a:t>
            </a:r>
            <a:r>
              <a:rPr lang="en-US" b="1" dirty="0" err="1" smtClean="0">
                <a:cs typeface="Times New Roman" pitchFamily="18" charset="0"/>
              </a:rPr>
              <a:t>agua</a:t>
            </a:r>
            <a:r>
              <a:rPr lang="en-US" b="1" dirty="0" smtClean="0">
                <a:cs typeface="Times New Roman" pitchFamily="18" charset="0"/>
              </a:rPr>
              <a:t>/ha</a:t>
            </a:r>
            <a:r>
              <a:rPr lang="en-US" b="1" dirty="0">
                <a:cs typeface="Times New Roman" pitchFamily="18" charset="0"/>
              </a:rPr>
              <a:t>. </a:t>
            </a:r>
          </a:p>
          <a:p>
            <a:pPr marL="457200" indent="-457200" algn="just" eaLnBrk="0" hangingPunct="0">
              <a:buFontTx/>
              <a:buAutoNum type="arabicParenBoth"/>
            </a:pPr>
            <a:r>
              <a:rPr lang="en-US" b="1" dirty="0">
                <a:cs typeface="Times New Roman" pitchFamily="18" charset="0"/>
              </a:rPr>
              <a:t>4</a:t>
            </a:r>
            <a:r>
              <a:rPr lang="en-US" b="1" baseline="30000" dirty="0">
                <a:cs typeface="Times New Roman" pitchFamily="18" charset="0"/>
              </a:rPr>
              <a:t>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hoja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(</a:t>
            </a:r>
            <a:r>
              <a:rPr lang="en-US" b="1" dirty="0" err="1">
                <a:cs typeface="Times New Roman" pitchFamily="18" charset="0"/>
              </a:rPr>
              <a:t>cerca</a:t>
            </a:r>
            <a:r>
              <a:rPr lang="en-US" b="1" dirty="0">
                <a:cs typeface="Times New Roman" pitchFamily="18" charset="0"/>
              </a:rPr>
              <a:t> de 30 </a:t>
            </a:r>
            <a:r>
              <a:rPr lang="en-US" b="1" dirty="0" err="1">
                <a:cs typeface="Times New Roman" pitchFamily="18" charset="0"/>
              </a:rPr>
              <a:t>dias</a:t>
            </a:r>
            <a:r>
              <a:rPr lang="en-US" b="1" dirty="0">
                <a:cs typeface="Times New Roman" pitchFamily="18" charset="0"/>
              </a:rPr>
              <a:t>) </a:t>
            </a:r>
            <a:r>
              <a:rPr lang="en-US" b="1" dirty="0" smtClean="0">
                <a:cs typeface="Times New Roman" pitchFamily="18" charset="0"/>
              </a:rPr>
              <a:t>y </a:t>
            </a:r>
            <a:r>
              <a:rPr lang="en-US" b="1" dirty="0">
                <a:cs typeface="Times New Roman" pitchFamily="18" charset="0"/>
              </a:rPr>
              <a:t>12</a:t>
            </a:r>
            <a:r>
              <a:rPr lang="en-US" b="1" baseline="30000" dirty="0">
                <a:cs typeface="Times New Roman" pitchFamily="18" charset="0"/>
              </a:rPr>
              <a:t>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hoja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(</a:t>
            </a:r>
            <a:r>
              <a:rPr lang="en-US" b="1" dirty="0" err="1">
                <a:cs typeface="Times New Roman" pitchFamily="18" charset="0"/>
              </a:rPr>
              <a:t>cerca</a:t>
            </a:r>
            <a:r>
              <a:rPr lang="en-US" b="1" dirty="0">
                <a:cs typeface="Times New Roman" pitchFamily="18" charset="0"/>
              </a:rPr>
              <a:t> de 45 </a:t>
            </a:r>
            <a:r>
              <a:rPr lang="en-US" b="1" dirty="0" err="1" smtClean="0">
                <a:cs typeface="Times New Roman" pitchFamily="18" charset="0"/>
              </a:rPr>
              <a:t>días</a:t>
            </a:r>
            <a:r>
              <a:rPr lang="en-US" b="1" dirty="0">
                <a:cs typeface="Times New Roman" pitchFamily="18" charset="0"/>
              </a:rPr>
              <a:t>). </a:t>
            </a:r>
            <a:r>
              <a:rPr lang="en-US" b="1" dirty="0" err="1">
                <a:cs typeface="Times New Roman" pitchFamily="18" charset="0"/>
              </a:rPr>
              <a:t>Mn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del </a:t>
            </a:r>
            <a:r>
              <a:rPr lang="en-US" b="1" dirty="0" err="1" smtClean="0">
                <a:cs typeface="Times New Roman" pitchFamily="18" charset="0"/>
              </a:rPr>
              <a:t>suelo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(</a:t>
            </a:r>
            <a:r>
              <a:rPr lang="en-US" b="1" dirty="0" err="1">
                <a:cs typeface="Times New Roman" pitchFamily="18" charset="0"/>
              </a:rPr>
              <a:t>Mehlich</a:t>
            </a:r>
            <a:r>
              <a:rPr lang="en-US" b="1" dirty="0">
                <a:cs typeface="Times New Roman" pitchFamily="18" charset="0"/>
              </a:rPr>
              <a:t> 3)=2,8 mg dm</a:t>
            </a:r>
            <a:r>
              <a:rPr lang="en-US" b="1" baseline="30000" dirty="0">
                <a:cs typeface="Times New Roman" pitchFamily="18" charset="0"/>
              </a:rPr>
              <a:t>-3</a:t>
            </a:r>
            <a:r>
              <a:rPr lang="en-US" b="1" dirty="0">
                <a:cs typeface="Times New Roman" pitchFamily="18" charset="0"/>
              </a:rPr>
              <a:t>; pH </a:t>
            </a:r>
            <a:r>
              <a:rPr lang="en-US" b="1" dirty="0" smtClean="0">
                <a:cs typeface="Times New Roman" pitchFamily="18" charset="0"/>
              </a:rPr>
              <a:t>en </a:t>
            </a:r>
            <a:r>
              <a:rPr lang="en-US" b="1" dirty="0" err="1" smtClean="0">
                <a:cs typeface="Times New Roman" pitchFamily="18" charset="0"/>
              </a:rPr>
              <a:t>agua</a:t>
            </a:r>
            <a:r>
              <a:rPr lang="en-US" b="1" dirty="0" smtClean="0">
                <a:cs typeface="Times New Roman" pitchFamily="18" charset="0"/>
              </a:rPr>
              <a:t>=6,3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/>
            <a:endParaRPr lang="en-US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43570" y="0"/>
            <a:ext cx="350043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Exigencias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nutricionales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0" y="2590800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Caracterizado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por </a:t>
            </a:r>
            <a:r>
              <a:rPr lang="pt-BR" sz="3600" b="1" dirty="0" err="1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clorose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la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superfície 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las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hojas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jóvenes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donde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puede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progredir para entre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las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nervuras,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conocida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por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un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reticulado 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groso (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las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nervuras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forman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rede verde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espesa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sobre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un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fondo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amarillo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). </a:t>
            </a:r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685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54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sz="54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Sintomas de </a:t>
            </a:r>
            <a:r>
              <a:rPr lang="pt-BR" sz="54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deficiencia</a:t>
            </a:r>
            <a:endParaRPr lang="pt-BR" sz="5400" b="1" dirty="0">
              <a:solidFill>
                <a:srgbClr val="66FF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785813" y="500063"/>
            <a:ext cx="695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manganes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en frijol</a:t>
            </a:r>
            <a:endParaRPr lang="es-ES" dirty="0">
              <a:latin typeface="Arial" charset="0"/>
            </a:endParaRP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7858125" cy="5786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0" y="0"/>
            <a:ext cx="626745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0000FF"/>
                </a:solidFill>
              </a:rPr>
              <a:t>DEFICIENCIA </a:t>
            </a:r>
            <a:r>
              <a:rPr lang="pt-BR" sz="3200" b="1" dirty="0">
                <a:solidFill>
                  <a:srgbClr val="0000FF"/>
                </a:solidFill>
              </a:rPr>
              <a:t>DE Mn </a:t>
            </a:r>
            <a:r>
              <a:rPr lang="pt-BR" sz="3200" b="1" dirty="0" smtClean="0">
                <a:solidFill>
                  <a:srgbClr val="0000FF"/>
                </a:solidFill>
              </a:rPr>
              <a:t>EN </a:t>
            </a:r>
            <a:r>
              <a:rPr lang="pt-BR" sz="3200" b="1" dirty="0">
                <a:solidFill>
                  <a:srgbClr val="0000FF"/>
                </a:solidFill>
              </a:rPr>
              <a:t>SOJA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0596" name="Picture 9" descr="Soy02Mn.jpg (285788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857250"/>
            <a:ext cx="9093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0" y="0"/>
            <a:ext cx="67056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0000FF"/>
                </a:solidFill>
              </a:rPr>
              <a:t>DEFICIENCIA </a:t>
            </a:r>
            <a:r>
              <a:rPr lang="pt-BR" sz="3200" b="1" dirty="0">
                <a:solidFill>
                  <a:srgbClr val="0000FF"/>
                </a:solidFill>
              </a:rPr>
              <a:t>DE Mn </a:t>
            </a:r>
            <a:r>
              <a:rPr lang="pt-BR" sz="3200" b="1" dirty="0" smtClean="0">
                <a:solidFill>
                  <a:srgbClr val="0000FF"/>
                </a:solidFill>
              </a:rPr>
              <a:t>EN </a:t>
            </a:r>
            <a:r>
              <a:rPr lang="pt-BR" sz="3200" b="1" dirty="0">
                <a:solidFill>
                  <a:srgbClr val="0000FF"/>
                </a:solidFill>
              </a:rPr>
              <a:t>SOJA</a:t>
            </a: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533400" y="6451600"/>
            <a:ext cx="8305800" cy="406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err="1">
                <a:solidFill>
                  <a:schemeClr val="bg1"/>
                </a:solidFill>
              </a:rPr>
              <a:t>clorose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en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los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espacios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internervales</a:t>
            </a:r>
            <a:r>
              <a:rPr lang="pt-BR" sz="2000" b="1" dirty="0" smtClean="0">
                <a:solidFill>
                  <a:schemeClr val="bg1"/>
                </a:solidFill>
              </a:rPr>
              <a:t> y </a:t>
            </a:r>
            <a:r>
              <a:rPr lang="pt-BR" sz="2000" b="1" dirty="0" err="1" smtClean="0">
                <a:solidFill>
                  <a:schemeClr val="bg1"/>
                </a:solidFill>
              </a:rPr>
              <a:t>con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las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nervuras verdes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1621" name="Picture 9" descr="Soy03Mn.jpg (284217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549275"/>
            <a:ext cx="901700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5181600" y="19812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pt-BR" sz="3200">
                <a:latin typeface="Arial" charset="0"/>
                <a:sym typeface="Symbol" pitchFamily="18" charset="2"/>
              </a:rPr>
              <a:t></a:t>
            </a:r>
            <a:r>
              <a:rPr lang="en-US" sz="3200" b="1" i="1">
                <a:solidFill>
                  <a:schemeClr val="folHlink"/>
                </a:solidFill>
                <a:latin typeface="Arial" charset="0"/>
              </a:rPr>
              <a:t> Mn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3200" b="1" i="1" dirty="0" err="1" smtClean="0">
                <a:solidFill>
                  <a:schemeClr val="folHlink"/>
                </a:solidFill>
                <a:latin typeface="Arial" charset="0"/>
              </a:rPr>
              <a:t>Factores</a:t>
            </a:r>
            <a:r>
              <a:rPr lang="en-US" sz="3200" b="1" i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chemeClr val="folHlink"/>
                </a:solidFill>
                <a:latin typeface="Arial" charset="0"/>
              </a:rPr>
              <a:t>que</a:t>
            </a:r>
            <a:r>
              <a:rPr lang="en-US" sz="3200" b="1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chemeClr val="folHlink"/>
                </a:solidFill>
                <a:latin typeface="Arial" charset="0"/>
              </a:rPr>
              <a:t>afetan</a:t>
            </a:r>
            <a:r>
              <a:rPr lang="en-US" sz="3200" b="1" i="1" dirty="0" smtClean="0">
                <a:solidFill>
                  <a:schemeClr val="folHlink"/>
                </a:solidFill>
                <a:latin typeface="Arial" charset="0"/>
              </a:rPr>
              <a:t> la </a:t>
            </a:r>
            <a:r>
              <a:rPr lang="en-US" sz="2800" b="1" i="1" dirty="0" err="1" smtClean="0">
                <a:solidFill>
                  <a:schemeClr val="folHlink"/>
                </a:solidFill>
                <a:latin typeface="Arial" charset="0"/>
              </a:rPr>
              <a:t>disponibilidad</a:t>
            </a:r>
            <a:r>
              <a:rPr lang="en-US" sz="2800" b="1" i="1" dirty="0" smtClean="0">
                <a:solidFill>
                  <a:schemeClr val="folHlink"/>
                </a:solidFill>
                <a:latin typeface="Arial" charset="0"/>
              </a:rPr>
              <a:t> en el </a:t>
            </a:r>
            <a:r>
              <a:rPr lang="en-US" sz="2800" b="1" i="1" dirty="0" err="1" smtClean="0">
                <a:solidFill>
                  <a:schemeClr val="folHlink"/>
                </a:solidFill>
                <a:latin typeface="Arial" charset="0"/>
              </a:rPr>
              <a:t>suelo</a:t>
            </a:r>
            <a:r>
              <a:rPr lang="en-US" sz="2800" b="1" i="1" dirty="0">
                <a:solidFill>
                  <a:schemeClr val="folHlink"/>
                </a:solidFill>
                <a:latin typeface="Arial" charset="0"/>
              </a:rPr>
              <a:t>:</a:t>
            </a:r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457200" y="3505200"/>
            <a:ext cx="1600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</a:t>
            </a:r>
            <a:r>
              <a:rPr lang="pt-BR" sz="4000">
                <a:latin typeface="Arial" charset="0"/>
              </a:rPr>
              <a:t> </a:t>
            </a:r>
            <a:r>
              <a:rPr lang="pt-BR" sz="2800">
                <a:latin typeface="Arial" charset="0"/>
              </a:rPr>
              <a:t>M.O</a:t>
            </a:r>
            <a:r>
              <a:rPr lang="pt-BR" sz="4000">
                <a:latin typeface="Arial" charset="0"/>
              </a:rPr>
              <a:t>.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642910" y="2057400"/>
            <a:ext cx="3395690" cy="94297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>
                <a:latin typeface="Arial" charset="0"/>
              </a:rPr>
              <a:t>“Pobreza” </a:t>
            </a:r>
            <a:r>
              <a:rPr lang="pt-BR" sz="2800" dirty="0" err="1" smtClean="0">
                <a:latin typeface="Arial" charset="0"/>
              </a:rPr>
              <a:t>en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el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suelo</a:t>
            </a:r>
            <a:endParaRPr lang="pt-BR" sz="2800" dirty="0">
              <a:latin typeface="Arial" charset="0"/>
            </a:endParaRP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2209800" y="3429000"/>
            <a:ext cx="1600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</a:t>
            </a:r>
            <a:r>
              <a:rPr lang="pt-BR" sz="4000">
                <a:latin typeface="Arial" charset="0"/>
              </a:rPr>
              <a:t> </a:t>
            </a:r>
            <a:r>
              <a:rPr lang="pt-BR" sz="2800">
                <a:latin typeface="Arial" charset="0"/>
              </a:rPr>
              <a:t>pH</a:t>
            </a: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762000" y="5410200"/>
            <a:ext cx="2895600" cy="1066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</a:t>
            </a:r>
            <a:r>
              <a:rPr lang="pt-BR" sz="4000">
                <a:latin typeface="Arial" charset="0"/>
              </a:rPr>
              <a:t> </a:t>
            </a:r>
            <a:r>
              <a:rPr lang="pt-BR" b="1">
                <a:latin typeface="Arial" charset="0"/>
              </a:rPr>
              <a:t>Encharcamento</a:t>
            </a: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5105400" y="3124200"/>
            <a:ext cx="365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pt-BR" sz="2800">
                <a:latin typeface="Arial" charset="0"/>
                <a:sym typeface="Symbol" pitchFamily="18" charset="2"/>
              </a:rPr>
              <a:t> </a:t>
            </a:r>
            <a:r>
              <a:rPr lang="en-US" sz="2800" b="1" i="1">
                <a:solidFill>
                  <a:schemeClr val="folHlink"/>
                </a:solidFill>
                <a:latin typeface="Arial" charset="0"/>
              </a:rPr>
              <a:t>Mn (100x)</a:t>
            </a:r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4953000" y="3124200"/>
            <a:ext cx="4191000" cy="1219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2800">
              <a:latin typeface="Arial" charset="0"/>
            </a:endParaRP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4038600" y="3581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5257800" y="1981200"/>
            <a:ext cx="2971800" cy="990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2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5181600" y="5486400"/>
            <a:ext cx="2438400" cy="762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200">
                <a:latin typeface="Arial" charset="0"/>
                <a:sym typeface="Symbol" pitchFamily="18" charset="2"/>
              </a:rPr>
              <a:t> </a:t>
            </a:r>
            <a:r>
              <a:rPr lang="pt-BR" sz="3200">
                <a:solidFill>
                  <a:schemeClr val="folHlink"/>
                </a:solidFill>
                <a:latin typeface="Arial" charset="0"/>
              </a:rPr>
              <a:t>Mn</a:t>
            </a: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4038600" y="57150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>
            <a:off x="4191000" y="22098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3276600" y="5257800"/>
            <a:ext cx="2133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 err="1" smtClean="0">
                <a:latin typeface="Arial" charset="0"/>
                <a:sym typeface="Symbol" pitchFamily="18" charset="2"/>
              </a:rPr>
              <a:t>reducción</a:t>
            </a:r>
            <a:endParaRPr lang="pt-BR" sz="2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utoUpdateAnimBg="0"/>
      <p:bldP spid="325635" grpId="0" autoUpdateAnimBg="0"/>
      <p:bldP spid="32564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Adobe Albums\Cat2\foto (1) cóp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83089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28625" y="500063"/>
            <a:ext cx="6966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yuca</a:t>
            </a:r>
            <a:endParaRPr lang="es-ES" dirty="0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149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 err="1">
                <a:solidFill>
                  <a:srgbClr val="FFFF00"/>
                </a:solidFill>
                <a:latin typeface="Arial" charset="0"/>
              </a:rPr>
              <a:t>citros</a:t>
            </a:r>
            <a:endParaRPr lang="es-ES" dirty="0"/>
          </a:p>
        </p:txBody>
      </p:sp>
      <p:pic>
        <p:nvPicPr>
          <p:cNvPr id="113667" name="Picture 3" descr="C:\DefExcessosNutrientes\IMAGES\Img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87899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149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 err="1">
                <a:solidFill>
                  <a:srgbClr val="FFFF00"/>
                </a:solidFill>
                <a:latin typeface="Arial" charset="0"/>
              </a:rPr>
              <a:t>citros</a:t>
            </a:r>
            <a:endParaRPr lang="es-ES" dirty="0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4692" name="Picture 5" descr="Citr01Mn.jpg (208410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928688"/>
            <a:ext cx="907256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85813" y="428625"/>
            <a:ext cx="68531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café</a:t>
            </a:r>
            <a:endParaRPr lang="es-ES" dirty="0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5716" name="Picture 6" descr="Coff01Mn.jpg (208262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8537575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571472" y="500063"/>
            <a:ext cx="7000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café</a:t>
            </a:r>
            <a:endParaRPr lang="es-ES" dirty="0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6740" name="Picture 6" descr="Coff02Mn.jpg (277756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762000" y="715963"/>
            <a:ext cx="6946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maíz</a:t>
            </a:r>
            <a:endParaRPr lang="es-ES" dirty="0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7764" name="Picture 4" descr="http://www.potafos.org/ppiweb/gbrazil.nsf/$webindex/8DECAA2F8919E7E383256CBD006AFD28/$file/foto%2016%20e%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Adobe Albums\Cat2\foto (1) cópia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86248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57188" y="428625"/>
            <a:ext cx="7172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sorgo</a:t>
            </a:r>
            <a:endParaRPr lang="es-ES" dirty="0">
              <a:latin typeface="Arial" charset="0"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285750"/>
            <a:ext cx="7037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arroz</a:t>
            </a:r>
            <a:endParaRPr lang="es-ES" dirty="0">
              <a:latin typeface="Arial" charset="0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19812" name="Picture 4" descr="http://www.potafos.org/ppiweb/gbrazil.nsf/$webindex/6BD753C4093A80DB83256D82006E4BE4/$file/foto%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928688"/>
            <a:ext cx="905986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4"/>
          <p:cNvSpPr txBox="1">
            <a:spLocks noChangeArrowheads="1"/>
          </p:cNvSpPr>
          <p:nvPr/>
        </p:nvSpPr>
        <p:spPr bwMode="auto">
          <a:xfrm>
            <a:off x="0" y="571500"/>
            <a:ext cx="9015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cana-de-</a:t>
            </a:r>
            <a:r>
              <a:rPr lang="es-ES" sz="3200" b="1" dirty="0" err="1">
                <a:solidFill>
                  <a:srgbClr val="FFFF00"/>
                </a:solidFill>
                <a:latin typeface="Arial" charset="0"/>
              </a:rPr>
              <a:t>açúcar</a:t>
            </a:r>
            <a:endParaRPr lang="es-ES" dirty="0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0" y="6273800"/>
            <a:ext cx="8440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err="1">
                <a:solidFill>
                  <a:srgbClr val="FFFF00"/>
                </a:solidFill>
                <a:latin typeface="Arial" charset="0"/>
              </a:rPr>
              <a:t>Estrias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amarillas y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necróticas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y hoja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+ fina</a:t>
            </a:r>
            <a:endParaRPr lang="es-ES" dirty="0"/>
          </a:p>
        </p:txBody>
      </p:sp>
      <p:pic>
        <p:nvPicPr>
          <p:cNvPr id="1208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8400"/>
            <a:ext cx="9144000" cy="4837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4"/>
          <p:cNvSpPr txBox="1">
            <a:spLocks noChangeArrowheads="1"/>
          </p:cNvSpPr>
          <p:nvPr/>
        </p:nvSpPr>
        <p:spPr bwMode="auto">
          <a:xfrm>
            <a:off x="152400" y="639763"/>
            <a:ext cx="69894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coco</a:t>
            </a:r>
            <a:endParaRPr lang="es-ES" dirty="0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1860" name="Picture 5" descr="Mn Palme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500188"/>
            <a:ext cx="90868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5943600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3200" b="1" i="1" dirty="0" err="1" smtClean="0">
                <a:solidFill>
                  <a:schemeClr val="folHlink"/>
                </a:solidFill>
                <a:latin typeface="Arial" charset="0"/>
              </a:rPr>
              <a:t>Factores</a:t>
            </a:r>
            <a:r>
              <a:rPr lang="en-US" sz="3200" b="1" i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chemeClr val="folHlink"/>
                </a:solidFill>
                <a:latin typeface="Arial" charset="0"/>
              </a:rPr>
              <a:t>que</a:t>
            </a:r>
            <a:r>
              <a:rPr lang="en-US" sz="3200" b="1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1" i="1" dirty="0" err="1" smtClean="0">
                <a:solidFill>
                  <a:schemeClr val="folHlink"/>
                </a:solidFill>
                <a:latin typeface="Arial" charset="0"/>
              </a:rPr>
              <a:t>afetan</a:t>
            </a:r>
            <a:r>
              <a:rPr lang="en-US" sz="3200" b="1" i="1" dirty="0" smtClean="0">
                <a:solidFill>
                  <a:schemeClr val="folHlink"/>
                </a:solidFill>
                <a:latin typeface="Arial" charset="0"/>
              </a:rPr>
              <a:t> la </a:t>
            </a:r>
            <a:r>
              <a:rPr lang="en-US" sz="3200" b="1" i="1" dirty="0" err="1" smtClean="0">
                <a:solidFill>
                  <a:schemeClr val="folHlink"/>
                </a:solidFill>
                <a:latin typeface="Arial" charset="0"/>
              </a:rPr>
              <a:t>disponibilidad</a:t>
            </a:r>
            <a:r>
              <a:rPr lang="en-US" sz="3200" b="1" i="1" dirty="0" smtClean="0">
                <a:solidFill>
                  <a:schemeClr val="folHlink"/>
                </a:solidFill>
                <a:latin typeface="Arial" charset="0"/>
              </a:rPr>
              <a:t> en el </a:t>
            </a:r>
            <a:r>
              <a:rPr lang="en-US" sz="3200" b="1" i="1" dirty="0">
                <a:solidFill>
                  <a:schemeClr val="folHlink"/>
                </a:solidFill>
                <a:latin typeface="Arial" charset="0"/>
              </a:rPr>
              <a:t>solo</a:t>
            </a:r>
          </a:p>
        </p:txBody>
      </p:sp>
      <p:pic>
        <p:nvPicPr>
          <p:cNvPr id="91139" name="Picture 3" descr="C:\Adobe Albums\Cat2\foto (1) cóp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2052638"/>
            <a:ext cx="50530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4191000" y="2133600"/>
            <a:ext cx="7620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3"/>
          <p:cNvSpPr txBox="1">
            <a:spLocks noChangeArrowheads="1"/>
          </p:cNvSpPr>
          <p:nvPr/>
        </p:nvSpPr>
        <p:spPr bwMode="auto">
          <a:xfrm>
            <a:off x="0" y="428625"/>
            <a:ext cx="7625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algodón</a:t>
            </a:r>
            <a:endParaRPr lang="es-ES" dirty="0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2884" name="Picture 7" descr="Cott01Mn.jpg (215837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28596" y="571480"/>
            <a:ext cx="8560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manganeso en </a:t>
            </a:r>
            <a:r>
              <a:rPr lang="es-ES" sz="3200" b="1" dirty="0" err="1">
                <a:solidFill>
                  <a:srgbClr val="FFFF00"/>
                </a:solidFill>
                <a:latin typeface="Arial" charset="0"/>
              </a:rPr>
              <a:t>curcubitácea</a:t>
            </a:r>
            <a:endParaRPr lang="es-ES" dirty="0"/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3908" name="Picture 6" descr="http://agroservicesinternational.com/photos/Cucumber 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60463"/>
            <a:ext cx="82677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357188" y="571500"/>
            <a:ext cx="8053387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0000FF"/>
                </a:solidFill>
              </a:rPr>
              <a:t>DEFICIENCIA </a:t>
            </a:r>
            <a:r>
              <a:rPr lang="pt-BR" sz="3200" b="1" dirty="0">
                <a:solidFill>
                  <a:srgbClr val="0000FF"/>
                </a:solidFill>
              </a:rPr>
              <a:t>DE Mn </a:t>
            </a:r>
            <a:r>
              <a:rPr lang="pt-BR" sz="3200" b="1" dirty="0" smtClean="0">
                <a:solidFill>
                  <a:srgbClr val="0000FF"/>
                </a:solidFill>
              </a:rPr>
              <a:t>EN </a:t>
            </a:r>
            <a:r>
              <a:rPr lang="pt-BR" sz="3200" b="1" dirty="0">
                <a:solidFill>
                  <a:srgbClr val="0000FF"/>
                </a:solidFill>
              </a:rPr>
              <a:t>EUCALIPTO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4932" name="Picture 6" descr="http://www.rragroflorestal.com.br/images/fotos/divulgacao/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85010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304800" y="715963"/>
            <a:ext cx="8610600" cy="579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0000FF"/>
                </a:solidFill>
              </a:rPr>
              <a:t>DEFICIENCIA </a:t>
            </a:r>
            <a:r>
              <a:rPr lang="pt-BR" sz="3200" b="1" dirty="0">
                <a:solidFill>
                  <a:srgbClr val="0000FF"/>
                </a:solidFill>
              </a:rPr>
              <a:t>DE Mn </a:t>
            </a:r>
            <a:r>
              <a:rPr lang="pt-BR" sz="3200" b="1" dirty="0" smtClean="0">
                <a:solidFill>
                  <a:srgbClr val="0000FF"/>
                </a:solidFill>
              </a:rPr>
              <a:t>EN </a:t>
            </a:r>
            <a:r>
              <a:rPr lang="pt-BR" sz="3200" b="1" dirty="0">
                <a:solidFill>
                  <a:srgbClr val="0000FF"/>
                </a:solidFill>
              </a:rPr>
              <a:t>SERINGUEIRA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5956" name="Picture 4" descr="Deficiência Mn 1"/>
          <p:cNvPicPr>
            <a:picLocks noChangeAspect="1" noChangeArrowheads="1"/>
          </p:cNvPicPr>
          <p:nvPr/>
        </p:nvPicPr>
        <p:blipFill>
          <a:blip r:embed="rId2"/>
          <a:srcRect l="1187" b="16116"/>
          <a:stretch>
            <a:fillRect/>
          </a:stretch>
        </p:blipFill>
        <p:spPr bwMode="auto">
          <a:xfrm>
            <a:off x="785813" y="1928813"/>
            <a:ext cx="710882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Times New Roman" pitchFamily="18" charset="0"/>
              </a:rPr>
              <a:t>La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toxicidade aparece, inicialmente,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también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hojas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jóvenes</a:t>
            </a:r>
            <a:r>
              <a:rPr lang="pt-BR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, caracterizada </a:t>
            </a:r>
            <a:r>
              <a:rPr lang="pt-BR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por:</a:t>
            </a:r>
            <a:endParaRPr lang="pt-BR" b="1" dirty="0">
              <a:solidFill>
                <a:srgbClr val="66FF66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pt-BR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C</a:t>
            </a:r>
            <a:r>
              <a:rPr lang="pt-BR" sz="28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lorose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marginal =&gt;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pontuaciones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marróns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=&gt; necrose 								    [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⇑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Mn]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pt-BR" sz="2800" b="1" dirty="0" err="1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Encarquilhamento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de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las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hojas</a:t>
            </a:r>
            <a:r>
              <a:rPr lang="pt-BR" sz="2800" b="1" dirty="0" smtClean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66FF66"/>
                </a:solidFill>
                <a:latin typeface="Arial" charset="0"/>
                <a:cs typeface="Times New Roman" pitchFamily="18" charset="0"/>
              </a:rPr>
              <a:t>(leguminosas). 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5400" b="1" dirty="0">
                <a:solidFill>
                  <a:schemeClr val="folHlink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pt-BR" sz="5400" b="1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Sintomas de </a:t>
            </a:r>
            <a:r>
              <a:rPr lang="pt-BR" sz="5400" b="1" dirty="0" err="1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exceso</a:t>
            </a:r>
            <a:endParaRPr lang="pt-BR" sz="5400" b="1" dirty="0">
              <a:solidFill>
                <a:schemeClr val="fol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4532313"/>
          <a:ext cx="3048000" cy="2325687"/>
        </p:xfrm>
        <a:graphic>
          <a:graphicData uri="http://schemas.openxmlformats.org/presentationml/2006/ole">
            <p:oleObj spid="_x0000_s16386" name="Imagem de bitmap" r:id="rId3" imgW="3619048" imgH="2762636" progId="Paint.Picture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048375" y="3860800"/>
          <a:ext cx="3095625" cy="2997200"/>
        </p:xfrm>
        <a:graphic>
          <a:graphicData uri="http://schemas.openxmlformats.org/presentationml/2006/ole">
            <p:oleObj spid="_x0000_s16387" name="Imagem de bitmap" r:id="rId4" imgW="2381582" imgH="2305372" progId="Paint.Picture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0" y="968375"/>
          <a:ext cx="4000500" cy="3190875"/>
        </p:xfrm>
        <a:graphic>
          <a:graphicData uri="http://schemas.openxmlformats.org/presentationml/2006/ole">
            <p:oleObj spid="_x0000_s16388" name="Imagem de bitmap" r:id="rId5" imgW="2305372" imgH="1838095" progId="Paint.Picture">
              <p:embed/>
            </p:oleObj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62200" y="6329363"/>
            <a:ext cx="5281634" cy="52322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err="1">
                <a:solidFill>
                  <a:schemeClr val="bg1"/>
                </a:solidFill>
              </a:rPr>
              <a:t>L</a:t>
            </a:r>
            <a:r>
              <a:rPr lang="pt-BR" sz="2800" b="1" dirty="0" err="1" smtClean="0">
                <a:solidFill>
                  <a:schemeClr val="bg1"/>
                </a:solidFill>
              </a:rPr>
              <a:t>os</a:t>
            </a:r>
            <a:r>
              <a:rPr lang="pt-BR" sz="2800" b="1" dirty="0" smtClean="0">
                <a:solidFill>
                  <a:schemeClr val="bg1"/>
                </a:solidFill>
              </a:rPr>
              <a:t> folíolos </a:t>
            </a:r>
            <a:r>
              <a:rPr lang="pt-BR" sz="2800" b="1" dirty="0" err="1" smtClean="0">
                <a:solidFill>
                  <a:schemeClr val="bg1"/>
                </a:solidFill>
              </a:rPr>
              <a:t>fican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rizados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85938" y="0"/>
            <a:ext cx="46482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err="1" smtClean="0">
                <a:solidFill>
                  <a:schemeClr val="bg1"/>
                </a:solidFill>
              </a:rPr>
              <a:t>Toxicidad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de Mn </a:t>
            </a:r>
            <a:r>
              <a:rPr lang="pt-BR" sz="2800" b="1" dirty="0" err="1" smtClean="0">
                <a:solidFill>
                  <a:schemeClr val="bg1"/>
                </a:solidFill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soja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43375" y="1785938"/>
            <a:ext cx="3810000" cy="711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err="1" smtClean="0">
                <a:solidFill>
                  <a:schemeClr val="bg1"/>
                </a:solidFill>
              </a:rPr>
              <a:t>Toxicidadede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Fe, causado </a:t>
            </a:r>
            <a:r>
              <a:rPr lang="pt-BR" sz="2000" b="1" dirty="0" smtClean="0">
                <a:solidFill>
                  <a:schemeClr val="bg1"/>
                </a:solidFill>
              </a:rPr>
              <a:t>por </a:t>
            </a:r>
            <a:r>
              <a:rPr lang="pt-BR" sz="2000" b="1" dirty="0" err="1" smtClean="0">
                <a:solidFill>
                  <a:schemeClr val="bg1"/>
                </a:solidFill>
              </a:rPr>
              <a:t>el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exceso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de </a:t>
            </a:r>
            <a:r>
              <a:rPr lang="pt-BR" sz="2000" b="1" dirty="0" err="1" smtClean="0">
                <a:solidFill>
                  <a:schemeClr val="bg1"/>
                </a:solidFill>
              </a:rPr>
              <a:t>lluvia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(Bataglia)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1371600" y="914400"/>
            <a:ext cx="9144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030"/>
          <p:cNvSpPr txBox="1">
            <a:spLocks noChangeArrowheads="1"/>
          </p:cNvSpPr>
          <p:nvPr/>
        </p:nvSpPr>
        <p:spPr bwMode="auto">
          <a:xfrm>
            <a:off x="1214438" y="0"/>
            <a:ext cx="46482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err="1" smtClean="0">
                <a:solidFill>
                  <a:schemeClr val="bg1"/>
                </a:solidFill>
              </a:rPr>
              <a:t>Toxicidad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de Mn </a:t>
            </a:r>
            <a:r>
              <a:rPr lang="pt-BR" sz="2800" b="1" dirty="0" err="1" smtClean="0">
                <a:solidFill>
                  <a:schemeClr val="bg1"/>
                </a:solidFill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soja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81961" name="Rectangle 103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8004" name="Picture 1037" descr="http://www.usu.edu/cpl/images/Mn_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84200"/>
            <a:ext cx="8262937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905000" y="914400"/>
            <a:ext cx="46482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</a:rPr>
              <a:t>Toxicidade de Mn </a:t>
            </a:r>
            <a:r>
              <a:rPr lang="pt-BR" sz="2800" b="1" dirty="0" err="1" smtClean="0">
                <a:solidFill>
                  <a:schemeClr val="bg1"/>
                </a:solidFill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café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0" y="2028825"/>
          <a:ext cx="9086850" cy="4329113"/>
        </p:xfrm>
        <a:graphic>
          <a:graphicData uri="http://schemas.openxmlformats.org/presentationml/2006/ole">
            <p:oleObj spid="_x0000_s17410" name="Imagem de bitmap" r:id="rId3" imgW="2619048" imgH="1247619" progId="Paint.Picture">
              <p:embed/>
            </p:oleObj>
          </a:graphicData>
        </a:graphic>
      </p:graphicFrame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643063" y="0"/>
            <a:ext cx="4648200" cy="5238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</a:rPr>
              <a:t>Toxicidade de Mn </a:t>
            </a:r>
            <a:r>
              <a:rPr lang="pt-BR" sz="2800" b="1" dirty="0" smtClean="0">
                <a:solidFill>
                  <a:schemeClr val="bg1"/>
                </a:solidFill>
              </a:rPr>
              <a:t>em </a:t>
            </a:r>
            <a:r>
              <a:rPr lang="pt-BR" sz="2800" b="1" dirty="0" err="1" smtClean="0">
                <a:solidFill>
                  <a:schemeClr val="bg1"/>
                </a:solidFill>
              </a:rPr>
              <a:t>frijol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290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49275"/>
            <a:ext cx="8858250" cy="6308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209800" y="762000"/>
            <a:ext cx="51054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Toxicidade de Mn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frijol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0051" name="Picture 3" descr="C:\Adobe Albums\Cat2\foto (1) cópia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 descr="C:\Adobe Albums\Cat2\foto (1) có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51350"/>
            <a:ext cx="3657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dirty="0" err="1" smtClean="0">
                <a:solidFill>
                  <a:schemeClr val="folHlink"/>
                </a:solidFill>
                <a:latin typeface="Arial" charset="0"/>
              </a:rPr>
              <a:t>Pré-absorción</a:t>
            </a:r>
            <a:r>
              <a:rPr lang="pt-BR" sz="4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4400" dirty="0">
                <a:solidFill>
                  <a:schemeClr val="folHlink"/>
                </a:solidFill>
                <a:latin typeface="Arial" charset="0"/>
              </a:rPr>
              <a:t>de Mn</a:t>
            </a:r>
          </a:p>
          <a:p>
            <a:pPr algn="ctr">
              <a:spcBef>
                <a:spcPct val="50000"/>
              </a:spcBef>
            </a:pPr>
            <a:endParaRPr lang="pt-BR" sz="4400" dirty="0">
              <a:solidFill>
                <a:schemeClr val="folHlink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sz="4400" dirty="0" err="1" smtClean="0">
                <a:latin typeface="Arial" charset="0"/>
              </a:rPr>
              <a:t>Caminamento</a:t>
            </a:r>
            <a:r>
              <a:rPr lang="pt-BR" sz="4400" dirty="0" smtClean="0">
                <a:latin typeface="Arial" charset="0"/>
              </a:rPr>
              <a:t> de </a:t>
            </a:r>
            <a:r>
              <a:rPr lang="pt-BR" sz="4400" dirty="0" err="1" smtClean="0">
                <a:latin typeface="Arial" charset="0"/>
              </a:rPr>
              <a:t>la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solución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del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suelo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>
                <a:latin typeface="Arial" charset="0"/>
              </a:rPr>
              <a:t>para </a:t>
            </a:r>
            <a:r>
              <a:rPr lang="pt-BR" sz="4400" dirty="0" err="1" smtClean="0">
                <a:latin typeface="Arial" charset="0"/>
              </a:rPr>
              <a:t>la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>
                <a:latin typeface="Arial" charset="0"/>
              </a:rPr>
              <a:t>superfície </a:t>
            </a:r>
            <a:r>
              <a:rPr lang="pt-BR" sz="4400" dirty="0" smtClean="0">
                <a:latin typeface="Arial" charset="0"/>
              </a:rPr>
              <a:t>de </a:t>
            </a:r>
            <a:r>
              <a:rPr lang="pt-BR" sz="4400" dirty="0" err="1" smtClean="0">
                <a:latin typeface="Arial" charset="0"/>
              </a:rPr>
              <a:t>la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raíz</a:t>
            </a:r>
            <a:endParaRPr lang="pt-BR" sz="4400" dirty="0">
              <a:latin typeface="Arial" charset="0"/>
            </a:endParaRP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26"/>
          <p:cNvSpPr txBox="1">
            <a:spLocks noChangeArrowheads="1"/>
          </p:cNvSpPr>
          <p:nvPr/>
        </p:nvSpPr>
        <p:spPr bwMode="auto">
          <a:xfrm>
            <a:off x="714375" y="0"/>
            <a:ext cx="55626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Toxicidade de Mn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algodón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8434" name="Object 1024"/>
          <p:cNvGraphicFramePr>
            <a:graphicFrameLocks noChangeAspect="1"/>
          </p:cNvGraphicFramePr>
          <p:nvPr/>
        </p:nvGraphicFramePr>
        <p:xfrm>
          <a:off x="0" y="500063"/>
          <a:ext cx="9144000" cy="5868987"/>
        </p:xfrm>
        <a:graphic>
          <a:graphicData uri="http://schemas.openxmlformats.org/presentationml/2006/ole">
            <p:oleObj spid="_x0000_s18434" name="Imagem de bitmap" r:id="rId3" imgW="2847619" imgH="1828571" progId="Paint.Picture">
              <p:embed/>
            </p:oleObj>
          </a:graphicData>
        </a:graphic>
      </p:graphicFrame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Arial" charset="0"/>
              </a:rPr>
              <a:t>Pontas das brácteas necrosadas (&lt; número de maças)</a:t>
            </a:r>
          </a:p>
        </p:txBody>
      </p:sp>
      <p:sp>
        <p:nvSpPr>
          <p:cNvPr id="365573" name="Rectangle 1029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55626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Toxicidad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de Mn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uva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graphicFrame>
        <p:nvGraphicFramePr>
          <p:cNvPr id="19458" name="Object 0"/>
          <p:cNvGraphicFramePr>
            <a:graphicFrameLocks noChangeAspect="1"/>
          </p:cNvGraphicFramePr>
          <p:nvPr/>
        </p:nvGraphicFramePr>
        <p:xfrm>
          <a:off x="2438400" y="1219200"/>
          <a:ext cx="3759200" cy="5638800"/>
        </p:xfrm>
        <a:graphic>
          <a:graphicData uri="http://schemas.openxmlformats.org/presentationml/2006/ole">
            <p:oleObj spid="_x0000_s19458" name="Photo Editor Photo" r:id="rId3" imgW="2190476" imgH="3285714" progId="MSPhotoEd.3">
              <p:embed/>
            </p:oleObj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524000" y="2743200"/>
            <a:ext cx="55626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Cuestiones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610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99"/>
                </a:solidFill>
                <a:latin typeface="Arial" charset="0"/>
              </a:rPr>
              <a:t>1- Como o aumento do valor pH do solo aumenta disponibilidade dos micros Mn, Fe, Cu, Cl e Mo? E como o encharcamento do solo poderia afetar a disponibilidade o Mn e Fe?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Arial" charset="0"/>
              </a:rPr>
              <a:t>2- Quais as formas de absorção destes micros (Mn, Fe, Cu, Cl e Mo)?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99"/>
                </a:solidFill>
                <a:latin typeface="Arial" charset="0"/>
              </a:rPr>
              <a:t>3- Qual a mobilidade dos micros Mn, Fe, Cu, Cl e Mo nas plantas?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Arial" charset="0"/>
              </a:rPr>
              <a:t>4-Qual o processo que a deficiência de Mn mais afeta? E qual a sintomatologia na planta devido a esta carência?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99"/>
                </a:solidFill>
                <a:latin typeface="Arial" charset="0"/>
              </a:rPr>
              <a:t>5- Qual a organela que situa a maior parte do Cu das folhas e qual o processo mais afetado com sua carência?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Arial" charset="0"/>
              </a:rPr>
              <a:t>6- Em caso de deficiência de Fe, uma eventual aplicação foliar deste nutriente resolveria o problema? Justifique.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99"/>
                </a:solidFill>
                <a:latin typeface="Arial" charset="0"/>
              </a:rPr>
              <a:t>7-Qual o principal processo que o Mo participa na planta (leguminosa)?  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Arial" charset="0"/>
              </a:rPr>
              <a:t>8- O Cl é limitante para as culturas ? Porque? E qual o principal processo que este nutriente participa?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28600" y="457200"/>
            <a:ext cx="8610600" cy="9461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90488" algn="l"/>
              </a:tabLst>
            </a:pPr>
            <a:r>
              <a:rPr lang="pt-BR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Tolerancia</a:t>
            </a:r>
            <a:r>
              <a:rPr lang="pt-B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pt-BR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</a:t>
            </a:r>
            <a:r>
              <a:rPr lang="pt-B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híbridos de sorgo a Zn via </a:t>
            </a:r>
            <a:r>
              <a:rPr lang="pt-BR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semillas</a:t>
            </a:r>
            <a:r>
              <a:rPr lang="pt-B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pt-B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</a:t>
            </a:r>
            <a:r>
              <a:rPr lang="pt-BR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 de óxido</a:t>
            </a:r>
            <a:endParaRPr lang="en-US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95800" y="5410200"/>
            <a:ext cx="21336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Test.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133600" y="5410200"/>
            <a:ext cx="23622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800 g Zn/ha</a:t>
            </a:r>
            <a:endParaRPr lang="pt-BR">
              <a:solidFill>
                <a:srgbClr val="FF0000"/>
              </a:solidFill>
            </a:endParaRP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/>
        </p:nvGraphicFramePr>
        <p:xfrm>
          <a:off x="228600" y="2590800"/>
          <a:ext cx="4343400" cy="2825750"/>
        </p:xfrm>
        <a:graphic>
          <a:graphicData uri="http://schemas.openxmlformats.org/presentationml/2006/ole">
            <p:oleObj spid="_x0000_s20482" name="Photo Editor Photo" r:id="rId3" imgW="5819048" imgH="3533333" progId="MSPhotoEd.3">
              <p:embed/>
            </p:oleObj>
          </a:graphicData>
        </a:graphic>
      </p:graphicFrame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4724400" y="2667000"/>
          <a:ext cx="4419600" cy="2822575"/>
        </p:xfrm>
        <a:graphic>
          <a:graphicData uri="http://schemas.openxmlformats.org/presentationml/2006/ole">
            <p:oleObj spid="_x0000_s20483" name="Photo Editor Photo" r:id="rId4" imgW="6076190" imgH="3495238" progId="MSPhotoEd.3">
              <p:embed/>
            </p:oleObj>
          </a:graphicData>
        </a:graphic>
      </p:graphicFrame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6477000" y="5410200"/>
            <a:ext cx="2667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800 g Zn/ha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228600" y="5410200"/>
            <a:ext cx="1905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Test.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6096000" y="1905000"/>
            <a:ext cx="16764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90488" algn="l"/>
              </a:tabLst>
            </a:pPr>
            <a:r>
              <a:rPr lang="pt-BR" sz="32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 310</a:t>
            </a:r>
            <a:endParaRPr lang="en-US" sz="32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1676400" y="1905000"/>
            <a:ext cx="154305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32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 304</a:t>
            </a:r>
            <a:endParaRPr lang="en-US" sz="32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1981200"/>
            <a:ext cx="9144000" cy="3810000"/>
            <a:chOff x="-3" y="-3"/>
            <a:chExt cx="3450" cy="1406"/>
          </a:xfrm>
        </p:grpSpPr>
        <p:grpSp>
          <p:nvGrpSpPr>
            <p:cNvPr id="93189" name="Group 3"/>
            <p:cNvGrpSpPr>
              <a:grpSpLocks/>
            </p:cNvGrpSpPr>
            <p:nvPr/>
          </p:nvGrpSpPr>
          <p:grpSpPr bwMode="auto">
            <a:xfrm>
              <a:off x="0" y="0"/>
              <a:ext cx="3444" cy="1400"/>
              <a:chOff x="0" y="0"/>
              <a:chExt cx="3444" cy="1400"/>
            </a:xfrm>
          </p:grpSpPr>
          <p:grpSp>
            <p:nvGrpSpPr>
              <p:cNvPr id="9319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94" cy="978"/>
                <a:chOff x="0" y="0"/>
                <a:chExt cx="594" cy="978"/>
              </a:xfrm>
            </p:grpSpPr>
            <p:sp>
              <p:nvSpPr>
                <p:cNvPr id="93232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38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Elemento</a:t>
                  </a:r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3233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4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3192" name="Group 7"/>
              <p:cNvGrpSpPr>
                <a:grpSpLocks/>
              </p:cNvGrpSpPr>
              <p:nvPr/>
            </p:nvGrpSpPr>
            <p:grpSpPr bwMode="auto">
              <a:xfrm>
                <a:off x="594" y="0"/>
                <a:ext cx="1020" cy="978"/>
                <a:chOff x="594" y="0"/>
                <a:chExt cx="1020" cy="978"/>
              </a:xfrm>
            </p:grpSpPr>
            <p:sp>
              <p:nvSpPr>
                <p:cNvPr id="93230" name="Rectangle 8"/>
                <p:cNvSpPr>
                  <a:spLocks noChangeArrowheads="1"/>
                </p:cNvSpPr>
                <p:nvPr/>
              </p:nvSpPr>
              <p:spPr bwMode="auto">
                <a:xfrm>
                  <a:off x="622" y="0"/>
                  <a:ext cx="938" cy="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Cantidad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necesaria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para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una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cosecha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de 9 t ha</a:t>
                  </a:r>
                  <a:r>
                    <a:rPr lang="en-US" baseline="30000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-1</a:t>
                  </a: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3231" name="Rectangle 9"/>
                <p:cNvSpPr>
                  <a:spLocks noChangeArrowheads="1"/>
                </p:cNvSpPr>
                <p:nvPr/>
              </p:nvSpPr>
              <p:spPr bwMode="auto">
                <a:xfrm>
                  <a:off x="594" y="0"/>
                  <a:ext cx="102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3193" name="Group 10"/>
              <p:cNvGrpSpPr>
                <a:grpSpLocks/>
              </p:cNvGrpSpPr>
              <p:nvPr/>
            </p:nvGrpSpPr>
            <p:grpSpPr bwMode="auto">
              <a:xfrm>
                <a:off x="1614" y="0"/>
                <a:ext cx="1830" cy="422"/>
                <a:chOff x="1614" y="0"/>
                <a:chExt cx="1830" cy="422"/>
              </a:xfrm>
            </p:grpSpPr>
            <p:sp>
              <p:nvSpPr>
                <p:cNvPr id="93228" name="Rectangle 11"/>
                <p:cNvSpPr>
                  <a:spLocks noChangeArrowheads="1"/>
                </p:cNvSpPr>
                <p:nvPr/>
              </p:nvSpPr>
              <p:spPr bwMode="auto">
                <a:xfrm>
                  <a:off x="1642" y="0"/>
                  <a:ext cx="177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kg ha</a:t>
                  </a:r>
                  <a:r>
                    <a:rPr lang="en-US" baseline="300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-1</a:t>
                  </a:r>
                  <a:r>
                    <a:rPr lang="en-US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fornecidos por</a:t>
                  </a:r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3229" name="Rectangle 12"/>
                <p:cNvSpPr>
                  <a:spLocks noChangeArrowheads="1"/>
                </p:cNvSpPr>
                <p:nvPr/>
              </p:nvSpPr>
              <p:spPr bwMode="auto">
                <a:xfrm>
                  <a:off x="1614" y="0"/>
                  <a:ext cx="183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3194" name="Group 13"/>
              <p:cNvGrpSpPr>
                <a:grpSpLocks/>
              </p:cNvGrpSpPr>
              <p:nvPr/>
            </p:nvGrpSpPr>
            <p:grpSpPr bwMode="auto">
              <a:xfrm>
                <a:off x="1614" y="422"/>
                <a:ext cx="624" cy="556"/>
                <a:chOff x="1614" y="422"/>
                <a:chExt cx="624" cy="556"/>
              </a:xfrm>
            </p:grpSpPr>
            <p:sp>
              <p:nvSpPr>
                <p:cNvPr id="932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42" y="422"/>
                  <a:ext cx="56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Intercepta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ción</a:t>
                  </a: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3227" name="Rectangle 15"/>
                <p:cNvSpPr>
                  <a:spLocks noChangeArrowheads="1"/>
                </p:cNvSpPr>
                <p:nvPr/>
              </p:nvSpPr>
              <p:spPr bwMode="auto">
                <a:xfrm>
                  <a:off x="1614" y="422"/>
                  <a:ext cx="62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3195" name="Group 16"/>
              <p:cNvGrpSpPr>
                <a:grpSpLocks/>
              </p:cNvGrpSpPr>
              <p:nvPr/>
            </p:nvGrpSpPr>
            <p:grpSpPr bwMode="auto">
              <a:xfrm>
                <a:off x="2238" y="422"/>
                <a:ext cx="603" cy="556"/>
                <a:chOff x="2238" y="422"/>
                <a:chExt cx="603" cy="556"/>
              </a:xfrm>
            </p:grpSpPr>
            <p:sp>
              <p:nvSpPr>
                <p:cNvPr id="93224" name="Rectangle 17"/>
                <p:cNvSpPr>
                  <a:spLocks noChangeArrowheads="1"/>
                </p:cNvSpPr>
                <p:nvPr/>
              </p:nvSpPr>
              <p:spPr bwMode="auto">
                <a:xfrm>
                  <a:off x="2266" y="422"/>
                  <a:ext cx="54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Flujo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de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masa</a:t>
                  </a: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3225" name="Rectangle 18"/>
                <p:cNvSpPr>
                  <a:spLocks noChangeArrowheads="1"/>
                </p:cNvSpPr>
                <p:nvPr/>
              </p:nvSpPr>
              <p:spPr bwMode="auto">
                <a:xfrm>
                  <a:off x="2238" y="422"/>
                  <a:ext cx="60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3196" name="Group 19"/>
              <p:cNvGrpSpPr>
                <a:grpSpLocks/>
              </p:cNvGrpSpPr>
              <p:nvPr/>
            </p:nvGrpSpPr>
            <p:grpSpPr bwMode="auto">
              <a:xfrm>
                <a:off x="2841" y="422"/>
                <a:ext cx="603" cy="556"/>
                <a:chOff x="2841" y="422"/>
                <a:chExt cx="603" cy="556"/>
              </a:xfrm>
            </p:grpSpPr>
            <p:sp>
              <p:nvSpPr>
                <p:cNvPr id="9322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69" y="422"/>
                  <a:ext cx="54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Difusión</a:t>
                  </a: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3223" name="Rectangle 21"/>
                <p:cNvSpPr>
                  <a:spLocks noChangeArrowheads="1"/>
                </p:cNvSpPr>
                <p:nvPr/>
              </p:nvSpPr>
              <p:spPr bwMode="auto">
                <a:xfrm>
                  <a:off x="2841" y="422"/>
                  <a:ext cx="60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93197" name="Group 22"/>
              <p:cNvGrpSpPr>
                <a:grpSpLocks/>
              </p:cNvGrpSpPr>
              <p:nvPr/>
            </p:nvGrpSpPr>
            <p:grpSpPr bwMode="auto">
              <a:xfrm>
                <a:off x="0" y="978"/>
                <a:ext cx="594" cy="422"/>
                <a:chOff x="0" y="978"/>
                <a:chExt cx="594" cy="422"/>
              </a:xfrm>
            </p:grpSpPr>
            <p:sp>
              <p:nvSpPr>
                <p:cNvPr id="9321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978"/>
                  <a:ext cx="594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93219" name="Group 24"/>
                <p:cNvGrpSpPr>
                  <a:grpSpLocks/>
                </p:cNvGrpSpPr>
                <p:nvPr/>
              </p:nvGrpSpPr>
              <p:grpSpPr bwMode="auto">
                <a:xfrm>
                  <a:off x="0" y="978"/>
                  <a:ext cx="594" cy="422"/>
                  <a:chOff x="0" y="978"/>
                  <a:chExt cx="594" cy="422"/>
                </a:xfrm>
              </p:grpSpPr>
              <p:sp>
                <p:nvSpPr>
                  <p:cNvPr id="9322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978"/>
                    <a:ext cx="538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Mn</a:t>
                    </a: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322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78"/>
                    <a:ext cx="59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93198" name="Group 27"/>
              <p:cNvGrpSpPr>
                <a:grpSpLocks/>
              </p:cNvGrpSpPr>
              <p:nvPr/>
            </p:nvGrpSpPr>
            <p:grpSpPr bwMode="auto">
              <a:xfrm>
                <a:off x="594" y="978"/>
                <a:ext cx="1020" cy="422"/>
                <a:chOff x="594" y="978"/>
                <a:chExt cx="1020" cy="422"/>
              </a:xfrm>
            </p:grpSpPr>
            <p:sp>
              <p:nvSpPr>
                <p:cNvPr id="93214" name="Rectangle 28"/>
                <p:cNvSpPr>
                  <a:spLocks noChangeArrowheads="1"/>
                </p:cNvSpPr>
                <p:nvPr/>
              </p:nvSpPr>
              <p:spPr bwMode="auto">
                <a:xfrm>
                  <a:off x="594" y="978"/>
                  <a:ext cx="1020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93215" name="Group 29"/>
                <p:cNvGrpSpPr>
                  <a:grpSpLocks/>
                </p:cNvGrpSpPr>
                <p:nvPr/>
              </p:nvGrpSpPr>
              <p:grpSpPr bwMode="auto">
                <a:xfrm>
                  <a:off x="594" y="978"/>
                  <a:ext cx="1020" cy="422"/>
                  <a:chOff x="594" y="978"/>
                  <a:chExt cx="1020" cy="422"/>
                </a:xfrm>
              </p:grpSpPr>
              <p:sp>
                <p:nvSpPr>
                  <p:cNvPr id="9321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978"/>
                    <a:ext cx="964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0,3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32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594" y="978"/>
                    <a:ext cx="10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93199" name="Group 32"/>
              <p:cNvGrpSpPr>
                <a:grpSpLocks/>
              </p:cNvGrpSpPr>
              <p:nvPr/>
            </p:nvGrpSpPr>
            <p:grpSpPr bwMode="auto">
              <a:xfrm>
                <a:off x="1614" y="978"/>
                <a:ext cx="623" cy="422"/>
                <a:chOff x="1614" y="978"/>
                <a:chExt cx="623" cy="422"/>
              </a:xfrm>
            </p:grpSpPr>
            <p:sp>
              <p:nvSpPr>
                <p:cNvPr id="932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614" y="978"/>
                  <a:ext cx="623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93211" name="Group 34"/>
                <p:cNvGrpSpPr>
                  <a:grpSpLocks/>
                </p:cNvGrpSpPr>
                <p:nvPr/>
              </p:nvGrpSpPr>
              <p:grpSpPr bwMode="auto">
                <a:xfrm>
                  <a:off x="1614" y="978"/>
                  <a:ext cx="623" cy="422"/>
                  <a:chOff x="1614" y="978"/>
                  <a:chExt cx="623" cy="422"/>
                </a:xfrm>
              </p:grpSpPr>
              <p:sp>
                <p:nvSpPr>
                  <p:cNvPr id="9321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978"/>
                    <a:ext cx="567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Arial" charset="0"/>
                        <a:cs typeface="Times New Roman" pitchFamily="18" charset="0"/>
                      </a:rPr>
                      <a:t>0,1</a:t>
                    </a:r>
                    <a:endParaRPr lang="en-US" sz="18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1800" b="1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3213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614" y="978"/>
                    <a:ext cx="623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93200" name="Group 37"/>
              <p:cNvGrpSpPr>
                <a:grpSpLocks/>
              </p:cNvGrpSpPr>
              <p:nvPr/>
            </p:nvGrpSpPr>
            <p:grpSpPr bwMode="auto">
              <a:xfrm>
                <a:off x="2237" y="978"/>
                <a:ext cx="604" cy="422"/>
                <a:chOff x="2237" y="978"/>
                <a:chExt cx="604" cy="422"/>
              </a:xfrm>
            </p:grpSpPr>
            <p:sp>
              <p:nvSpPr>
                <p:cNvPr id="932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237" y="978"/>
                  <a:ext cx="604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93207" name="Group 39"/>
                <p:cNvGrpSpPr>
                  <a:grpSpLocks/>
                </p:cNvGrpSpPr>
                <p:nvPr/>
              </p:nvGrpSpPr>
              <p:grpSpPr bwMode="auto">
                <a:xfrm>
                  <a:off x="2237" y="978"/>
                  <a:ext cx="604" cy="422"/>
                  <a:chOff x="2237" y="978"/>
                  <a:chExt cx="604" cy="422"/>
                </a:xfrm>
              </p:grpSpPr>
              <p:sp>
                <p:nvSpPr>
                  <p:cNvPr id="9320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978"/>
                    <a:ext cx="548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b="1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0,05</a:t>
                    </a:r>
                    <a:endParaRPr lang="en-US" b="1">
                      <a:solidFill>
                        <a:srgbClr val="0000FF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0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320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237" y="978"/>
                    <a:ext cx="60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93201" name="Group 42"/>
              <p:cNvGrpSpPr>
                <a:grpSpLocks/>
              </p:cNvGrpSpPr>
              <p:nvPr/>
            </p:nvGrpSpPr>
            <p:grpSpPr bwMode="auto">
              <a:xfrm>
                <a:off x="2841" y="978"/>
                <a:ext cx="603" cy="422"/>
                <a:chOff x="2841" y="978"/>
                <a:chExt cx="603" cy="422"/>
              </a:xfrm>
            </p:grpSpPr>
            <p:sp>
              <p:nvSpPr>
                <p:cNvPr id="93202" name="Rectangle 43"/>
                <p:cNvSpPr>
                  <a:spLocks noChangeArrowheads="1"/>
                </p:cNvSpPr>
                <p:nvPr/>
              </p:nvSpPr>
              <p:spPr bwMode="auto">
                <a:xfrm>
                  <a:off x="2841" y="978"/>
                  <a:ext cx="603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93203" name="Group 44"/>
                <p:cNvGrpSpPr>
                  <a:grpSpLocks/>
                </p:cNvGrpSpPr>
                <p:nvPr/>
              </p:nvGrpSpPr>
              <p:grpSpPr bwMode="auto">
                <a:xfrm>
                  <a:off x="2841" y="978"/>
                  <a:ext cx="603" cy="422"/>
                  <a:chOff x="2841" y="978"/>
                  <a:chExt cx="603" cy="422"/>
                </a:xfrm>
              </p:grpSpPr>
              <p:sp>
                <p:nvSpPr>
                  <p:cNvPr id="93204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869" y="978"/>
                    <a:ext cx="547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Arial" charset="0"/>
                        <a:cs typeface="Times New Roman" pitchFamily="18" charset="0"/>
                      </a:rPr>
                      <a:t>0,08</a:t>
                    </a:r>
                    <a:endParaRPr lang="en-US" sz="20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3205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978"/>
                    <a:ext cx="603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93190" name="Rectangle 47"/>
            <p:cNvSpPr>
              <a:spLocks noChangeArrowheads="1"/>
            </p:cNvSpPr>
            <p:nvPr/>
          </p:nvSpPr>
          <p:spPr bwMode="auto">
            <a:xfrm>
              <a:off x="-3" y="-3"/>
              <a:ext cx="3450" cy="140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93188" name="Text Box 49"/>
          <p:cNvSpPr txBox="1">
            <a:spLocks noChangeArrowheads="1"/>
          </p:cNvSpPr>
          <p:nvPr/>
        </p:nvSpPr>
        <p:spPr bwMode="auto">
          <a:xfrm>
            <a:off x="228600" y="914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Contacto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Mn-raíz</a:t>
            </a:r>
            <a:endParaRPr lang="pt-BR" sz="2800" b="1" dirty="0">
              <a:latin typeface="Arial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4400">
                <a:latin typeface="Arial" charset="0"/>
              </a:rPr>
              <a:t>Forma absorvida: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44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4400" baseline="300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pt-BR" sz="4400" b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           Mn</a:t>
            </a:r>
            <a:r>
              <a:rPr lang="pt-BR" sz="4400" b="1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2+</a:t>
            </a:r>
            <a:endParaRPr lang="pt-BR" sz="4400" b="1" baseline="30000">
              <a:solidFill>
                <a:srgbClr val="66FF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 dirty="0">
                <a:solidFill>
                  <a:schemeClr val="folHlink"/>
                </a:solidFill>
                <a:latin typeface="Arial" charset="0"/>
              </a:rPr>
              <a:t>Transporte</a:t>
            </a:r>
          </a:p>
          <a:p>
            <a:pPr>
              <a:spcBef>
                <a:spcPct val="50000"/>
              </a:spcBef>
            </a:pPr>
            <a:r>
              <a:rPr lang="pt-BR" sz="4000" dirty="0" err="1" smtClean="0">
                <a:latin typeface="Arial" charset="0"/>
              </a:rPr>
              <a:t>En</a:t>
            </a:r>
            <a:r>
              <a:rPr lang="pt-BR" sz="4000" dirty="0" smtClean="0">
                <a:latin typeface="Arial" charset="0"/>
              </a:rPr>
              <a:t> </a:t>
            </a:r>
            <a:r>
              <a:rPr lang="pt-BR" sz="4000" dirty="0" err="1" smtClean="0">
                <a:latin typeface="Arial" charset="0"/>
              </a:rPr>
              <a:t>la</a:t>
            </a:r>
            <a:r>
              <a:rPr lang="pt-BR" sz="4000" dirty="0" smtClean="0">
                <a:latin typeface="Arial" charset="0"/>
              </a:rPr>
              <a:t> </a:t>
            </a:r>
            <a:r>
              <a:rPr lang="pt-BR" sz="4000" dirty="0">
                <a:latin typeface="Arial" charset="0"/>
              </a:rPr>
              <a:t>forma: Mn</a:t>
            </a:r>
            <a:r>
              <a:rPr lang="pt-BR" sz="4000" b="1" baseline="30000" dirty="0">
                <a:latin typeface="Arial" charset="0"/>
              </a:rPr>
              <a:t>+2</a:t>
            </a:r>
            <a:r>
              <a:rPr lang="pt-BR" sz="400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sz="4000" dirty="0">
                <a:latin typeface="Arial" charset="0"/>
              </a:rPr>
              <a:t>(conc. no xilema: 7 a 11 </a:t>
            </a:r>
            <a:r>
              <a:rPr lang="pt-BR" sz="4000" dirty="0" err="1">
                <a:latin typeface="Arial" charset="0"/>
                <a:cs typeface="Arial" charset="0"/>
              </a:rPr>
              <a:t>µ</a:t>
            </a:r>
            <a:r>
              <a:rPr lang="pt-BR" sz="4000" dirty="0" err="1">
                <a:latin typeface="Arial" charset="0"/>
              </a:rPr>
              <a:t>M</a:t>
            </a:r>
            <a:r>
              <a:rPr lang="pt-BR" sz="4000" dirty="0">
                <a:latin typeface="Arial" charset="0"/>
              </a:rPr>
              <a:t>);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5400" b="1" dirty="0" err="1" smtClean="0">
                <a:solidFill>
                  <a:schemeClr val="folHlink"/>
                </a:solidFill>
                <a:latin typeface="Arial" charset="0"/>
              </a:rPr>
              <a:t>Redistribuición</a:t>
            </a:r>
            <a:endParaRPr lang="pt-BR" sz="5400" b="1" dirty="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4000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sz="40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000" b="1" dirty="0" err="1" smtClean="0">
                <a:solidFill>
                  <a:srgbClr val="66FF66"/>
                </a:solidFill>
                <a:latin typeface="Arial" charset="0"/>
              </a:rPr>
              <a:t>la</a:t>
            </a:r>
            <a:r>
              <a:rPr lang="pt-BR" sz="40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000" b="1" dirty="0">
                <a:solidFill>
                  <a:srgbClr val="66FF66"/>
                </a:solidFill>
                <a:latin typeface="Arial" charset="0"/>
              </a:rPr>
              <a:t>forma: Mn</a:t>
            </a:r>
            <a:r>
              <a:rPr lang="pt-BR" sz="4000" b="1" baseline="30000" dirty="0">
                <a:solidFill>
                  <a:srgbClr val="66FF66"/>
                </a:solidFill>
                <a:latin typeface="Arial" charset="0"/>
              </a:rPr>
              <a:t>+2</a:t>
            </a:r>
            <a:r>
              <a:rPr lang="pt-BR" sz="4000" b="1" dirty="0">
                <a:solidFill>
                  <a:srgbClr val="66FF66"/>
                </a:solidFill>
                <a:latin typeface="Arial" charset="0"/>
              </a:rPr>
              <a:t> (pref.)</a:t>
            </a:r>
          </a:p>
          <a:p>
            <a:pPr>
              <a:spcBef>
                <a:spcPct val="50000"/>
              </a:spcBef>
            </a:pPr>
            <a:r>
              <a:rPr lang="pt-BR" sz="4000" b="1" dirty="0">
                <a:solidFill>
                  <a:srgbClr val="66FF66"/>
                </a:solidFill>
                <a:latin typeface="Arial" charset="0"/>
              </a:rPr>
              <a:t>(conc. </a:t>
            </a:r>
            <a:r>
              <a:rPr lang="pt-BR" sz="4000" b="1" dirty="0" err="1" smtClean="0">
                <a:solidFill>
                  <a:srgbClr val="66FF66"/>
                </a:solidFill>
                <a:latin typeface="Arial" charset="0"/>
              </a:rPr>
              <a:t>en</a:t>
            </a:r>
            <a:r>
              <a:rPr lang="pt-BR" sz="40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000" b="1" dirty="0" err="1" smtClean="0">
                <a:solidFill>
                  <a:srgbClr val="66FF66"/>
                </a:solidFill>
                <a:latin typeface="Arial" charset="0"/>
              </a:rPr>
              <a:t>el</a:t>
            </a:r>
            <a:r>
              <a:rPr lang="pt-BR" sz="4000" b="1" dirty="0" smtClean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pt-BR" sz="4000" b="1" dirty="0">
                <a:solidFill>
                  <a:srgbClr val="66FF66"/>
                </a:solidFill>
                <a:latin typeface="Arial" charset="0"/>
              </a:rPr>
              <a:t>floema: 9 a 25 </a:t>
            </a:r>
            <a:r>
              <a:rPr lang="pt-BR" sz="4000" b="1" dirty="0" err="1">
                <a:solidFill>
                  <a:srgbClr val="66FF66"/>
                </a:solidFill>
                <a:latin typeface="Arial" charset="0"/>
                <a:cs typeface="Arial" charset="0"/>
              </a:rPr>
              <a:t>µ</a:t>
            </a:r>
            <a:r>
              <a:rPr lang="pt-BR" sz="4000" b="1" dirty="0" err="1">
                <a:solidFill>
                  <a:srgbClr val="66FF66"/>
                </a:solidFill>
                <a:latin typeface="Arial" charset="0"/>
              </a:rPr>
              <a:t>M</a:t>
            </a:r>
            <a:r>
              <a:rPr lang="pt-BR" sz="4000" b="1" dirty="0">
                <a:solidFill>
                  <a:srgbClr val="66FF66"/>
                </a:solidFill>
                <a:latin typeface="Arial" charset="0"/>
              </a:rPr>
              <a:t>);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urbilhao">
  <a:themeElements>
    <a:clrScheme name="Turbilha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urbilha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urbilha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apresentação\Turbilhao.pot</Template>
  <TotalTime>5913</TotalTime>
  <Words>1182</Words>
  <Application>Microsoft PowerPoint</Application>
  <PresentationFormat>Apresentação na tela (4:3)</PresentationFormat>
  <Paragraphs>236</Paragraphs>
  <Slides>54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54</vt:i4>
      </vt:variant>
    </vt:vector>
  </HeadingPairs>
  <TitlesOfParts>
    <vt:vector size="66" baseType="lpstr">
      <vt:lpstr>Times New Roman</vt:lpstr>
      <vt:lpstr>Arial</vt:lpstr>
      <vt:lpstr>Tahoma</vt:lpstr>
      <vt:lpstr>Wingdings</vt:lpstr>
      <vt:lpstr>Symbol</vt:lpstr>
      <vt:lpstr>Monotype Corsiva</vt:lpstr>
      <vt:lpstr>Garamond</vt:lpstr>
      <vt:lpstr>Arial Unicode MS</vt:lpstr>
      <vt:lpstr>Turbilhao</vt:lpstr>
      <vt:lpstr>Microsoft Excel Worksheet</vt:lpstr>
      <vt:lpstr>Imagem de bitmap</vt:lpstr>
      <vt:lpstr>Foto do Microsoft Photo Editor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FUNDAG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Quaggio</dc:creator>
  <cp:lastModifiedBy>Usuario</cp:lastModifiedBy>
  <cp:revision>419</cp:revision>
  <dcterms:created xsi:type="dcterms:W3CDTF">2000-10-09T16:40:03Z</dcterms:created>
  <dcterms:modified xsi:type="dcterms:W3CDTF">2011-02-10T14:28:09Z</dcterms:modified>
</cp:coreProperties>
</file>