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7"/>
  </p:notesMasterIdLst>
  <p:sldIdLst>
    <p:sldId id="610" r:id="rId2"/>
    <p:sldId id="562" r:id="rId3"/>
    <p:sldId id="563" r:id="rId4"/>
    <p:sldId id="564" r:id="rId5"/>
    <p:sldId id="565" r:id="rId6"/>
    <p:sldId id="632" r:id="rId7"/>
    <p:sldId id="633" r:id="rId8"/>
    <p:sldId id="634" r:id="rId9"/>
    <p:sldId id="566" r:id="rId10"/>
    <p:sldId id="567" r:id="rId11"/>
    <p:sldId id="568" r:id="rId12"/>
    <p:sldId id="589" r:id="rId13"/>
    <p:sldId id="630" r:id="rId14"/>
    <p:sldId id="644" r:id="rId15"/>
    <p:sldId id="641" r:id="rId16"/>
    <p:sldId id="642" r:id="rId17"/>
    <p:sldId id="569" r:id="rId18"/>
    <p:sldId id="645" r:id="rId19"/>
    <p:sldId id="646" r:id="rId20"/>
    <p:sldId id="643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90" r:id="rId29"/>
    <p:sldId id="577" r:id="rId30"/>
    <p:sldId id="578" r:id="rId31"/>
    <p:sldId id="579" r:id="rId32"/>
    <p:sldId id="580" r:id="rId33"/>
    <p:sldId id="581" r:id="rId34"/>
    <p:sldId id="623" r:id="rId35"/>
    <p:sldId id="624" r:id="rId36"/>
    <p:sldId id="625" r:id="rId37"/>
    <p:sldId id="626" r:id="rId38"/>
    <p:sldId id="627" r:id="rId39"/>
    <p:sldId id="628" r:id="rId40"/>
    <p:sldId id="647" r:id="rId41"/>
    <p:sldId id="629" r:id="rId42"/>
    <p:sldId id="631" r:id="rId43"/>
    <p:sldId id="622" r:id="rId44"/>
    <p:sldId id="582" r:id="rId45"/>
    <p:sldId id="615" r:id="rId46"/>
    <p:sldId id="583" r:id="rId47"/>
    <p:sldId id="621" r:id="rId48"/>
    <p:sldId id="584" r:id="rId49"/>
    <p:sldId id="597" r:id="rId50"/>
    <p:sldId id="586" r:id="rId51"/>
    <p:sldId id="587" r:id="rId52"/>
    <p:sldId id="588" r:id="rId53"/>
    <p:sldId id="618" r:id="rId54"/>
    <p:sldId id="599" r:id="rId55"/>
    <p:sldId id="596" r:id="rId56"/>
    <p:sldId id="603" r:id="rId57"/>
    <p:sldId id="598" r:id="rId58"/>
    <p:sldId id="600" r:id="rId59"/>
    <p:sldId id="613" r:id="rId60"/>
    <p:sldId id="635" r:id="rId61"/>
    <p:sldId id="636" r:id="rId62"/>
    <p:sldId id="637" r:id="rId63"/>
    <p:sldId id="638" r:id="rId64"/>
    <p:sldId id="639" r:id="rId65"/>
    <p:sldId id="606" r:id="rId66"/>
    <p:sldId id="614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30" r:id="rId80"/>
    <p:sldId id="531" r:id="rId81"/>
    <p:sldId id="532" r:id="rId82"/>
    <p:sldId id="533" r:id="rId83"/>
    <p:sldId id="534" r:id="rId84"/>
    <p:sldId id="535" r:id="rId85"/>
    <p:sldId id="536" r:id="rId86"/>
    <p:sldId id="592" r:id="rId87"/>
    <p:sldId id="537" r:id="rId88"/>
    <p:sldId id="607" r:id="rId89"/>
    <p:sldId id="538" r:id="rId90"/>
    <p:sldId id="539" r:id="rId91"/>
    <p:sldId id="540" r:id="rId92"/>
    <p:sldId id="594" r:id="rId93"/>
    <p:sldId id="608" r:id="rId94"/>
    <p:sldId id="609" r:id="rId95"/>
    <p:sldId id="541" r:id="rId96"/>
    <p:sldId id="593" r:id="rId97"/>
    <p:sldId id="595" r:id="rId98"/>
    <p:sldId id="542" r:id="rId99"/>
    <p:sldId id="543" r:id="rId100"/>
    <p:sldId id="544" r:id="rId101"/>
    <p:sldId id="616" r:id="rId102"/>
    <p:sldId id="545" r:id="rId103"/>
    <p:sldId id="611" r:id="rId104"/>
    <p:sldId id="612" r:id="rId105"/>
    <p:sldId id="640" r:id="rId10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0099"/>
    <a:srgbClr val="FFFF99"/>
    <a:srgbClr val="66FF66"/>
    <a:srgbClr val="99FF66"/>
    <a:srgbClr val="3399FF"/>
    <a:srgbClr val="FFCC00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6" autoAdjust="0"/>
    <p:restoredTop sz="94607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8.xml"/><Relationship Id="rId1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0"/>
            <a:r>
              <a:rPr lang="en-US" noProof="0" smtClean="0"/>
              <a:t>Segundo nível</a:t>
            </a:r>
          </a:p>
          <a:p>
            <a:pPr lvl="0"/>
            <a:r>
              <a:rPr lang="en-US" noProof="0" smtClean="0"/>
              <a:t>Terceiro nível</a:t>
            </a:r>
          </a:p>
          <a:p>
            <a:pPr lvl="0"/>
            <a:r>
              <a:rPr lang="en-US" noProof="0" smtClean="0"/>
              <a:t>Quarto nível</a:t>
            </a:r>
          </a:p>
          <a:p>
            <a:pPr lvl="0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6594E86-8B52-4E7A-9C76-5752E3D597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9644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057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66F82-4444-4014-9FBE-C09FCB1AD9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11373-8AFD-4350-9F75-0D6AA57F2E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67232-EF23-433B-95ED-5AAE16D6B1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45EA3-EFEF-425C-93EE-F8D62BBD8B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33449-9CA1-4B33-AC79-045F2FDE92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81BD-BC5B-4B71-B565-493C29D0AC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003A6-3235-4E57-87BF-F912D757E74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321B-9226-4DCF-9D42-22FB52CAB0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3E56F-16D6-40C8-95A4-40D04AE367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86693-F601-4A55-AA92-4ED64A328F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36DEE-A477-4193-982D-6C348A4529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9525" y="-20638"/>
            <a:ext cx="9153525" cy="6878638"/>
            <a:chOff x="-6" y="-13"/>
            <a:chExt cx="5766" cy="4333"/>
          </a:xfrm>
        </p:grpSpPr>
        <p:sp>
          <p:nvSpPr>
            <p:cNvPr id="68611" name="Rectangle 3"/>
            <p:cNvSpPr>
              <a:spLocks noChangeArrowheads="1"/>
            </p:cNvSpPr>
            <p:nvPr/>
          </p:nvSpPr>
          <p:spPr bwMode="invGray">
            <a:xfrm>
              <a:off x="5549" y="0"/>
              <a:ext cx="211" cy="43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2" name="Freeform 4"/>
            <p:cNvSpPr>
              <a:spLocks/>
            </p:cNvSpPr>
            <p:nvPr/>
          </p:nvSpPr>
          <p:spPr bwMode="white">
            <a:xfrm>
              <a:off x="-6" y="2828"/>
              <a:ext cx="3625" cy="1492"/>
            </a:xfrm>
            <a:custGeom>
              <a:avLst/>
              <a:gdLst/>
              <a:ahLst/>
              <a:cxnLst>
                <a:cxn ang="0">
                  <a:pos x="0" y="1491"/>
                </a:cxn>
                <a:cxn ang="0">
                  <a:pos x="0" y="0"/>
                </a:cxn>
                <a:cxn ang="0">
                  <a:pos x="171" y="3"/>
                </a:cxn>
                <a:cxn ang="0">
                  <a:pos x="355" y="9"/>
                </a:cxn>
                <a:cxn ang="0">
                  <a:pos x="499" y="21"/>
                </a:cxn>
                <a:cxn ang="0">
                  <a:pos x="650" y="36"/>
                </a:cxn>
                <a:cxn ang="0">
                  <a:pos x="809" y="54"/>
                </a:cxn>
                <a:cxn ang="0">
                  <a:pos x="957" y="78"/>
                </a:cxn>
                <a:cxn ang="0">
                  <a:pos x="1119" y="105"/>
                </a:cxn>
                <a:cxn ang="0">
                  <a:pos x="1261" y="133"/>
                </a:cxn>
                <a:cxn ang="0">
                  <a:pos x="1441" y="175"/>
                </a:cxn>
                <a:cxn ang="0">
                  <a:pos x="1598" y="217"/>
                </a:cxn>
                <a:cxn ang="0">
                  <a:pos x="1763" y="269"/>
                </a:cxn>
                <a:cxn ang="0">
                  <a:pos x="1887" y="308"/>
                </a:cxn>
                <a:cxn ang="0">
                  <a:pos x="2085" y="384"/>
                </a:cxn>
                <a:cxn ang="0">
                  <a:pos x="2230" y="444"/>
                </a:cxn>
                <a:cxn ang="0">
                  <a:pos x="2456" y="547"/>
                </a:cxn>
                <a:cxn ang="0">
                  <a:pos x="2666" y="662"/>
                </a:cxn>
                <a:cxn ang="0">
                  <a:pos x="2859" y="786"/>
                </a:cxn>
                <a:cxn ang="0">
                  <a:pos x="3046" y="920"/>
                </a:cxn>
                <a:cxn ang="0">
                  <a:pos x="3193" y="1038"/>
                </a:cxn>
                <a:cxn ang="0">
                  <a:pos x="3332" y="1168"/>
                </a:cxn>
                <a:cxn ang="0">
                  <a:pos x="3440" y="1280"/>
                </a:cxn>
                <a:cxn ang="0">
                  <a:pos x="3524" y="1380"/>
                </a:cxn>
                <a:cxn ang="0">
                  <a:pos x="3624" y="1491"/>
                </a:cxn>
                <a:cxn ang="0">
                  <a:pos x="3608" y="1491"/>
                </a:cxn>
                <a:cxn ang="0">
                  <a:pos x="0" y="1491"/>
                </a:cxn>
              </a:cxnLst>
              <a:rect l="0" t="0" r="r" b="b"/>
              <a:pathLst>
                <a:path w="3625" h="1492">
                  <a:moveTo>
                    <a:pt x="0" y="1491"/>
                  </a:moveTo>
                  <a:lnTo>
                    <a:pt x="0" y="0"/>
                  </a:lnTo>
                  <a:lnTo>
                    <a:pt x="171" y="3"/>
                  </a:lnTo>
                  <a:lnTo>
                    <a:pt x="355" y="9"/>
                  </a:lnTo>
                  <a:lnTo>
                    <a:pt x="499" y="21"/>
                  </a:lnTo>
                  <a:lnTo>
                    <a:pt x="650" y="36"/>
                  </a:lnTo>
                  <a:lnTo>
                    <a:pt x="809" y="54"/>
                  </a:lnTo>
                  <a:lnTo>
                    <a:pt x="957" y="78"/>
                  </a:lnTo>
                  <a:lnTo>
                    <a:pt x="1119" y="105"/>
                  </a:lnTo>
                  <a:lnTo>
                    <a:pt x="1261" y="133"/>
                  </a:lnTo>
                  <a:lnTo>
                    <a:pt x="1441" y="175"/>
                  </a:lnTo>
                  <a:lnTo>
                    <a:pt x="1598" y="217"/>
                  </a:lnTo>
                  <a:lnTo>
                    <a:pt x="1763" y="269"/>
                  </a:lnTo>
                  <a:lnTo>
                    <a:pt x="1887" y="308"/>
                  </a:lnTo>
                  <a:lnTo>
                    <a:pt x="2085" y="384"/>
                  </a:lnTo>
                  <a:lnTo>
                    <a:pt x="2230" y="444"/>
                  </a:lnTo>
                  <a:lnTo>
                    <a:pt x="2456" y="547"/>
                  </a:lnTo>
                  <a:lnTo>
                    <a:pt x="2666" y="662"/>
                  </a:lnTo>
                  <a:lnTo>
                    <a:pt x="2859" y="786"/>
                  </a:lnTo>
                  <a:lnTo>
                    <a:pt x="3046" y="920"/>
                  </a:lnTo>
                  <a:lnTo>
                    <a:pt x="3193" y="1038"/>
                  </a:lnTo>
                  <a:lnTo>
                    <a:pt x="3332" y="1168"/>
                  </a:lnTo>
                  <a:lnTo>
                    <a:pt x="3440" y="1280"/>
                  </a:lnTo>
                  <a:lnTo>
                    <a:pt x="3524" y="1380"/>
                  </a:lnTo>
                  <a:lnTo>
                    <a:pt x="3624" y="1491"/>
                  </a:lnTo>
                  <a:lnTo>
                    <a:pt x="3608" y="1491"/>
                  </a:lnTo>
                  <a:lnTo>
                    <a:pt x="0" y="1491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3" name="Freeform 5"/>
            <p:cNvSpPr>
              <a:spLocks/>
            </p:cNvSpPr>
            <p:nvPr/>
          </p:nvSpPr>
          <p:spPr bwMode="white">
            <a:xfrm>
              <a:off x="0" y="2405"/>
              <a:ext cx="5143" cy="1902"/>
            </a:xfrm>
            <a:custGeom>
              <a:avLst/>
              <a:gdLst/>
              <a:ahLst/>
              <a:cxnLst>
                <a:cxn ang="0">
                  <a:pos x="2718" y="405"/>
                </a:cxn>
                <a:cxn ang="0">
                  <a:pos x="2466" y="333"/>
                </a:cxn>
                <a:cxn ang="0">
                  <a:pos x="2202" y="261"/>
                </a:cxn>
                <a:cxn ang="0">
                  <a:pos x="1929" y="198"/>
                </a:cxn>
                <a:cxn ang="0">
                  <a:pos x="1695" y="153"/>
                </a:cxn>
                <a:cxn ang="0">
                  <a:pos x="1434" y="111"/>
                </a:cxn>
                <a:cxn ang="0">
                  <a:pos x="1188" y="75"/>
                </a:cxn>
                <a:cxn ang="0">
                  <a:pos x="957" y="48"/>
                </a:cxn>
                <a:cxn ang="0">
                  <a:pos x="747" y="30"/>
                </a:cxn>
                <a:cxn ang="0">
                  <a:pos x="501" y="15"/>
                </a:cxn>
                <a:cxn ang="0">
                  <a:pos x="246" y="3"/>
                </a:cxn>
                <a:cxn ang="0">
                  <a:pos x="0" y="0"/>
                </a:cxn>
                <a:cxn ang="0">
                  <a:pos x="0" y="275"/>
                </a:cxn>
                <a:cxn ang="0">
                  <a:pos x="0" y="345"/>
                </a:cxn>
                <a:cxn ang="0">
                  <a:pos x="0" y="275"/>
                </a:cxn>
                <a:cxn ang="0">
                  <a:pos x="0" y="342"/>
                </a:cxn>
                <a:cxn ang="0">
                  <a:pos x="339" y="351"/>
                </a:cxn>
                <a:cxn ang="0">
                  <a:pos x="606" y="372"/>
                </a:cxn>
                <a:cxn ang="0">
                  <a:pos x="852" y="399"/>
                </a:cxn>
                <a:cxn ang="0">
                  <a:pos x="1068" y="435"/>
                </a:cxn>
                <a:cxn ang="0">
                  <a:pos x="1275" y="474"/>
                </a:cxn>
                <a:cxn ang="0">
                  <a:pos x="1545" y="540"/>
                </a:cxn>
                <a:cxn ang="0">
                  <a:pos x="1761" y="603"/>
                </a:cxn>
                <a:cxn ang="0">
                  <a:pos x="1971" y="678"/>
                </a:cxn>
                <a:cxn ang="0">
                  <a:pos x="2166" y="747"/>
                </a:cxn>
                <a:cxn ang="0">
                  <a:pos x="2397" y="852"/>
                </a:cxn>
                <a:cxn ang="0">
                  <a:pos x="2613" y="960"/>
                </a:cxn>
                <a:cxn ang="0">
                  <a:pos x="2832" y="1095"/>
                </a:cxn>
                <a:cxn ang="0">
                  <a:pos x="3012" y="1212"/>
                </a:cxn>
                <a:cxn ang="0">
                  <a:pos x="3186" y="1347"/>
                </a:cxn>
                <a:cxn ang="0">
                  <a:pos x="3351" y="1497"/>
                </a:cxn>
                <a:cxn ang="0">
                  <a:pos x="3480" y="1629"/>
                </a:cxn>
                <a:cxn ang="0">
                  <a:pos x="3612" y="1785"/>
                </a:cxn>
                <a:cxn ang="0">
                  <a:pos x="3699" y="1901"/>
                </a:cxn>
                <a:cxn ang="0">
                  <a:pos x="5142" y="1901"/>
                </a:cxn>
                <a:cxn ang="0">
                  <a:pos x="5076" y="1827"/>
                </a:cxn>
                <a:cxn ang="0">
                  <a:pos x="4968" y="1707"/>
                </a:cxn>
                <a:cxn ang="0">
                  <a:pos x="4797" y="1539"/>
                </a:cxn>
                <a:cxn ang="0">
                  <a:pos x="4617" y="1383"/>
                </a:cxn>
                <a:cxn ang="0">
                  <a:pos x="4410" y="1221"/>
                </a:cxn>
                <a:cxn ang="0">
                  <a:pos x="4185" y="1071"/>
                </a:cxn>
                <a:cxn ang="0">
                  <a:pos x="3960" y="939"/>
                </a:cxn>
                <a:cxn ang="0">
                  <a:pos x="3708" y="801"/>
                </a:cxn>
                <a:cxn ang="0">
                  <a:pos x="3492" y="702"/>
                </a:cxn>
                <a:cxn ang="0">
                  <a:pos x="3231" y="588"/>
                </a:cxn>
                <a:cxn ang="0">
                  <a:pos x="2964" y="489"/>
                </a:cxn>
                <a:cxn ang="0">
                  <a:pos x="2718" y="405"/>
                </a:cxn>
              </a:cxnLst>
              <a:rect l="0" t="0" r="r" b="b"/>
              <a:pathLst>
                <a:path w="5143" h="1902">
                  <a:moveTo>
                    <a:pt x="2718" y="405"/>
                  </a:moveTo>
                  <a:lnTo>
                    <a:pt x="2466" y="333"/>
                  </a:lnTo>
                  <a:lnTo>
                    <a:pt x="2202" y="261"/>
                  </a:lnTo>
                  <a:lnTo>
                    <a:pt x="1929" y="198"/>
                  </a:lnTo>
                  <a:lnTo>
                    <a:pt x="1695" y="153"/>
                  </a:lnTo>
                  <a:lnTo>
                    <a:pt x="1434" y="111"/>
                  </a:lnTo>
                  <a:lnTo>
                    <a:pt x="1188" y="75"/>
                  </a:lnTo>
                  <a:lnTo>
                    <a:pt x="957" y="48"/>
                  </a:lnTo>
                  <a:lnTo>
                    <a:pt x="747" y="30"/>
                  </a:lnTo>
                  <a:lnTo>
                    <a:pt x="501" y="15"/>
                  </a:lnTo>
                  <a:lnTo>
                    <a:pt x="246" y="3"/>
                  </a:lnTo>
                  <a:lnTo>
                    <a:pt x="0" y="0"/>
                  </a:lnTo>
                  <a:lnTo>
                    <a:pt x="0" y="275"/>
                  </a:lnTo>
                  <a:lnTo>
                    <a:pt x="0" y="345"/>
                  </a:lnTo>
                  <a:lnTo>
                    <a:pt x="0" y="275"/>
                  </a:lnTo>
                  <a:lnTo>
                    <a:pt x="0" y="342"/>
                  </a:lnTo>
                  <a:lnTo>
                    <a:pt x="339" y="351"/>
                  </a:lnTo>
                  <a:lnTo>
                    <a:pt x="606" y="372"/>
                  </a:lnTo>
                  <a:lnTo>
                    <a:pt x="852" y="399"/>
                  </a:lnTo>
                  <a:lnTo>
                    <a:pt x="1068" y="435"/>
                  </a:lnTo>
                  <a:lnTo>
                    <a:pt x="1275" y="474"/>
                  </a:lnTo>
                  <a:lnTo>
                    <a:pt x="1545" y="540"/>
                  </a:lnTo>
                  <a:lnTo>
                    <a:pt x="1761" y="603"/>
                  </a:lnTo>
                  <a:lnTo>
                    <a:pt x="1971" y="678"/>
                  </a:lnTo>
                  <a:lnTo>
                    <a:pt x="2166" y="747"/>
                  </a:lnTo>
                  <a:lnTo>
                    <a:pt x="2397" y="852"/>
                  </a:lnTo>
                  <a:lnTo>
                    <a:pt x="2613" y="960"/>
                  </a:lnTo>
                  <a:lnTo>
                    <a:pt x="2832" y="1095"/>
                  </a:lnTo>
                  <a:lnTo>
                    <a:pt x="3012" y="1212"/>
                  </a:lnTo>
                  <a:lnTo>
                    <a:pt x="3186" y="1347"/>
                  </a:lnTo>
                  <a:lnTo>
                    <a:pt x="3351" y="1497"/>
                  </a:lnTo>
                  <a:lnTo>
                    <a:pt x="3480" y="1629"/>
                  </a:lnTo>
                  <a:lnTo>
                    <a:pt x="3612" y="1785"/>
                  </a:lnTo>
                  <a:lnTo>
                    <a:pt x="3699" y="1901"/>
                  </a:lnTo>
                  <a:lnTo>
                    <a:pt x="5142" y="1901"/>
                  </a:lnTo>
                  <a:lnTo>
                    <a:pt x="5076" y="1827"/>
                  </a:lnTo>
                  <a:lnTo>
                    <a:pt x="4968" y="1707"/>
                  </a:lnTo>
                  <a:lnTo>
                    <a:pt x="4797" y="1539"/>
                  </a:lnTo>
                  <a:lnTo>
                    <a:pt x="4617" y="1383"/>
                  </a:lnTo>
                  <a:lnTo>
                    <a:pt x="4410" y="1221"/>
                  </a:lnTo>
                  <a:lnTo>
                    <a:pt x="4185" y="1071"/>
                  </a:lnTo>
                  <a:lnTo>
                    <a:pt x="3960" y="939"/>
                  </a:lnTo>
                  <a:lnTo>
                    <a:pt x="3708" y="801"/>
                  </a:lnTo>
                  <a:lnTo>
                    <a:pt x="3492" y="702"/>
                  </a:lnTo>
                  <a:lnTo>
                    <a:pt x="3231" y="588"/>
                  </a:lnTo>
                  <a:lnTo>
                    <a:pt x="2964" y="489"/>
                  </a:lnTo>
                  <a:lnTo>
                    <a:pt x="2718" y="405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4" name="Freeform 6"/>
            <p:cNvSpPr>
              <a:spLocks/>
            </p:cNvSpPr>
            <p:nvPr/>
          </p:nvSpPr>
          <p:spPr bwMode="white">
            <a:xfrm>
              <a:off x="0" y="1982"/>
              <a:ext cx="5760" cy="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558" y="357"/>
                </a:cxn>
                <a:cxn ang="0">
                  <a:pos x="807" y="375"/>
                </a:cxn>
                <a:cxn ang="0">
                  <a:pos x="1056" y="399"/>
                </a:cxn>
                <a:cxn ang="0">
                  <a:pos x="1272" y="426"/>
                </a:cxn>
                <a:cxn ang="0">
                  <a:pos x="1539" y="465"/>
                </a:cxn>
                <a:cxn ang="0">
                  <a:pos x="1791" y="510"/>
                </a:cxn>
                <a:cxn ang="0">
                  <a:pos x="2076" y="570"/>
                </a:cxn>
                <a:cxn ang="0">
                  <a:pos x="2334" y="630"/>
                </a:cxn>
                <a:cxn ang="0">
                  <a:pos x="2544" y="687"/>
                </a:cxn>
                <a:cxn ang="0">
                  <a:pos x="2775" y="759"/>
                </a:cxn>
                <a:cxn ang="0">
                  <a:pos x="3003" y="837"/>
                </a:cxn>
                <a:cxn ang="0">
                  <a:pos x="3231" y="924"/>
                </a:cxn>
                <a:cxn ang="0">
                  <a:pos x="3438" y="1005"/>
                </a:cxn>
                <a:cxn ang="0">
                  <a:pos x="3663" y="1110"/>
                </a:cxn>
                <a:cxn ang="0">
                  <a:pos x="3903" y="1233"/>
                </a:cxn>
                <a:cxn ang="0">
                  <a:pos x="4149" y="1374"/>
                </a:cxn>
                <a:cxn ang="0">
                  <a:pos x="4353" y="1506"/>
                </a:cxn>
                <a:cxn ang="0">
                  <a:pos x="4491" y="1602"/>
                </a:cxn>
                <a:cxn ang="0">
                  <a:pos x="4668" y="1740"/>
                </a:cxn>
                <a:cxn ang="0">
                  <a:pos x="4824" y="1875"/>
                </a:cxn>
                <a:cxn ang="0">
                  <a:pos x="4968" y="2016"/>
                </a:cxn>
                <a:cxn ang="0">
                  <a:pos x="5100" y="2154"/>
                </a:cxn>
                <a:cxn ang="0">
                  <a:pos x="5238" y="2324"/>
                </a:cxn>
                <a:cxn ang="0">
                  <a:pos x="5759" y="2324"/>
                </a:cxn>
                <a:cxn ang="0">
                  <a:pos x="5759" y="1245"/>
                </a:cxn>
                <a:cxn ang="0">
                  <a:pos x="5580" y="1119"/>
                </a:cxn>
                <a:cxn ang="0">
                  <a:pos x="5400" y="1020"/>
                </a:cxn>
                <a:cxn ang="0">
                  <a:pos x="5205" y="918"/>
                </a:cxn>
                <a:cxn ang="0">
                  <a:pos x="5031" y="837"/>
                </a:cxn>
                <a:cxn ang="0">
                  <a:pos x="4866" y="771"/>
                </a:cxn>
                <a:cxn ang="0">
                  <a:pos x="4710" y="711"/>
                </a:cxn>
                <a:cxn ang="0">
                  <a:pos x="4545" y="651"/>
                </a:cxn>
                <a:cxn ang="0">
                  <a:pos x="4386" y="600"/>
                </a:cxn>
                <a:cxn ang="0">
                  <a:pos x="4248" y="552"/>
                </a:cxn>
                <a:cxn ang="0">
                  <a:pos x="3993" y="483"/>
                </a:cxn>
                <a:cxn ang="0">
                  <a:pos x="3777" y="423"/>
                </a:cxn>
                <a:cxn ang="0">
                  <a:pos x="3564" y="375"/>
                </a:cxn>
                <a:cxn ang="0">
                  <a:pos x="3282" y="312"/>
                </a:cxn>
                <a:cxn ang="0">
                  <a:pos x="3003" y="261"/>
                </a:cxn>
                <a:cxn ang="0">
                  <a:pos x="2733" y="213"/>
                </a:cxn>
                <a:cxn ang="0">
                  <a:pos x="2451" y="171"/>
                </a:cxn>
                <a:cxn ang="0">
                  <a:pos x="2211" y="138"/>
                </a:cxn>
                <a:cxn ang="0">
                  <a:pos x="1974" y="108"/>
                </a:cxn>
                <a:cxn ang="0">
                  <a:pos x="1665" y="81"/>
                </a:cxn>
                <a:cxn ang="0">
                  <a:pos x="1437" y="60"/>
                </a:cxn>
                <a:cxn ang="0">
                  <a:pos x="1125" y="36"/>
                </a:cxn>
                <a:cxn ang="0">
                  <a:pos x="828" y="21"/>
                </a:cxn>
                <a:cxn ang="0">
                  <a:pos x="558" y="12"/>
                </a:cxn>
                <a:cxn ang="0">
                  <a:pos x="282" y="3"/>
                </a:cxn>
                <a:cxn ang="0">
                  <a:pos x="0" y="0"/>
                </a:cxn>
              </a:cxnLst>
              <a:rect l="0" t="0" r="r" b="b"/>
              <a:pathLst>
                <a:path w="5760" h="2325">
                  <a:moveTo>
                    <a:pt x="0" y="0"/>
                  </a:moveTo>
                  <a:lnTo>
                    <a:pt x="0" y="339"/>
                  </a:lnTo>
                  <a:lnTo>
                    <a:pt x="558" y="357"/>
                  </a:lnTo>
                  <a:lnTo>
                    <a:pt x="807" y="375"/>
                  </a:lnTo>
                  <a:lnTo>
                    <a:pt x="1056" y="399"/>
                  </a:lnTo>
                  <a:lnTo>
                    <a:pt x="1272" y="426"/>
                  </a:lnTo>
                  <a:lnTo>
                    <a:pt x="1539" y="465"/>
                  </a:lnTo>
                  <a:lnTo>
                    <a:pt x="1791" y="510"/>
                  </a:lnTo>
                  <a:lnTo>
                    <a:pt x="2076" y="570"/>
                  </a:lnTo>
                  <a:lnTo>
                    <a:pt x="2334" y="630"/>
                  </a:lnTo>
                  <a:lnTo>
                    <a:pt x="2544" y="687"/>
                  </a:lnTo>
                  <a:lnTo>
                    <a:pt x="2775" y="759"/>
                  </a:lnTo>
                  <a:lnTo>
                    <a:pt x="3003" y="837"/>
                  </a:lnTo>
                  <a:lnTo>
                    <a:pt x="3231" y="924"/>
                  </a:lnTo>
                  <a:lnTo>
                    <a:pt x="3438" y="1005"/>
                  </a:lnTo>
                  <a:lnTo>
                    <a:pt x="3663" y="1110"/>
                  </a:lnTo>
                  <a:lnTo>
                    <a:pt x="3903" y="1233"/>
                  </a:lnTo>
                  <a:lnTo>
                    <a:pt x="4149" y="1374"/>
                  </a:lnTo>
                  <a:lnTo>
                    <a:pt x="4353" y="1506"/>
                  </a:lnTo>
                  <a:lnTo>
                    <a:pt x="4491" y="1602"/>
                  </a:lnTo>
                  <a:lnTo>
                    <a:pt x="4668" y="1740"/>
                  </a:lnTo>
                  <a:lnTo>
                    <a:pt x="4824" y="1875"/>
                  </a:lnTo>
                  <a:lnTo>
                    <a:pt x="4968" y="2016"/>
                  </a:lnTo>
                  <a:lnTo>
                    <a:pt x="5100" y="2154"/>
                  </a:lnTo>
                  <a:lnTo>
                    <a:pt x="5238" y="2324"/>
                  </a:lnTo>
                  <a:lnTo>
                    <a:pt x="5759" y="2324"/>
                  </a:lnTo>
                  <a:lnTo>
                    <a:pt x="5759" y="1245"/>
                  </a:lnTo>
                  <a:lnTo>
                    <a:pt x="5580" y="1119"/>
                  </a:lnTo>
                  <a:lnTo>
                    <a:pt x="5400" y="1020"/>
                  </a:lnTo>
                  <a:lnTo>
                    <a:pt x="5205" y="918"/>
                  </a:lnTo>
                  <a:lnTo>
                    <a:pt x="5031" y="837"/>
                  </a:lnTo>
                  <a:lnTo>
                    <a:pt x="4866" y="771"/>
                  </a:lnTo>
                  <a:lnTo>
                    <a:pt x="4710" y="711"/>
                  </a:lnTo>
                  <a:lnTo>
                    <a:pt x="4545" y="651"/>
                  </a:lnTo>
                  <a:lnTo>
                    <a:pt x="4386" y="600"/>
                  </a:lnTo>
                  <a:lnTo>
                    <a:pt x="4248" y="552"/>
                  </a:lnTo>
                  <a:lnTo>
                    <a:pt x="3993" y="483"/>
                  </a:lnTo>
                  <a:lnTo>
                    <a:pt x="3777" y="423"/>
                  </a:lnTo>
                  <a:lnTo>
                    <a:pt x="3564" y="375"/>
                  </a:lnTo>
                  <a:lnTo>
                    <a:pt x="3282" y="312"/>
                  </a:lnTo>
                  <a:lnTo>
                    <a:pt x="3003" y="261"/>
                  </a:lnTo>
                  <a:lnTo>
                    <a:pt x="2733" y="213"/>
                  </a:lnTo>
                  <a:lnTo>
                    <a:pt x="2451" y="171"/>
                  </a:lnTo>
                  <a:lnTo>
                    <a:pt x="2211" y="138"/>
                  </a:lnTo>
                  <a:lnTo>
                    <a:pt x="1974" y="108"/>
                  </a:lnTo>
                  <a:lnTo>
                    <a:pt x="1665" y="81"/>
                  </a:lnTo>
                  <a:lnTo>
                    <a:pt x="1437" y="60"/>
                  </a:lnTo>
                  <a:lnTo>
                    <a:pt x="1125" y="36"/>
                  </a:lnTo>
                  <a:lnTo>
                    <a:pt x="828" y="21"/>
                  </a:lnTo>
                  <a:lnTo>
                    <a:pt x="558" y="12"/>
                  </a:lnTo>
                  <a:lnTo>
                    <a:pt x="282" y="3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5" name="Freeform 7"/>
            <p:cNvSpPr>
              <a:spLocks/>
            </p:cNvSpPr>
            <p:nvPr/>
          </p:nvSpPr>
          <p:spPr bwMode="white">
            <a:xfrm>
              <a:off x="0" y="1550"/>
              <a:ext cx="5760" cy="1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51"/>
                </a:cxn>
                <a:cxn ang="0">
                  <a:pos x="282" y="357"/>
                </a:cxn>
                <a:cxn ang="0">
                  <a:pos x="627" y="363"/>
                </a:cxn>
                <a:cxn ang="0">
                  <a:pos x="960" y="375"/>
                </a:cxn>
                <a:cxn ang="0">
                  <a:pos x="1218" y="393"/>
                </a:cxn>
                <a:cxn ang="0">
                  <a:pos x="1470" y="411"/>
                </a:cxn>
                <a:cxn ang="0">
                  <a:pos x="1746" y="435"/>
                </a:cxn>
                <a:cxn ang="0">
                  <a:pos x="2022" y="462"/>
                </a:cxn>
                <a:cxn ang="0">
                  <a:pos x="2340" y="504"/>
                </a:cxn>
                <a:cxn ang="0">
                  <a:pos x="2664" y="549"/>
                </a:cxn>
                <a:cxn ang="0">
                  <a:pos x="2952" y="597"/>
                </a:cxn>
                <a:cxn ang="0">
                  <a:pos x="3225" y="648"/>
                </a:cxn>
                <a:cxn ang="0">
                  <a:pos x="3513" y="708"/>
                </a:cxn>
                <a:cxn ang="0">
                  <a:pos x="3693" y="750"/>
                </a:cxn>
                <a:cxn ang="0">
                  <a:pos x="3936" y="810"/>
                </a:cxn>
                <a:cxn ang="0">
                  <a:pos x="4095" y="855"/>
                </a:cxn>
                <a:cxn ang="0">
                  <a:pos x="4281" y="909"/>
                </a:cxn>
                <a:cxn ang="0">
                  <a:pos x="4503" y="981"/>
                </a:cxn>
                <a:cxn ang="0">
                  <a:pos x="4704" y="1053"/>
                </a:cxn>
                <a:cxn ang="0">
                  <a:pos x="4911" y="1131"/>
                </a:cxn>
                <a:cxn ang="0">
                  <a:pos x="5073" y="1197"/>
                </a:cxn>
                <a:cxn ang="0">
                  <a:pos x="5256" y="1281"/>
                </a:cxn>
                <a:cxn ang="0">
                  <a:pos x="5475" y="1401"/>
                </a:cxn>
                <a:cxn ang="0">
                  <a:pos x="5628" y="1482"/>
                </a:cxn>
                <a:cxn ang="0">
                  <a:pos x="5759" y="1572"/>
                </a:cxn>
                <a:cxn ang="0">
                  <a:pos x="5759" y="633"/>
                </a:cxn>
                <a:cxn ang="0">
                  <a:pos x="5493" y="570"/>
                </a:cxn>
                <a:cxn ang="0">
                  <a:pos x="5214" y="501"/>
                </a:cxn>
                <a:cxn ang="0">
                  <a:pos x="4950" y="444"/>
                </a:cxn>
                <a:cxn ang="0">
                  <a:pos x="4701" y="396"/>
                </a:cxn>
                <a:cxn ang="0">
                  <a:pos x="4425" y="348"/>
                </a:cxn>
                <a:cxn ang="0">
                  <a:pos x="4110" y="294"/>
                </a:cxn>
                <a:cxn ang="0">
                  <a:pos x="3813" y="252"/>
                </a:cxn>
                <a:cxn ang="0">
                  <a:pos x="3549" y="213"/>
                </a:cxn>
                <a:cxn ang="0">
                  <a:pos x="3261" y="183"/>
                </a:cxn>
                <a:cxn ang="0">
                  <a:pos x="3015" y="153"/>
                </a:cxn>
                <a:cxn ang="0">
                  <a:pos x="2757" y="129"/>
                </a:cxn>
                <a:cxn ang="0">
                  <a:pos x="2520" y="105"/>
                </a:cxn>
                <a:cxn ang="0">
                  <a:pos x="2301" y="87"/>
                </a:cxn>
                <a:cxn ang="0">
                  <a:pos x="2013" y="66"/>
                </a:cxn>
                <a:cxn ang="0">
                  <a:pos x="1731" y="48"/>
                </a:cxn>
                <a:cxn ang="0">
                  <a:pos x="1524" y="39"/>
                </a:cxn>
                <a:cxn ang="0">
                  <a:pos x="1260" y="27"/>
                </a:cxn>
                <a:cxn ang="0">
                  <a:pos x="966" y="15"/>
                </a:cxn>
                <a:cxn ang="0">
                  <a:pos x="714" y="12"/>
                </a:cxn>
                <a:cxn ang="0">
                  <a:pos x="510" y="6"/>
                </a:cxn>
                <a:cxn ang="0">
                  <a:pos x="243" y="0"/>
                </a:cxn>
                <a:cxn ang="0">
                  <a:pos x="0" y="0"/>
                </a:cxn>
              </a:cxnLst>
              <a:rect l="0" t="0" r="r" b="b"/>
              <a:pathLst>
                <a:path w="5760" h="1573">
                  <a:moveTo>
                    <a:pt x="0" y="0"/>
                  </a:moveTo>
                  <a:lnTo>
                    <a:pt x="0" y="351"/>
                  </a:lnTo>
                  <a:lnTo>
                    <a:pt x="282" y="357"/>
                  </a:lnTo>
                  <a:lnTo>
                    <a:pt x="627" y="363"/>
                  </a:lnTo>
                  <a:lnTo>
                    <a:pt x="960" y="375"/>
                  </a:lnTo>
                  <a:lnTo>
                    <a:pt x="1218" y="393"/>
                  </a:lnTo>
                  <a:lnTo>
                    <a:pt x="1470" y="411"/>
                  </a:lnTo>
                  <a:lnTo>
                    <a:pt x="1746" y="435"/>
                  </a:lnTo>
                  <a:lnTo>
                    <a:pt x="2022" y="462"/>
                  </a:lnTo>
                  <a:lnTo>
                    <a:pt x="2340" y="504"/>
                  </a:lnTo>
                  <a:lnTo>
                    <a:pt x="2664" y="549"/>
                  </a:lnTo>
                  <a:lnTo>
                    <a:pt x="2952" y="597"/>
                  </a:lnTo>
                  <a:lnTo>
                    <a:pt x="3225" y="648"/>
                  </a:lnTo>
                  <a:lnTo>
                    <a:pt x="3513" y="708"/>
                  </a:lnTo>
                  <a:lnTo>
                    <a:pt x="3693" y="750"/>
                  </a:lnTo>
                  <a:lnTo>
                    <a:pt x="3936" y="810"/>
                  </a:lnTo>
                  <a:lnTo>
                    <a:pt x="4095" y="855"/>
                  </a:lnTo>
                  <a:lnTo>
                    <a:pt x="4281" y="909"/>
                  </a:lnTo>
                  <a:lnTo>
                    <a:pt x="4503" y="981"/>
                  </a:lnTo>
                  <a:lnTo>
                    <a:pt x="4704" y="1053"/>
                  </a:lnTo>
                  <a:lnTo>
                    <a:pt x="4911" y="1131"/>
                  </a:lnTo>
                  <a:lnTo>
                    <a:pt x="5073" y="1197"/>
                  </a:lnTo>
                  <a:lnTo>
                    <a:pt x="5256" y="1281"/>
                  </a:lnTo>
                  <a:lnTo>
                    <a:pt x="5475" y="1401"/>
                  </a:lnTo>
                  <a:lnTo>
                    <a:pt x="5628" y="1482"/>
                  </a:lnTo>
                  <a:lnTo>
                    <a:pt x="5759" y="1572"/>
                  </a:lnTo>
                  <a:lnTo>
                    <a:pt x="5759" y="633"/>
                  </a:lnTo>
                  <a:lnTo>
                    <a:pt x="5493" y="570"/>
                  </a:lnTo>
                  <a:lnTo>
                    <a:pt x="5214" y="501"/>
                  </a:lnTo>
                  <a:lnTo>
                    <a:pt x="4950" y="444"/>
                  </a:lnTo>
                  <a:lnTo>
                    <a:pt x="4701" y="396"/>
                  </a:lnTo>
                  <a:lnTo>
                    <a:pt x="4425" y="348"/>
                  </a:lnTo>
                  <a:lnTo>
                    <a:pt x="4110" y="294"/>
                  </a:lnTo>
                  <a:lnTo>
                    <a:pt x="3813" y="252"/>
                  </a:lnTo>
                  <a:lnTo>
                    <a:pt x="3549" y="213"/>
                  </a:lnTo>
                  <a:lnTo>
                    <a:pt x="3261" y="183"/>
                  </a:lnTo>
                  <a:lnTo>
                    <a:pt x="3015" y="153"/>
                  </a:lnTo>
                  <a:lnTo>
                    <a:pt x="2757" y="129"/>
                  </a:lnTo>
                  <a:lnTo>
                    <a:pt x="2520" y="105"/>
                  </a:lnTo>
                  <a:lnTo>
                    <a:pt x="2301" y="87"/>
                  </a:lnTo>
                  <a:lnTo>
                    <a:pt x="2013" y="66"/>
                  </a:lnTo>
                  <a:lnTo>
                    <a:pt x="1731" y="48"/>
                  </a:lnTo>
                  <a:lnTo>
                    <a:pt x="1524" y="39"/>
                  </a:lnTo>
                  <a:lnTo>
                    <a:pt x="1260" y="27"/>
                  </a:lnTo>
                  <a:lnTo>
                    <a:pt x="966" y="15"/>
                  </a:lnTo>
                  <a:lnTo>
                    <a:pt x="714" y="12"/>
                  </a:lnTo>
                  <a:lnTo>
                    <a:pt x="510" y="6"/>
                  </a:lnTo>
                  <a:lnTo>
                    <a:pt x="24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6" name="Freeform 8"/>
            <p:cNvSpPr>
              <a:spLocks/>
            </p:cNvSpPr>
            <p:nvPr/>
          </p:nvSpPr>
          <p:spPr bwMode="white">
            <a:xfrm>
              <a:off x="0" y="1130"/>
              <a:ext cx="5760" cy="9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9"/>
                </a:cxn>
                <a:cxn ang="0">
                  <a:pos x="318" y="342"/>
                </a:cxn>
                <a:cxn ang="0">
                  <a:pos x="591" y="348"/>
                </a:cxn>
                <a:cxn ang="0">
                  <a:pos x="846" y="354"/>
                </a:cxn>
                <a:cxn ang="0">
                  <a:pos x="1074" y="360"/>
                </a:cxn>
                <a:cxn ang="0">
                  <a:pos x="1314" y="366"/>
                </a:cxn>
                <a:cxn ang="0">
                  <a:pos x="1599" y="381"/>
                </a:cxn>
                <a:cxn ang="0">
                  <a:pos x="1911" y="399"/>
                </a:cxn>
                <a:cxn ang="0">
                  <a:pos x="2241" y="420"/>
                </a:cxn>
                <a:cxn ang="0">
                  <a:pos x="2619" y="453"/>
                </a:cxn>
                <a:cxn ang="0">
                  <a:pos x="2889" y="477"/>
                </a:cxn>
                <a:cxn ang="0">
                  <a:pos x="3177" y="507"/>
                </a:cxn>
                <a:cxn ang="0">
                  <a:pos x="3498" y="543"/>
                </a:cxn>
                <a:cxn ang="0">
                  <a:pos x="3813" y="585"/>
                </a:cxn>
                <a:cxn ang="0">
                  <a:pos x="4044" y="618"/>
                </a:cxn>
                <a:cxn ang="0">
                  <a:pos x="4365" y="669"/>
                </a:cxn>
                <a:cxn ang="0">
                  <a:pos x="4683" y="726"/>
                </a:cxn>
                <a:cxn ang="0">
                  <a:pos x="4980" y="786"/>
                </a:cxn>
                <a:cxn ang="0">
                  <a:pos x="5268" y="846"/>
                </a:cxn>
                <a:cxn ang="0">
                  <a:pos x="5646" y="942"/>
                </a:cxn>
                <a:cxn ang="0">
                  <a:pos x="5759" y="969"/>
                </a:cxn>
                <a:cxn ang="0">
                  <a:pos x="5759" y="0"/>
                </a:cxn>
                <a:cxn ang="0">
                  <a:pos x="0" y="0"/>
                </a:cxn>
              </a:cxnLst>
              <a:rect l="0" t="0" r="r" b="b"/>
              <a:pathLst>
                <a:path w="5760" h="970">
                  <a:moveTo>
                    <a:pt x="0" y="0"/>
                  </a:moveTo>
                  <a:lnTo>
                    <a:pt x="0" y="339"/>
                  </a:lnTo>
                  <a:lnTo>
                    <a:pt x="318" y="342"/>
                  </a:lnTo>
                  <a:lnTo>
                    <a:pt x="591" y="348"/>
                  </a:lnTo>
                  <a:lnTo>
                    <a:pt x="846" y="354"/>
                  </a:lnTo>
                  <a:lnTo>
                    <a:pt x="1074" y="360"/>
                  </a:lnTo>
                  <a:lnTo>
                    <a:pt x="1314" y="366"/>
                  </a:lnTo>
                  <a:lnTo>
                    <a:pt x="1599" y="381"/>
                  </a:lnTo>
                  <a:lnTo>
                    <a:pt x="1911" y="399"/>
                  </a:lnTo>
                  <a:lnTo>
                    <a:pt x="2241" y="420"/>
                  </a:lnTo>
                  <a:lnTo>
                    <a:pt x="2619" y="453"/>
                  </a:lnTo>
                  <a:lnTo>
                    <a:pt x="2889" y="477"/>
                  </a:lnTo>
                  <a:lnTo>
                    <a:pt x="3177" y="507"/>
                  </a:lnTo>
                  <a:lnTo>
                    <a:pt x="3498" y="543"/>
                  </a:lnTo>
                  <a:lnTo>
                    <a:pt x="3813" y="585"/>
                  </a:lnTo>
                  <a:lnTo>
                    <a:pt x="4044" y="618"/>
                  </a:lnTo>
                  <a:lnTo>
                    <a:pt x="4365" y="669"/>
                  </a:lnTo>
                  <a:lnTo>
                    <a:pt x="4683" y="726"/>
                  </a:lnTo>
                  <a:lnTo>
                    <a:pt x="4980" y="786"/>
                  </a:lnTo>
                  <a:lnTo>
                    <a:pt x="5268" y="846"/>
                  </a:lnTo>
                  <a:lnTo>
                    <a:pt x="5646" y="942"/>
                  </a:lnTo>
                  <a:lnTo>
                    <a:pt x="5759" y="969"/>
                  </a:lnTo>
                  <a:lnTo>
                    <a:pt x="5759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7" name="Freeform 9"/>
            <p:cNvSpPr>
              <a:spLocks/>
            </p:cNvSpPr>
            <p:nvPr/>
          </p:nvSpPr>
          <p:spPr bwMode="white">
            <a:xfrm>
              <a:off x="0" y="-13"/>
              <a:ext cx="5760" cy="1060"/>
            </a:xfrm>
            <a:custGeom>
              <a:avLst/>
              <a:gdLst/>
              <a:ahLst/>
              <a:cxnLst>
                <a:cxn ang="0">
                  <a:pos x="0" y="753"/>
                </a:cxn>
                <a:cxn ang="0">
                  <a:pos x="0" y="1059"/>
                </a:cxn>
                <a:cxn ang="0">
                  <a:pos x="5759" y="1059"/>
                </a:cxn>
                <a:cxn ang="0">
                  <a:pos x="5759" y="0"/>
                </a:cxn>
                <a:cxn ang="0">
                  <a:pos x="5430" y="0"/>
                </a:cxn>
                <a:cxn ang="0">
                  <a:pos x="5298" y="84"/>
                </a:cxn>
                <a:cxn ang="0">
                  <a:pos x="5136" y="159"/>
                </a:cxn>
                <a:cxn ang="0">
                  <a:pos x="4968" y="222"/>
                </a:cxn>
                <a:cxn ang="0">
                  <a:pos x="4812" y="267"/>
                </a:cxn>
                <a:cxn ang="0">
                  <a:pos x="4626" y="324"/>
                </a:cxn>
                <a:cxn ang="0">
                  <a:pos x="4440" y="366"/>
                </a:cxn>
                <a:cxn ang="0">
                  <a:pos x="4230" y="414"/>
                </a:cxn>
                <a:cxn ang="0">
                  <a:pos x="3939" y="468"/>
                </a:cxn>
                <a:cxn ang="0">
                  <a:pos x="3711" y="504"/>
                </a:cxn>
                <a:cxn ang="0">
                  <a:pos x="3441" y="543"/>
                </a:cxn>
                <a:cxn ang="0">
                  <a:pos x="3189" y="579"/>
                </a:cxn>
                <a:cxn ang="0">
                  <a:pos x="2925" y="606"/>
                </a:cxn>
                <a:cxn ang="0">
                  <a:pos x="2679" y="633"/>
                </a:cxn>
                <a:cxn ang="0">
                  <a:pos x="2418" y="654"/>
                </a:cxn>
                <a:cxn ang="0">
                  <a:pos x="2142" y="675"/>
                </a:cxn>
                <a:cxn ang="0">
                  <a:pos x="1896" y="693"/>
                </a:cxn>
                <a:cxn ang="0">
                  <a:pos x="1647" y="708"/>
                </a:cxn>
                <a:cxn ang="0">
                  <a:pos x="1404" y="720"/>
                </a:cxn>
                <a:cxn ang="0">
                  <a:pos x="1170" y="732"/>
                </a:cxn>
                <a:cxn ang="0">
                  <a:pos x="906" y="738"/>
                </a:cxn>
                <a:cxn ang="0">
                  <a:pos x="534" y="747"/>
                </a:cxn>
                <a:cxn ang="0">
                  <a:pos x="201" y="753"/>
                </a:cxn>
                <a:cxn ang="0">
                  <a:pos x="0" y="753"/>
                </a:cxn>
              </a:cxnLst>
              <a:rect l="0" t="0" r="r" b="b"/>
              <a:pathLst>
                <a:path w="5760" h="1060">
                  <a:moveTo>
                    <a:pt x="0" y="753"/>
                  </a:moveTo>
                  <a:lnTo>
                    <a:pt x="0" y="1059"/>
                  </a:lnTo>
                  <a:lnTo>
                    <a:pt x="5759" y="1059"/>
                  </a:lnTo>
                  <a:lnTo>
                    <a:pt x="5759" y="0"/>
                  </a:lnTo>
                  <a:lnTo>
                    <a:pt x="5430" y="0"/>
                  </a:lnTo>
                  <a:lnTo>
                    <a:pt x="5298" y="84"/>
                  </a:lnTo>
                  <a:lnTo>
                    <a:pt x="5136" y="159"/>
                  </a:lnTo>
                  <a:lnTo>
                    <a:pt x="4968" y="222"/>
                  </a:lnTo>
                  <a:lnTo>
                    <a:pt x="4812" y="267"/>
                  </a:lnTo>
                  <a:lnTo>
                    <a:pt x="4626" y="324"/>
                  </a:lnTo>
                  <a:lnTo>
                    <a:pt x="4440" y="366"/>
                  </a:lnTo>
                  <a:lnTo>
                    <a:pt x="4230" y="414"/>
                  </a:lnTo>
                  <a:lnTo>
                    <a:pt x="3939" y="468"/>
                  </a:lnTo>
                  <a:lnTo>
                    <a:pt x="3711" y="504"/>
                  </a:lnTo>
                  <a:lnTo>
                    <a:pt x="3441" y="543"/>
                  </a:lnTo>
                  <a:lnTo>
                    <a:pt x="3189" y="579"/>
                  </a:lnTo>
                  <a:lnTo>
                    <a:pt x="2925" y="606"/>
                  </a:lnTo>
                  <a:lnTo>
                    <a:pt x="2679" y="633"/>
                  </a:lnTo>
                  <a:lnTo>
                    <a:pt x="2418" y="654"/>
                  </a:lnTo>
                  <a:lnTo>
                    <a:pt x="2142" y="675"/>
                  </a:lnTo>
                  <a:lnTo>
                    <a:pt x="1896" y="693"/>
                  </a:lnTo>
                  <a:lnTo>
                    <a:pt x="1647" y="708"/>
                  </a:lnTo>
                  <a:lnTo>
                    <a:pt x="1404" y="720"/>
                  </a:lnTo>
                  <a:lnTo>
                    <a:pt x="1170" y="732"/>
                  </a:lnTo>
                  <a:lnTo>
                    <a:pt x="906" y="738"/>
                  </a:lnTo>
                  <a:lnTo>
                    <a:pt x="534" y="747"/>
                  </a:lnTo>
                  <a:lnTo>
                    <a:pt x="201" y="753"/>
                  </a:lnTo>
                  <a:lnTo>
                    <a:pt x="0" y="753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8" name="Freeform 10"/>
            <p:cNvSpPr>
              <a:spLocks/>
            </p:cNvSpPr>
            <p:nvPr/>
          </p:nvSpPr>
          <p:spPr bwMode="white">
            <a:xfrm>
              <a:off x="0" y="-13"/>
              <a:ext cx="5284" cy="673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672"/>
                </a:cxn>
                <a:cxn ang="0">
                  <a:pos x="303" y="672"/>
                </a:cxn>
                <a:cxn ang="0">
                  <a:pos x="723" y="663"/>
                </a:cxn>
                <a:cxn ang="0">
                  <a:pos x="1020" y="654"/>
                </a:cxn>
                <a:cxn ang="0">
                  <a:pos x="1302" y="642"/>
                </a:cxn>
                <a:cxn ang="0">
                  <a:pos x="1554" y="630"/>
                </a:cxn>
                <a:cxn ang="0">
                  <a:pos x="1779" y="615"/>
                </a:cxn>
                <a:cxn ang="0">
                  <a:pos x="1962" y="606"/>
                </a:cxn>
                <a:cxn ang="0">
                  <a:pos x="2193" y="588"/>
                </a:cxn>
                <a:cxn ang="0">
                  <a:pos x="2448" y="570"/>
                </a:cxn>
                <a:cxn ang="0">
                  <a:pos x="2700" y="546"/>
                </a:cxn>
                <a:cxn ang="0">
                  <a:pos x="2904" y="528"/>
                </a:cxn>
                <a:cxn ang="0">
                  <a:pos x="3138" y="498"/>
                </a:cxn>
                <a:cxn ang="0">
                  <a:pos x="3324" y="474"/>
                </a:cxn>
                <a:cxn ang="0">
                  <a:pos x="3534" y="447"/>
                </a:cxn>
                <a:cxn ang="0">
                  <a:pos x="3735" y="420"/>
                </a:cxn>
                <a:cxn ang="0">
                  <a:pos x="3933" y="384"/>
                </a:cxn>
                <a:cxn ang="0">
                  <a:pos x="4116" y="351"/>
                </a:cxn>
                <a:cxn ang="0">
                  <a:pos x="4266" y="318"/>
                </a:cxn>
                <a:cxn ang="0">
                  <a:pos x="4446" y="279"/>
                </a:cxn>
                <a:cxn ang="0">
                  <a:pos x="4620" y="237"/>
                </a:cxn>
                <a:cxn ang="0">
                  <a:pos x="4779" y="192"/>
                </a:cxn>
                <a:cxn ang="0">
                  <a:pos x="4920" y="147"/>
                </a:cxn>
                <a:cxn ang="0">
                  <a:pos x="5085" y="90"/>
                </a:cxn>
                <a:cxn ang="0">
                  <a:pos x="5193" y="42"/>
                </a:cxn>
                <a:cxn ang="0">
                  <a:pos x="5283" y="0"/>
                </a:cxn>
                <a:cxn ang="0">
                  <a:pos x="3201" y="0"/>
                </a:cxn>
                <a:cxn ang="0">
                  <a:pos x="2982" y="57"/>
                </a:cxn>
                <a:cxn ang="0">
                  <a:pos x="2775" y="108"/>
                </a:cxn>
                <a:cxn ang="0">
                  <a:pos x="2562" y="150"/>
                </a:cxn>
                <a:cxn ang="0">
                  <a:pos x="2397" y="183"/>
                </a:cxn>
                <a:cxn ang="0">
                  <a:pos x="2205" y="213"/>
                </a:cxn>
                <a:cxn ang="0">
                  <a:pos x="2001" y="243"/>
                </a:cxn>
                <a:cxn ang="0">
                  <a:pos x="1776" y="273"/>
                </a:cxn>
                <a:cxn ang="0">
                  <a:pos x="1536" y="297"/>
                </a:cxn>
                <a:cxn ang="0">
                  <a:pos x="1344" y="312"/>
                </a:cxn>
                <a:cxn ang="0">
                  <a:pos x="1134" y="330"/>
                </a:cxn>
                <a:cxn ang="0">
                  <a:pos x="921" y="342"/>
                </a:cxn>
                <a:cxn ang="0">
                  <a:pos x="696" y="354"/>
                </a:cxn>
                <a:cxn ang="0">
                  <a:pos x="501" y="360"/>
                </a:cxn>
                <a:cxn ang="0">
                  <a:pos x="279" y="366"/>
                </a:cxn>
                <a:cxn ang="0">
                  <a:pos x="99" y="369"/>
                </a:cxn>
                <a:cxn ang="0">
                  <a:pos x="0" y="366"/>
                </a:cxn>
              </a:cxnLst>
              <a:rect l="0" t="0" r="r" b="b"/>
              <a:pathLst>
                <a:path w="5284" h="673">
                  <a:moveTo>
                    <a:pt x="0" y="366"/>
                  </a:moveTo>
                  <a:lnTo>
                    <a:pt x="0" y="672"/>
                  </a:lnTo>
                  <a:lnTo>
                    <a:pt x="303" y="672"/>
                  </a:lnTo>
                  <a:lnTo>
                    <a:pt x="723" y="663"/>
                  </a:lnTo>
                  <a:lnTo>
                    <a:pt x="1020" y="654"/>
                  </a:lnTo>
                  <a:lnTo>
                    <a:pt x="1302" y="642"/>
                  </a:lnTo>
                  <a:lnTo>
                    <a:pt x="1554" y="630"/>
                  </a:lnTo>
                  <a:lnTo>
                    <a:pt x="1779" y="615"/>
                  </a:lnTo>
                  <a:lnTo>
                    <a:pt x="1962" y="606"/>
                  </a:lnTo>
                  <a:lnTo>
                    <a:pt x="2193" y="588"/>
                  </a:lnTo>
                  <a:lnTo>
                    <a:pt x="2448" y="570"/>
                  </a:lnTo>
                  <a:lnTo>
                    <a:pt x="2700" y="546"/>
                  </a:lnTo>
                  <a:lnTo>
                    <a:pt x="2904" y="528"/>
                  </a:lnTo>
                  <a:lnTo>
                    <a:pt x="3138" y="498"/>
                  </a:lnTo>
                  <a:lnTo>
                    <a:pt x="3324" y="474"/>
                  </a:lnTo>
                  <a:lnTo>
                    <a:pt x="3534" y="447"/>
                  </a:lnTo>
                  <a:lnTo>
                    <a:pt x="3735" y="420"/>
                  </a:lnTo>
                  <a:lnTo>
                    <a:pt x="3933" y="384"/>
                  </a:lnTo>
                  <a:lnTo>
                    <a:pt x="4116" y="351"/>
                  </a:lnTo>
                  <a:lnTo>
                    <a:pt x="4266" y="318"/>
                  </a:lnTo>
                  <a:lnTo>
                    <a:pt x="4446" y="279"/>
                  </a:lnTo>
                  <a:lnTo>
                    <a:pt x="4620" y="237"/>
                  </a:lnTo>
                  <a:lnTo>
                    <a:pt x="4779" y="192"/>
                  </a:lnTo>
                  <a:lnTo>
                    <a:pt x="4920" y="147"/>
                  </a:lnTo>
                  <a:lnTo>
                    <a:pt x="5085" y="90"/>
                  </a:lnTo>
                  <a:lnTo>
                    <a:pt x="5193" y="42"/>
                  </a:lnTo>
                  <a:lnTo>
                    <a:pt x="5283" y="0"/>
                  </a:lnTo>
                  <a:lnTo>
                    <a:pt x="3201" y="0"/>
                  </a:lnTo>
                  <a:lnTo>
                    <a:pt x="2982" y="57"/>
                  </a:lnTo>
                  <a:lnTo>
                    <a:pt x="2775" y="108"/>
                  </a:lnTo>
                  <a:lnTo>
                    <a:pt x="2562" y="150"/>
                  </a:lnTo>
                  <a:lnTo>
                    <a:pt x="2397" y="183"/>
                  </a:lnTo>
                  <a:lnTo>
                    <a:pt x="2205" y="213"/>
                  </a:lnTo>
                  <a:lnTo>
                    <a:pt x="2001" y="243"/>
                  </a:lnTo>
                  <a:lnTo>
                    <a:pt x="1776" y="273"/>
                  </a:lnTo>
                  <a:lnTo>
                    <a:pt x="1536" y="297"/>
                  </a:lnTo>
                  <a:lnTo>
                    <a:pt x="1344" y="312"/>
                  </a:lnTo>
                  <a:lnTo>
                    <a:pt x="1134" y="330"/>
                  </a:lnTo>
                  <a:lnTo>
                    <a:pt x="921" y="342"/>
                  </a:lnTo>
                  <a:lnTo>
                    <a:pt x="696" y="354"/>
                  </a:lnTo>
                  <a:lnTo>
                    <a:pt x="501" y="360"/>
                  </a:lnTo>
                  <a:lnTo>
                    <a:pt x="279" y="366"/>
                  </a:lnTo>
                  <a:lnTo>
                    <a:pt x="99" y="369"/>
                  </a:lnTo>
                  <a:lnTo>
                    <a:pt x="0" y="366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8619" name="Freeform 11"/>
            <p:cNvSpPr>
              <a:spLocks/>
            </p:cNvSpPr>
            <p:nvPr/>
          </p:nvSpPr>
          <p:spPr bwMode="white">
            <a:xfrm>
              <a:off x="0" y="-13"/>
              <a:ext cx="2884" cy="2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5"/>
                </a:cxn>
                <a:cxn ang="0">
                  <a:pos x="192" y="285"/>
                </a:cxn>
                <a:cxn ang="0">
                  <a:pos x="384" y="282"/>
                </a:cxn>
                <a:cxn ang="0">
                  <a:pos x="579" y="276"/>
                </a:cxn>
                <a:cxn ang="0">
                  <a:pos x="789" y="267"/>
                </a:cxn>
                <a:cxn ang="0">
                  <a:pos x="999" y="258"/>
                </a:cxn>
                <a:cxn ang="0">
                  <a:pos x="1161" y="246"/>
                </a:cxn>
                <a:cxn ang="0">
                  <a:pos x="1302" y="234"/>
                </a:cxn>
                <a:cxn ang="0">
                  <a:pos x="1458" y="222"/>
                </a:cxn>
                <a:cxn ang="0">
                  <a:pos x="1665" y="201"/>
                </a:cxn>
                <a:cxn ang="0">
                  <a:pos x="1992" y="159"/>
                </a:cxn>
                <a:cxn ang="0">
                  <a:pos x="2301" y="117"/>
                </a:cxn>
                <a:cxn ang="0">
                  <a:pos x="2604" y="60"/>
                </a:cxn>
                <a:cxn ang="0">
                  <a:pos x="2883" y="0"/>
                </a:cxn>
                <a:cxn ang="0">
                  <a:pos x="0" y="0"/>
                </a:cxn>
              </a:cxnLst>
              <a:rect l="0" t="0" r="r" b="b"/>
              <a:pathLst>
                <a:path w="2884" h="286">
                  <a:moveTo>
                    <a:pt x="0" y="0"/>
                  </a:moveTo>
                  <a:lnTo>
                    <a:pt x="0" y="285"/>
                  </a:lnTo>
                  <a:lnTo>
                    <a:pt x="192" y="285"/>
                  </a:lnTo>
                  <a:lnTo>
                    <a:pt x="384" y="282"/>
                  </a:lnTo>
                  <a:lnTo>
                    <a:pt x="579" y="276"/>
                  </a:lnTo>
                  <a:lnTo>
                    <a:pt x="789" y="267"/>
                  </a:lnTo>
                  <a:lnTo>
                    <a:pt x="999" y="258"/>
                  </a:lnTo>
                  <a:lnTo>
                    <a:pt x="1161" y="246"/>
                  </a:lnTo>
                  <a:lnTo>
                    <a:pt x="1302" y="234"/>
                  </a:lnTo>
                  <a:lnTo>
                    <a:pt x="1458" y="222"/>
                  </a:lnTo>
                  <a:lnTo>
                    <a:pt x="1665" y="201"/>
                  </a:lnTo>
                  <a:lnTo>
                    <a:pt x="1992" y="159"/>
                  </a:lnTo>
                  <a:lnTo>
                    <a:pt x="2301" y="117"/>
                  </a:lnTo>
                  <a:lnTo>
                    <a:pt x="2604" y="60"/>
                  </a:lnTo>
                  <a:lnTo>
                    <a:pt x="2883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14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862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862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862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32E3641-33FB-43C5-959E-1CC40C851F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nrs.mcgill.ca/whalen/nutrient/Copper/Copper.html" TargetMode="Externa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nrs.mcgill.ca/whalen/nutrient/Iron/Iron.html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nrs.mcgill.ca/whalen/nutrient/Copper/Copper.html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nrs.mcgill.ca/whalen/nutrient/Copper/Copper.html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nrs.mcgill.ca/whalen/nutrient/Copper/Copper.html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tângulo 1"/>
          <p:cNvSpPr>
            <a:spLocks noChangeArrowheads="1"/>
          </p:cNvSpPr>
          <p:nvPr/>
        </p:nvSpPr>
        <p:spPr bwMode="auto">
          <a:xfrm>
            <a:off x="285750" y="1357313"/>
            <a:ext cx="77866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b="1" dirty="0" err="1" smtClean="0">
                <a:solidFill>
                  <a:srgbClr val="FFFF00"/>
                </a:solidFill>
                <a:latin typeface="Comic Sans MS" pitchFamily="66" charset="0"/>
              </a:rPr>
              <a:t>Hierro</a:t>
            </a:r>
            <a:r>
              <a:rPr lang="pt-BR" sz="3200" b="1" dirty="0" smtClean="0">
                <a:solidFill>
                  <a:srgbClr val="FFFF00"/>
                </a:solidFill>
                <a:latin typeface="Comic Sans MS" pitchFamily="66" charset="0"/>
              </a:rPr>
              <a:t> y </a:t>
            </a:r>
            <a:r>
              <a:rPr lang="pt-BR" sz="3200" b="1" dirty="0">
                <a:solidFill>
                  <a:srgbClr val="FFFF00"/>
                </a:solidFill>
                <a:latin typeface="Comic Sans MS" pitchFamily="66" charset="0"/>
              </a:rPr>
              <a:t>cobre: </a:t>
            </a:r>
            <a:r>
              <a:rPr lang="pt-BR" sz="3200" b="1" dirty="0" err="1" smtClean="0">
                <a:solidFill>
                  <a:srgbClr val="FFFF00"/>
                </a:solidFill>
                <a:latin typeface="Comic Sans MS" pitchFamily="66" charset="0"/>
              </a:rPr>
              <a:t>mobilidad</a:t>
            </a:r>
            <a:r>
              <a:rPr lang="pt-BR" sz="3200" b="1" dirty="0" smtClean="0">
                <a:solidFill>
                  <a:srgbClr val="FFFF00"/>
                </a:solidFill>
                <a:latin typeface="Comic Sans MS" pitchFamily="66" charset="0"/>
              </a:rPr>
              <a:t>, funciones y </a:t>
            </a:r>
            <a:r>
              <a:rPr lang="pt-BR" sz="3200" b="1" dirty="0" err="1" smtClean="0">
                <a:solidFill>
                  <a:srgbClr val="FFFF00"/>
                </a:solidFill>
                <a:latin typeface="Comic Sans MS" pitchFamily="66" charset="0"/>
              </a:rPr>
              <a:t>sintomatología</a:t>
            </a:r>
            <a:r>
              <a:rPr lang="pt-BR" sz="32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pt-BR" sz="3200" b="1" dirty="0">
                <a:solidFill>
                  <a:srgbClr val="FFFF00"/>
                </a:solidFill>
                <a:latin typeface="Comic Sans MS" pitchFamily="66" charset="0"/>
              </a:rPr>
              <a:t>de </a:t>
            </a:r>
            <a:r>
              <a:rPr lang="pt-BR" sz="3200" b="1" dirty="0" smtClean="0">
                <a:solidFill>
                  <a:srgbClr val="FFFF00"/>
                </a:solidFill>
                <a:latin typeface="Comic Sans MS" pitchFamily="66" charset="0"/>
              </a:rPr>
              <a:t>desordenes </a:t>
            </a:r>
            <a:r>
              <a:rPr lang="pt-BR" sz="3200" b="1" dirty="0" err="1" smtClean="0">
                <a:solidFill>
                  <a:srgbClr val="FFFF00"/>
                </a:solidFill>
                <a:latin typeface="Comic Sans MS" pitchFamily="66" charset="0"/>
              </a:rPr>
              <a:t>nutricionales</a:t>
            </a:r>
            <a:endParaRPr lang="pt-BR" sz="3200" b="1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pt-BR" sz="3200" b="1" dirty="0">
                <a:solidFill>
                  <a:srgbClr val="800000"/>
                </a:solidFill>
                <a:latin typeface="Comic Sans MS" pitchFamily="66" charset="0"/>
              </a:rPr>
              <a:t/>
            </a:r>
            <a:br>
              <a:rPr lang="pt-BR" sz="3200" b="1" dirty="0">
                <a:solidFill>
                  <a:srgbClr val="800000"/>
                </a:solidFill>
                <a:latin typeface="Comic Sans MS" pitchFamily="66" charset="0"/>
              </a:rPr>
            </a:br>
            <a:endParaRPr lang="pt-BR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1752600"/>
            <a:ext cx="9144000" cy="4800600"/>
            <a:chOff x="-3" y="-3"/>
            <a:chExt cx="3450" cy="1406"/>
          </a:xfrm>
        </p:grpSpPr>
        <p:grpSp>
          <p:nvGrpSpPr>
            <p:cNvPr id="27653" name="Group 3"/>
            <p:cNvGrpSpPr>
              <a:grpSpLocks/>
            </p:cNvGrpSpPr>
            <p:nvPr/>
          </p:nvGrpSpPr>
          <p:grpSpPr bwMode="auto">
            <a:xfrm>
              <a:off x="0" y="0"/>
              <a:ext cx="3444" cy="1400"/>
              <a:chOff x="0" y="0"/>
              <a:chExt cx="3444" cy="1400"/>
            </a:xfrm>
          </p:grpSpPr>
          <p:grpSp>
            <p:nvGrpSpPr>
              <p:cNvPr id="27655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594" cy="978"/>
                <a:chOff x="0" y="0"/>
                <a:chExt cx="594" cy="978"/>
              </a:xfrm>
            </p:grpSpPr>
            <p:sp>
              <p:nvSpPr>
                <p:cNvPr id="27696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38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Elemento</a:t>
                  </a:r>
                  <a:endParaRPr lang="en-US" sz="240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97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94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56" name="Group 7"/>
              <p:cNvGrpSpPr>
                <a:grpSpLocks/>
              </p:cNvGrpSpPr>
              <p:nvPr/>
            </p:nvGrpSpPr>
            <p:grpSpPr bwMode="auto">
              <a:xfrm>
                <a:off x="594" y="0"/>
                <a:ext cx="1020" cy="978"/>
                <a:chOff x="594" y="0"/>
                <a:chExt cx="1020" cy="978"/>
              </a:xfrm>
            </p:grpSpPr>
            <p:sp>
              <p:nvSpPr>
                <p:cNvPr id="27694" name="Rectangle 8"/>
                <p:cNvSpPr>
                  <a:spLocks noChangeArrowheads="1"/>
                </p:cNvSpPr>
                <p:nvPr/>
              </p:nvSpPr>
              <p:spPr bwMode="auto">
                <a:xfrm>
                  <a:off x="622" y="0"/>
                  <a:ext cx="964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Cantidad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necessária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para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una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cosecha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de 9 t ha</a:t>
                  </a:r>
                  <a:r>
                    <a:rPr lang="en-US" sz="2400" baseline="300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95" name="Rectangle 9"/>
                <p:cNvSpPr>
                  <a:spLocks noChangeArrowheads="1"/>
                </p:cNvSpPr>
                <p:nvPr/>
              </p:nvSpPr>
              <p:spPr bwMode="auto">
                <a:xfrm>
                  <a:off x="594" y="0"/>
                  <a:ext cx="1020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57" name="Group 10"/>
              <p:cNvGrpSpPr>
                <a:grpSpLocks/>
              </p:cNvGrpSpPr>
              <p:nvPr/>
            </p:nvGrpSpPr>
            <p:grpSpPr bwMode="auto">
              <a:xfrm>
                <a:off x="1614" y="0"/>
                <a:ext cx="1830" cy="422"/>
                <a:chOff x="1614" y="0"/>
                <a:chExt cx="1830" cy="422"/>
              </a:xfrm>
            </p:grpSpPr>
            <p:sp>
              <p:nvSpPr>
                <p:cNvPr id="27692" name="Rectangle 11"/>
                <p:cNvSpPr>
                  <a:spLocks noChangeArrowheads="1"/>
                </p:cNvSpPr>
                <p:nvPr/>
              </p:nvSpPr>
              <p:spPr bwMode="auto">
                <a:xfrm>
                  <a:off x="1642" y="0"/>
                  <a:ext cx="1774" cy="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kg ha</a:t>
                  </a:r>
                  <a:r>
                    <a:rPr lang="en-US" sz="2400" baseline="300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fornecidos por</a:t>
                  </a:r>
                  <a:endParaRPr lang="en-US" sz="240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93" name="Rectangle 12"/>
                <p:cNvSpPr>
                  <a:spLocks noChangeArrowheads="1"/>
                </p:cNvSpPr>
                <p:nvPr/>
              </p:nvSpPr>
              <p:spPr bwMode="auto">
                <a:xfrm>
                  <a:off x="1614" y="0"/>
                  <a:ext cx="1830" cy="4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58" name="Group 13"/>
              <p:cNvGrpSpPr>
                <a:grpSpLocks/>
              </p:cNvGrpSpPr>
              <p:nvPr/>
            </p:nvGrpSpPr>
            <p:grpSpPr bwMode="auto">
              <a:xfrm>
                <a:off x="1614" y="422"/>
                <a:ext cx="624" cy="556"/>
                <a:chOff x="1614" y="422"/>
                <a:chExt cx="624" cy="556"/>
              </a:xfrm>
            </p:grpSpPr>
            <p:sp>
              <p:nvSpPr>
                <p:cNvPr id="27690" name="Rectangle 14"/>
                <p:cNvSpPr>
                  <a:spLocks noChangeArrowheads="1"/>
                </p:cNvSpPr>
                <p:nvPr/>
              </p:nvSpPr>
              <p:spPr bwMode="auto">
                <a:xfrm>
                  <a:off x="1642" y="422"/>
                  <a:ext cx="568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Intercepta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91" name="Rectangle 15"/>
                <p:cNvSpPr>
                  <a:spLocks noChangeArrowheads="1"/>
                </p:cNvSpPr>
                <p:nvPr/>
              </p:nvSpPr>
              <p:spPr bwMode="auto">
                <a:xfrm>
                  <a:off x="1614" y="422"/>
                  <a:ext cx="624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59" name="Group 16"/>
              <p:cNvGrpSpPr>
                <a:grpSpLocks/>
              </p:cNvGrpSpPr>
              <p:nvPr/>
            </p:nvGrpSpPr>
            <p:grpSpPr bwMode="auto">
              <a:xfrm>
                <a:off x="2238" y="422"/>
                <a:ext cx="603" cy="556"/>
                <a:chOff x="2238" y="422"/>
                <a:chExt cx="603" cy="556"/>
              </a:xfrm>
            </p:grpSpPr>
            <p:sp>
              <p:nvSpPr>
                <p:cNvPr id="27688" name="Rectangle 17"/>
                <p:cNvSpPr>
                  <a:spLocks noChangeArrowheads="1"/>
                </p:cNvSpPr>
                <p:nvPr/>
              </p:nvSpPr>
              <p:spPr bwMode="auto">
                <a:xfrm>
                  <a:off x="2266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Flujo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de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masa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89" name="Rectangle 18"/>
                <p:cNvSpPr>
                  <a:spLocks noChangeArrowheads="1"/>
                </p:cNvSpPr>
                <p:nvPr/>
              </p:nvSpPr>
              <p:spPr bwMode="auto">
                <a:xfrm>
                  <a:off x="2238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60" name="Group 19"/>
              <p:cNvGrpSpPr>
                <a:grpSpLocks/>
              </p:cNvGrpSpPr>
              <p:nvPr/>
            </p:nvGrpSpPr>
            <p:grpSpPr bwMode="auto">
              <a:xfrm>
                <a:off x="2841" y="422"/>
                <a:ext cx="603" cy="556"/>
                <a:chOff x="2841" y="422"/>
                <a:chExt cx="603" cy="556"/>
              </a:xfrm>
            </p:grpSpPr>
            <p:sp>
              <p:nvSpPr>
                <p:cNvPr id="27686" name="Rectangle 20"/>
                <p:cNvSpPr>
                  <a:spLocks noChangeArrowheads="1"/>
                </p:cNvSpPr>
                <p:nvPr/>
              </p:nvSpPr>
              <p:spPr bwMode="auto">
                <a:xfrm>
                  <a:off x="2869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Difusión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687" name="Rectangle 21"/>
                <p:cNvSpPr>
                  <a:spLocks noChangeArrowheads="1"/>
                </p:cNvSpPr>
                <p:nvPr/>
              </p:nvSpPr>
              <p:spPr bwMode="auto">
                <a:xfrm>
                  <a:off x="2841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27661" name="Group 22"/>
              <p:cNvGrpSpPr>
                <a:grpSpLocks/>
              </p:cNvGrpSpPr>
              <p:nvPr/>
            </p:nvGrpSpPr>
            <p:grpSpPr bwMode="auto">
              <a:xfrm>
                <a:off x="0" y="978"/>
                <a:ext cx="594" cy="422"/>
                <a:chOff x="0" y="978"/>
                <a:chExt cx="594" cy="422"/>
              </a:xfrm>
            </p:grpSpPr>
            <p:sp>
              <p:nvSpPr>
                <p:cNvPr id="27682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978"/>
                  <a:ext cx="59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27683" name="Group 24"/>
                <p:cNvGrpSpPr>
                  <a:grpSpLocks/>
                </p:cNvGrpSpPr>
                <p:nvPr/>
              </p:nvGrpSpPr>
              <p:grpSpPr bwMode="auto">
                <a:xfrm>
                  <a:off x="0" y="978"/>
                  <a:ext cx="594" cy="422"/>
                  <a:chOff x="0" y="978"/>
                  <a:chExt cx="594" cy="422"/>
                </a:xfrm>
              </p:grpSpPr>
              <p:sp>
                <p:nvSpPr>
                  <p:cNvPr id="2768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" y="978"/>
                    <a:ext cx="53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Fe</a:t>
                    </a: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685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978"/>
                    <a:ext cx="59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7662" name="Group 27"/>
              <p:cNvGrpSpPr>
                <a:grpSpLocks/>
              </p:cNvGrpSpPr>
              <p:nvPr/>
            </p:nvGrpSpPr>
            <p:grpSpPr bwMode="auto">
              <a:xfrm>
                <a:off x="594" y="978"/>
                <a:ext cx="1020" cy="422"/>
                <a:chOff x="594" y="978"/>
                <a:chExt cx="1020" cy="422"/>
              </a:xfrm>
            </p:grpSpPr>
            <p:sp>
              <p:nvSpPr>
                <p:cNvPr id="27678" name="Rectangle 28"/>
                <p:cNvSpPr>
                  <a:spLocks noChangeArrowheads="1"/>
                </p:cNvSpPr>
                <p:nvPr/>
              </p:nvSpPr>
              <p:spPr bwMode="auto">
                <a:xfrm>
                  <a:off x="594" y="978"/>
                  <a:ext cx="1020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27679" name="Group 29"/>
                <p:cNvGrpSpPr>
                  <a:grpSpLocks/>
                </p:cNvGrpSpPr>
                <p:nvPr/>
              </p:nvGrpSpPr>
              <p:grpSpPr bwMode="auto">
                <a:xfrm>
                  <a:off x="594" y="978"/>
                  <a:ext cx="1020" cy="422"/>
                  <a:chOff x="594" y="978"/>
                  <a:chExt cx="1020" cy="422"/>
                </a:xfrm>
              </p:grpSpPr>
              <p:sp>
                <p:nvSpPr>
                  <p:cNvPr id="27680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22" y="978"/>
                    <a:ext cx="964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1,9</a:t>
                    </a: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681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978"/>
                    <a:ext cx="1020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7663" name="Group 32"/>
              <p:cNvGrpSpPr>
                <a:grpSpLocks/>
              </p:cNvGrpSpPr>
              <p:nvPr/>
            </p:nvGrpSpPr>
            <p:grpSpPr bwMode="auto">
              <a:xfrm>
                <a:off x="1614" y="978"/>
                <a:ext cx="623" cy="422"/>
                <a:chOff x="1614" y="978"/>
                <a:chExt cx="623" cy="422"/>
              </a:xfrm>
            </p:grpSpPr>
            <p:sp>
              <p:nvSpPr>
                <p:cNvPr id="27674" name="Rectangle 33"/>
                <p:cNvSpPr>
                  <a:spLocks noChangeArrowheads="1"/>
                </p:cNvSpPr>
                <p:nvPr/>
              </p:nvSpPr>
              <p:spPr bwMode="auto">
                <a:xfrm>
                  <a:off x="1614" y="978"/>
                  <a:ext cx="62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27675" name="Group 34"/>
                <p:cNvGrpSpPr>
                  <a:grpSpLocks/>
                </p:cNvGrpSpPr>
                <p:nvPr/>
              </p:nvGrpSpPr>
              <p:grpSpPr bwMode="auto">
                <a:xfrm>
                  <a:off x="1614" y="978"/>
                  <a:ext cx="623" cy="422"/>
                  <a:chOff x="1614" y="978"/>
                  <a:chExt cx="623" cy="422"/>
                </a:xfrm>
              </p:grpSpPr>
              <p:sp>
                <p:nvSpPr>
                  <p:cNvPr id="2767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642" y="978"/>
                    <a:ext cx="56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cs typeface="Times New Roman" pitchFamily="18" charset="0"/>
                      </a:rPr>
                      <a:t>0,2</a:t>
                    </a:r>
                    <a:endParaRPr lang="en-US" sz="18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1800" b="1">
                      <a:solidFill>
                        <a:srgbClr val="FFCC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67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614" y="978"/>
                    <a:ext cx="62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7664" name="Group 37"/>
              <p:cNvGrpSpPr>
                <a:grpSpLocks/>
              </p:cNvGrpSpPr>
              <p:nvPr/>
            </p:nvGrpSpPr>
            <p:grpSpPr bwMode="auto">
              <a:xfrm>
                <a:off x="2237" y="978"/>
                <a:ext cx="604" cy="422"/>
                <a:chOff x="2237" y="978"/>
                <a:chExt cx="604" cy="422"/>
              </a:xfrm>
            </p:grpSpPr>
            <p:sp>
              <p:nvSpPr>
                <p:cNvPr id="27670" name="Rectangle 38"/>
                <p:cNvSpPr>
                  <a:spLocks noChangeArrowheads="1"/>
                </p:cNvSpPr>
                <p:nvPr/>
              </p:nvSpPr>
              <p:spPr bwMode="auto">
                <a:xfrm>
                  <a:off x="2237" y="978"/>
                  <a:ext cx="60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27671" name="Group 39"/>
                <p:cNvGrpSpPr>
                  <a:grpSpLocks/>
                </p:cNvGrpSpPr>
                <p:nvPr/>
              </p:nvGrpSpPr>
              <p:grpSpPr bwMode="auto">
                <a:xfrm>
                  <a:off x="2237" y="978"/>
                  <a:ext cx="604" cy="422"/>
                  <a:chOff x="2237" y="978"/>
                  <a:chExt cx="604" cy="422"/>
                </a:xfrm>
              </p:grpSpPr>
              <p:sp>
                <p:nvSpPr>
                  <p:cNvPr id="27672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978"/>
                    <a:ext cx="54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 b="1">
                      <a:solidFill>
                        <a:srgbClr val="0000FF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 b="1">
                      <a:solidFill>
                        <a:srgbClr val="0000FF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 b="1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1,0</a:t>
                    </a:r>
                    <a:endParaRPr lang="en-US" sz="2400" b="1">
                      <a:solidFill>
                        <a:srgbClr val="0000FF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000" b="1">
                      <a:solidFill>
                        <a:srgbClr val="0000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673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978"/>
                    <a:ext cx="6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7665" name="Group 42"/>
              <p:cNvGrpSpPr>
                <a:grpSpLocks/>
              </p:cNvGrpSpPr>
              <p:nvPr/>
            </p:nvGrpSpPr>
            <p:grpSpPr bwMode="auto">
              <a:xfrm>
                <a:off x="2841" y="978"/>
                <a:ext cx="603" cy="422"/>
                <a:chOff x="2841" y="978"/>
                <a:chExt cx="603" cy="422"/>
              </a:xfrm>
            </p:grpSpPr>
            <p:sp>
              <p:nvSpPr>
                <p:cNvPr id="27666" name="Rectangle 43"/>
                <p:cNvSpPr>
                  <a:spLocks noChangeArrowheads="1"/>
                </p:cNvSpPr>
                <p:nvPr/>
              </p:nvSpPr>
              <p:spPr bwMode="auto">
                <a:xfrm>
                  <a:off x="2841" y="978"/>
                  <a:ext cx="60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27667" name="Group 44"/>
                <p:cNvGrpSpPr>
                  <a:grpSpLocks/>
                </p:cNvGrpSpPr>
                <p:nvPr/>
              </p:nvGrpSpPr>
              <p:grpSpPr bwMode="auto">
                <a:xfrm>
                  <a:off x="2841" y="978"/>
                  <a:ext cx="603" cy="422"/>
                  <a:chOff x="2841" y="978"/>
                  <a:chExt cx="603" cy="422"/>
                </a:xfrm>
              </p:grpSpPr>
              <p:sp>
                <p:nvSpPr>
                  <p:cNvPr id="27668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978"/>
                    <a:ext cx="54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cs typeface="Times New Roman" pitchFamily="18" charset="0"/>
                      </a:rPr>
                      <a:t>0,7</a:t>
                    </a: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27669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841" y="978"/>
                    <a:ext cx="60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27654" name="Rectangle 47"/>
            <p:cNvSpPr>
              <a:spLocks noChangeArrowheads="1"/>
            </p:cNvSpPr>
            <p:nvPr/>
          </p:nvSpPr>
          <p:spPr bwMode="auto">
            <a:xfrm>
              <a:off x="-3" y="-3"/>
              <a:ext cx="3450" cy="1406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27652" name="Text Box 49"/>
          <p:cNvSpPr txBox="1">
            <a:spLocks noChangeArrowheads="1"/>
          </p:cNvSpPr>
          <p:nvPr/>
        </p:nvSpPr>
        <p:spPr bwMode="auto">
          <a:xfrm>
            <a:off x="0" y="838200"/>
            <a:ext cx="4120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Contacto</a:t>
            </a:r>
            <a:r>
              <a:rPr lang="pt-BR" dirty="0"/>
              <a:t>: </a:t>
            </a:r>
            <a:r>
              <a:rPr lang="pt-BR" dirty="0" err="1" smtClean="0"/>
              <a:t>Fe-raíz</a:t>
            </a:r>
            <a:endParaRPr lang="pt-BR" dirty="0"/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3"/>
          <p:cNvSpPr txBox="1">
            <a:spLocks noChangeArrowheads="1"/>
          </p:cNvSpPr>
          <p:nvPr/>
        </p:nvSpPr>
        <p:spPr bwMode="auto">
          <a:xfrm>
            <a:off x="214313" y="0"/>
            <a:ext cx="5989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citros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7764" name="Picture 6" descr="Citr01Cu.jpg (222691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3"/>
            <a:ext cx="9144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0" y="0"/>
            <a:ext cx="5989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err="1">
                <a:solidFill>
                  <a:srgbClr val="FFFF00"/>
                </a:solidFill>
              </a:rPr>
              <a:t>Deficiência</a:t>
            </a:r>
            <a:r>
              <a:rPr lang="es-ES" sz="3200" b="1" dirty="0">
                <a:solidFill>
                  <a:srgbClr val="FFFF00"/>
                </a:solidFill>
              </a:rPr>
              <a:t> 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citros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18000" contrast="-6000"/>
          </a:blip>
          <a:srcRect/>
          <a:stretch>
            <a:fillRect/>
          </a:stretch>
        </p:blipFill>
        <p:spPr bwMode="auto">
          <a:xfrm>
            <a:off x="2143108" y="714356"/>
            <a:ext cx="5456194" cy="614364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8789" name="Text Box 3"/>
          <p:cNvSpPr txBox="1">
            <a:spLocks noChangeArrowheads="1"/>
          </p:cNvSpPr>
          <p:nvPr/>
        </p:nvSpPr>
        <p:spPr bwMode="auto">
          <a:xfrm>
            <a:off x="3143250" y="6273800"/>
            <a:ext cx="37577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err="1" smtClean="0">
                <a:solidFill>
                  <a:srgbClr val="FFFF00"/>
                </a:solidFill>
              </a:rPr>
              <a:t>Caida</a:t>
            </a:r>
            <a:r>
              <a:rPr lang="es-ES" sz="3200" b="1" dirty="0" smtClean="0">
                <a:solidFill>
                  <a:srgbClr val="FFFF00"/>
                </a:solidFill>
              </a:rPr>
              <a:t> de las hojas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0"/>
            <a:ext cx="6261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cevada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573338" y="690563"/>
          <a:ext cx="4356100" cy="6167437"/>
        </p:xfrm>
        <a:graphic>
          <a:graphicData uri="http://schemas.openxmlformats.org/presentationml/2006/ole">
            <p:oleObj spid="_x0000_s3074" name="Photo Editor Photo" r:id="rId3" imgW="2152951" imgH="3048426" progId="MSPhotoEd.3">
              <p:embed/>
            </p:oleObj>
          </a:graphicData>
        </a:graphic>
      </p:graphicFrame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0" y="0"/>
            <a:ext cx="57150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err="1">
                <a:solidFill>
                  <a:srgbClr val="FFFF00"/>
                </a:solidFill>
              </a:rPr>
              <a:t>Deficiência</a:t>
            </a:r>
            <a:r>
              <a:rPr lang="es-ES" sz="3200" b="1" dirty="0">
                <a:solidFill>
                  <a:srgbClr val="FFFF00"/>
                </a:solidFill>
              </a:rPr>
              <a:t> de cobre </a:t>
            </a:r>
            <a:r>
              <a:rPr lang="es-ES" sz="3200" b="1" dirty="0" smtClean="0">
                <a:solidFill>
                  <a:srgbClr val="FFFF00"/>
                </a:solidFill>
              </a:rPr>
              <a:t>en piña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9812" name="Picture 1026" descr="Abacaxi fit"/>
          <p:cNvPicPr>
            <a:picLocks noChangeAspect="1" noChangeArrowheads="1"/>
          </p:cNvPicPr>
          <p:nvPr/>
        </p:nvPicPr>
        <p:blipFill>
          <a:blip r:embed="rId2"/>
          <a:srcRect t="2141"/>
          <a:stretch>
            <a:fillRect/>
          </a:stretch>
        </p:blipFill>
        <p:spPr bwMode="auto">
          <a:xfrm>
            <a:off x="1285875" y="615950"/>
            <a:ext cx="67056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0"/>
            <a:ext cx="5828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coco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20836" name="Picture 5" descr="Cu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8267700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0" y="0"/>
            <a:ext cx="60356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la raíz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grpSp>
        <p:nvGrpSpPr>
          <p:cNvPr id="121860" name="Group 2"/>
          <p:cNvGrpSpPr>
            <a:grpSpLocks/>
          </p:cNvGrpSpPr>
          <p:nvPr/>
        </p:nvGrpSpPr>
        <p:grpSpPr bwMode="auto">
          <a:xfrm>
            <a:off x="827088" y="836613"/>
            <a:ext cx="8281987" cy="5761037"/>
            <a:chOff x="4593" y="1104"/>
            <a:chExt cx="1190" cy="1257"/>
          </a:xfrm>
        </p:grpSpPr>
        <p:pic>
          <p:nvPicPr>
            <p:cNvPr id="121861" name="Picture 3" descr="engro-Cu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93" y="1296"/>
              <a:ext cx="1023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62" name="Text Box 4"/>
            <p:cNvSpPr txBox="1">
              <a:spLocks noChangeArrowheads="1"/>
            </p:cNvSpPr>
            <p:nvPr/>
          </p:nvSpPr>
          <p:spPr bwMode="auto">
            <a:xfrm>
              <a:off x="4944" y="1104"/>
              <a:ext cx="839" cy="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 b="1">
                  <a:latin typeface="Times New Roman" pitchFamily="18" charset="0"/>
                </a:rPr>
                <a:t>- Fe  y - Cu</a:t>
              </a:r>
              <a:endParaRPr lang="es-ES" sz="1400" b="1">
                <a:latin typeface="Times New Roman" pitchFamily="18" charset="0"/>
              </a:endParaRPr>
            </a:p>
          </p:txBody>
        </p:sp>
        <p:sp>
          <p:nvSpPr>
            <p:cNvPr id="121863" name="Text Box 5"/>
            <p:cNvSpPr txBox="1">
              <a:spLocks noChangeArrowheads="1"/>
            </p:cNvSpPr>
            <p:nvPr/>
          </p:nvSpPr>
          <p:spPr bwMode="auto">
            <a:xfrm>
              <a:off x="4604" y="1115"/>
              <a:ext cx="318" cy="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400" b="1">
                  <a:latin typeface="Times New Roman" pitchFamily="18" charset="0"/>
                </a:rPr>
                <a:t>- Fe</a:t>
              </a:r>
              <a:endParaRPr lang="es-ES" sz="1400" b="1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295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sz="5400" b="1" dirty="0"/>
              <a:t>Formas absorvidas</a:t>
            </a:r>
            <a:r>
              <a:rPr lang="pt-BR" sz="5400" dirty="0"/>
              <a:t>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baseline="30000" dirty="0"/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r>
              <a:rPr lang="pt-BR" b="1" dirty="0">
                <a:solidFill>
                  <a:srgbClr val="FFCC00"/>
                </a:solidFill>
                <a:sym typeface="Symbol" pitchFamily="18" charset="2"/>
              </a:rPr>
              <a:t>Fe</a:t>
            </a:r>
            <a:r>
              <a:rPr lang="pt-BR" b="1" baseline="30000" dirty="0">
                <a:solidFill>
                  <a:srgbClr val="FFCC00"/>
                </a:solidFill>
                <a:sym typeface="Symbol" pitchFamily="18" charset="2"/>
              </a:rPr>
              <a:t>2+ , </a:t>
            </a:r>
            <a:r>
              <a:rPr lang="pt-BR" b="1" dirty="0" err="1">
                <a:solidFill>
                  <a:srgbClr val="FFCC00"/>
                </a:solidFill>
                <a:sym typeface="Symbol" pitchFamily="18" charset="2"/>
              </a:rPr>
              <a:t>Fe-quelatizado</a:t>
            </a:r>
            <a:endParaRPr lang="pt-BR" b="1" dirty="0">
              <a:solidFill>
                <a:srgbClr val="FFCC00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r>
              <a:rPr lang="pt-BR" b="1" dirty="0" smtClean="0">
                <a:solidFill>
                  <a:srgbClr val="FFCC00"/>
                </a:solidFill>
                <a:sym typeface="Symbol" pitchFamily="18" charset="2"/>
              </a:rPr>
              <a:t>La presencia de </a:t>
            </a:r>
            <a:r>
              <a:rPr lang="pt-BR" b="1" dirty="0">
                <a:solidFill>
                  <a:srgbClr val="FFCC00"/>
                </a:solidFill>
                <a:sym typeface="Symbol" pitchFamily="18" charset="2"/>
              </a:rPr>
              <a:t>Cu, Zn </a:t>
            </a:r>
            <a:r>
              <a:rPr lang="pt-BR" b="1" dirty="0" smtClean="0">
                <a:solidFill>
                  <a:srgbClr val="FFCC00"/>
                </a:solidFill>
                <a:sym typeface="Symbol" pitchFamily="18" charset="2"/>
              </a:rPr>
              <a:t>y </a:t>
            </a:r>
            <a:r>
              <a:rPr lang="pt-BR" b="1" dirty="0">
                <a:solidFill>
                  <a:srgbClr val="FFCC00"/>
                </a:solidFill>
                <a:sym typeface="Symbol" pitchFamily="18" charset="2"/>
              </a:rPr>
              <a:t>Mn </a:t>
            </a:r>
            <a:r>
              <a:rPr lang="pt-BR" b="1" dirty="0" err="1" smtClean="0">
                <a:solidFill>
                  <a:srgbClr val="FFCC00"/>
                </a:solidFill>
                <a:sym typeface="Symbol" pitchFamily="18" charset="2"/>
              </a:rPr>
              <a:t>puede</a:t>
            </a:r>
            <a:r>
              <a:rPr lang="pt-BR" b="1" dirty="0" smtClean="0">
                <a:solidFill>
                  <a:srgbClr val="FFCC00"/>
                </a:solidFill>
                <a:sym typeface="Symbol" pitchFamily="18" charset="2"/>
              </a:rPr>
              <a:t> </a:t>
            </a:r>
            <a:r>
              <a:rPr lang="pt-BR" b="1" dirty="0">
                <a:solidFill>
                  <a:srgbClr val="FFCC00"/>
                </a:solidFill>
                <a:sym typeface="Symbol" pitchFamily="18" charset="2"/>
              </a:rPr>
              <a:t>inibir </a:t>
            </a:r>
            <a:r>
              <a:rPr lang="pt-BR" b="1" dirty="0" err="1" smtClean="0">
                <a:solidFill>
                  <a:srgbClr val="FFCC00"/>
                </a:solidFill>
                <a:sym typeface="Symbol" pitchFamily="18" charset="2"/>
              </a:rPr>
              <a:t>la</a:t>
            </a:r>
            <a:r>
              <a:rPr lang="pt-BR" b="1" dirty="0" smtClean="0">
                <a:solidFill>
                  <a:srgbClr val="FFCC00"/>
                </a:solidFill>
                <a:sym typeface="Symbol" pitchFamily="18" charset="2"/>
              </a:rPr>
              <a:t> </a:t>
            </a:r>
            <a:r>
              <a:rPr lang="pt-BR" b="1" dirty="0" err="1" smtClean="0">
                <a:solidFill>
                  <a:srgbClr val="FFCC00"/>
                </a:solidFill>
                <a:sym typeface="Symbol" pitchFamily="18" charset="2"/>
              </a:rPr>
              <a:t>absorción</a:t>
            </a:r>
            <a:r>
              <a:rPr lang="pt-BR" b="1" dirty="0" smtClean="0">
                <a:solidFill>
                  <a:srgbClr val="FFCC00"/>
                </a:solidFill>
                <a:sym typeface="Symbol" pitchFamily="18" charset="2"/>
              </a:rPr>
              <a:t> </a:t>
            </a:r>
            <a:r>
              <a:rPr lang="pt-BR" b="1" dirty="0">
                <a:solidFill>
                  <a:srgbClr val="FFCC00"/>
                </a:solidFill>
                <a:sym typeface="Symbol" pitchFamily="18" charset="2"/>
              </a:rPr>
              <a:t>de Fe.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None/>
            </a:pPr>
            <a:endParaRPr lang="pt-BR" b="1" baseline="30000" dirty="0">
              <a:solidFill>
                <a:srgbClr val="66FF66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endParaRPr lang="pt-BR" b="1" baseline="30000" dirty="0">
              <a:solidFill>
                <a:srgbClr val="66FF66"/>
              </a:solidFill>
              <a:sym typeface="Symbol" pitchFamily="18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6477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629400" y="1268413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/>
              <a:t>Bomba de H</a:t>
            </a:r>
            <a:r>
              <a:rPr lang="es-ES_tradnl" sz="2000" baseline="30000"/>
              <a:t>+</a:t>
            </a:r>
            <a:endParaRPr lang="es-ES" sz="200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04025" y="3357563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/>
              <a:t>Reductasa</a:t>
            </a:r>
            <a:endParaRPr lang="es-ES" sz="2000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6732588" y="5300663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dirty="0" smtClean="0"/>
              <a:t>Transportista</a:t>
            </a:r>
            <a:endParaRPr lang="es-ES" sz="2000" dirty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257800" y="6096000"/>
            <a:ext cx="3886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/>
              <a:t>Acumulación y exudación de citrato y malato</a:t>
            </a:r>
            <a:endParaRPr lang="es-ES" sz="200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43000" y="5105400"/>
            <a:ext cx="741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BPDS</a:t>
            </a:r>
            <a:endParaRPr lang="es-ES" sz="16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066800" y="5715000"/>
            <a:ext cx="1222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6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BPDS-Fe II</a:t>
            </a:r>
            <a:endParaRPr lang="es-ES" sz="16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 flipH="1">
            <a:off x="1752600" y="5029200"/>
            <a:ext cx="381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>
            <a:off x="1828800" y="5334000"/>
            <a:ext cx="76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322638" y="3338513"/>
            <a:ext cx="457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2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</a:t>
            </a:r>
            <a:endParaRPr lang="es-ES" sz="2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 descr="C:\Users\Renato\Pictures\engrosamient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00213"/>
            <a:ext cx="75263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CaixaDeTexto 3"/>
          <p:cNvSpPr txBox="1">
            <a:spLocks noChangeArrowheads="1"/>
          </p:cNvSpPr>
          <p:nvPr/>
        </p:nvSpPr>
        <p:spPr bwMode="auto">
          <a:xfrm>
            <a:off x="2339975" y="476250"/>
            <a:ext cx="551817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err="1" smtClean="0"/>
              <a:t>Estrategia</a:t>
            </a:r>
            <a:r>
              <a:rPr lang="pt-BR" dirty="0" smtClean="0"/>
              <a:t> </a:t>
            </a:r>
            <a:r>
              <a:rPr lang="pt-BR" dirty="0"/>
              <a:t>I </a:t>
            </a:r>
          </a:p>
          <a:p>
            <a:r>
              <a:rPr lang="pt-BR" sz="1400" dirty="0" err="1" smtClean="0"/>
              <a:t>Redución</a:t>
            </a:r>
            <a:r>
              <a:rPr lang="pt-BR" sz="1400" dirty="0" smtClean="0"/>
              <a:t>: </a:t>
            </a:r>
            <a:r>
              <a:rPr lang="pt-BR" sz="1400" dirty="0"/>
              <a:t>Fe+3—Fe+2 (</a:t>
            </a:r>
            <a:r>
              <a:rPr lang="pt-BR" sz="1400" dirty="0" err="1" smtClean="0"/>
              <a:t>adificación</a:t>
            </a:r>
            <a:r>
              <a:rPr lang="pt-BR" sz="1400" dirty="0" smtClean="0"/>
              <a:t> </a:t>
            </a:r>
            <a:r>
              <a:rPr lang="pt-BR" sz="1400" dirty="0"/>
              <a:t>aumenta </a:t>
            </a:r>
            <a:r>
              <a:rPr lang="pt-BR" sz="1400" dirty="0" err="1"/>
              <a:t>ativ</a:t>
            </a:r>
            <a:r>
              <a:rPr lang="pt-BR" sz="1400" dirty="0"/>
              <a:t>. </a:t>
            </a:r>
            <a:r>
              <a:rPr lang="pt-BR" sz="1400" dirty="0" err="1"/>
              <a:t>redutase</a:t>
            </a:r>
            <a:r>
              <a:rPr lang="pt-BR" sz="1400" dirty="0"/>
              <a:t>)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aixaDeTexto 3"/>
          <p:cNvSpPr txBox="1">
            <a:spLocks noChangeArrowheads="1"/>
          </p:cNvSpPr>
          <p:nvPr/>
        </p:nvSpPr>
        <p:spPr bwMode="auto">
          <a:xfrm>
            <a:off x="4140200" y="620713"/>
            <a:ext cx="4824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 err="1" smtClean="0"/>
              <a:t>Estrategia</a:t>
            </a:r>
            <a:r>
              <a:rPr lang="pt-BR" dirty="0" smtClean="0"/>
              <a:t> </a:t>
            </a:r>
            <a:r>
              <a:rPr lang="pt-BR" dirty="0"/>
              <a:t>I </a:t>
            </a:r>
          </a:p>
        </p:txBody>
      </p:sp>
      <p:pic>
        <p:nvPicPr>
          <p:cNvPr id="31748" name="Picture 2" descr="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408463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3"/>
          <p:cNvSpPr txBox="1">
            <a:spLocks noChangeArrowheads="1"/>
          </p:cNvSpPr>
          <p:nvPr/>
        </p:nvSpPr>
        <p:spPr bwMode="auto">
          <a:xfrm>
            <a:off x="4211638" y="2205038"/>
            <a:ext cx="4932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/>
              <a:t>Medida </a:t>
            </a:r>
            <a:r>
              <a:rPr lang="es-ES_tradnl" sz="2400" dirty="0" smtClean="0"/>
              <a:t>de la </a:t>
            </a:r>
            <a:r>
              <a:rPr lang="es-ES_tradnl" sz="2400" dirty="0" err="1"/>
              <a:t>reductase</a:t>
            </a:r>
            <a:r>
              <a:rPr lang="es-ES_tradnl" sz="2400" dirty="0"/>
              <a:t> </a:t>
            </a:r>
            <a:r>
              <a:rPr lang="es-ES_tradnl" sz="2400" dirty="0" smtClean="0"/>
              <a:t>en </a:t>
            </a:r>
            <a:r>
              <a:rPr lang="es-ES_tradnl" sz="2400" dirty="0"/>
              <a:t>plantas de </a:t>
            </a:r>
            <a:r>
              <a:rPr lang="es-ES_tradnl" sz="2400" dirty="0" err="1"/>
              <a:t>pêra</a:t>
            </a:r>
            <a:r>
              <a:rPr lang="es-ES_tradnl" sz="2400" dirty="0"/>
              <a:t> cultivadas </a:t>
            </a:r>
            <a:r>
              <a:rPr lang="es-ES_tradnl" sz="2400" dirty="0" smtClean="0"/>
              <a:t>con y sin </a:t>
            </a:r>
            <a:r>
              <a:rPr lang="es-ES_tradnl" sz="2400" dirty="0"/>
              <a:t>Fe</a:t>
            </a:r>
            <a:endParaRPr lang="es-ES" sz="2400" dirty="0"/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4391025" y="5013325"/>
            <a:ext cx="4752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3200" dirty="0" smtClean="0">
                <a:solidFill>
                  <a:srgbClr val="FF3300"/>
                </a:solidFill>
              </a:rPr>
              <a:t>El color de la solución </a:t>
            </a:r>
            <a:r>
              <a:rPr lang="es-ES_tradnl" sz="3200" dirty="0">
                <a:solidFill>
                  <a:srgbClr val="FF3300"/>
                </a:solidFill>
              </a:rPr>
              <a:t>se </a:t>
            </a:r>
            <a:r>
              <a:rPr lang="es-ES_tradnl" sz="3200" dirty="0" err="1" smtClean="0">
                <a:solidFill>
                  <a:srgbClr val="FF3300"/>
                </a:solidFill>
              </a:rPr>
              <a:t>deve</a:t>
            </a:r>
            <a:r>
              <a:rPr lang="es-ES_tradnl" sz="3200" dirty="0" smtClean="0">
                <a:solidFill>
                  <a:srgbClr val="FF3300"/>
                </a:solidFill>
              </a:rPr>
              <a:t> complexo </a:t>
            </a:r>
            <a:r>
              <a:rPr lang="es-ES_tradnl" sz="3200" dirty="0">
                <a:solidFill>
                  <a:srgbClr val="FF3300"/>
                </a:solidFill>
              </a:rPr>
              <a:t>BPDS-Fe II (A535 </a:t>
            </a:r>
            <a:r>
              <a:rPr lang="es-ES_tradnl" sz="3200" dirty="0" err="1">
                <a:solidFill>
                  <a:srgbClr val="FF3300"/>
                </a:solidFill>
              </a:rPr>
              <a:t>nm</a:t>
            </a:r>
            <a:r>
              <a:rPr lang="es-ES_tradnl" sz="3200" dirty="0">
                <a:solidFill>
                  <a:srgbClr val="FF3300"/>
                </a:solidFill>
              </a:rPr>
              <a:t>)</a:t>
            </a:r>
            <a:endParaRPr lang="es-ES" sz="3200" dirty="0">
              <a:solidFill>
                <a:srgbClr val="FF33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aixaDeTexto 3"/>
          <p:cNvSpPr txBox="1">
            <a:spLocks noChangeArrowheads="1"/>
          </p:cNvSpPr>
          <p:nvPr/>
        </p:nvSpPr>
        <p:spPr bwMode="auto">
          <a:xfrm>
            <a:off x="2339975" y="476250"/>
            <a:ext cx="4824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 err="1" smtClean="0"/>
              <a:t>Estrategia</a:t>
            </a:r>
            <a:r>
              <a:rPr lang="pt-BR" dirty="0" smtClean="0"/>
              <a:t> </a:t>
            </a:r>
            <a:r>
              <a:rPr lang="pt-BR" dirty="0"/>
              <a:t>I </a:t>
            </a:r>
          </a:p>
        </p:txBody>
      </p:sp>
      <p:pic>
        <p:nvPicPr>
          <p:cNvPr id="32772" name="Picture 2" descr="+Fe,-Fe,-Fe+Co 10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916113"/>
            <a:ext cx="6589712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107950" y="1341438"/>
            <a:ext cx="239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latin typeface="Times New Roman" pitchFamily="18" charset="0"/>
              </a:rPr>
              <a:t>Quelato-Fe (III)</a:t>
            </a:r>
            <a:endParaRPr lang="es-ES" sz="2400" b="1">
              <a:latin typeface="Times New Roman" pitchFamily="18" charset="0"/>
            </a:endParaRP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3924300" y="1341438"/>
            <a:ext cx="446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latin typeface="Times New Roman" pitchFamily="18" charset="0"/>
              </a:rPr>
              <a:t>Fe (II)</a:t>
            </a:r>
            <a:endParaRPr lang="es-ES" sz="2400" b="1">
              <a:latin typeface="Times New Roman" pitchFamily="18" charset="0"/>
            </a:endParaRPr>
          </a:p>
        </p:txBody>
      </p: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6300788" y="1268413"/>
            <a:ext cx="2482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solidFill>
                  <a:srgbClr val="CC0099"/>
                </a:solidFill>
                <a:latin typeface="Times New Roman" pitchFamily="18" charset="0"/>
              </a:rPr>
              <a:t>ferrozina - Fe (II)   </a:t>
            </a:r>
            <a:r>
              <a:rPr lang="es-ES_tradnl" sz="2400" b="1">
                <a:latin typeface="Times New Roman" pitchFamily="18" charset="0"/>
              </a:rPr>
              <a:t>        </a:t>
            </a:r>
            <a:endParaRPr lang="es-ES" sz="2400" b="1">
              <a:latin typeface="Times New Roman" pitchFamily="18" charset="0"/>
            </a:endParaRP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3563938" y="2276475"/>
            <a:ext cx="1835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solidFill>
                  <a:srgbClr val="CC0099"/>
                </a:solidFill>
                <a:latin typeface="Times New Roman" pitchFamily="18" charset="0"/>
              </a:rPr>
              <a:t>Color, A</a:t>
            </a:r>
            <a:r>
              <a:rPr lang="es-ES_tradnl" sz="2400" b="1" baseline="-25000">
                <a:solidFill>
                  <a:srgbClr val="CC0099"/>
                </a:solidFill>
                <a:latin typeface="Times New Roman" pitchFamily="18" charset="0"/>
              </a:rPr>
              <a:t>562</a:t>
            </a:r>
            <a:r>
              <a:rPr lang="es-ES_tradnl" sz="2400" b="1">
                <a:solidFill>
                  <a:srgbClr val="CC0099"/>
                </a:solidFill>
                <a:latin typeface="Times New Roman" pitchFamily="18" charset="0"/>
              </a:rPr>
              <a:t>           </a:t>
            </a:r>
            <a:endParaRPr lang="es-ES" sz="2400" b="1">
              <a:solidFill>
                <a:srgbClr val="CC0099"/>
              </a:solidFill>
              <a:latin typeface="Times New Roman" pitchFamily="18" charset="0"/>
            </a:endParaRPr>
          </a:p>
        </p:txBody>
      </p:sp>
      <p:sp>
        <p:nvSpPr>
          <p:cNvPr id="32777" name="Seta para a direita 10"/>
          <p:cNvSpPr>
            <a:spLocks noChangeArrowheads="1"/>
          </p:cNvSpPr>
          <p:nvPr/>
        </p:nvSpPr>
        <p:spPr bwMode="auto">
          <a:xfrm>
            <a:off x="2700338" y="1412875"/>
            <a:ext cx="1008062" cy="360363"/>
          </a:xfrm>
          <a:prstGeom prst="rightArrow">
            <a:avLst>
              <a:gd name="adj1" fmla="val 50000"/>
              <a:gd name="adj2" fmla="val 4995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78" name="Seta para a direita 11"/>
          <p:cNvSpPr>
            <a:spLocks noChangeArrowheads="1"/>
          </p:cNvSpPr>
          <p:nvPr/>
        </p:nvSpPr>
        <p:spPr bwMode="auto">
          <a:xfrm>
            <a:off x="5148263" y="1341438"/>
            <a:ext cx="1008062" cy="358775"/>
          </a:xfrm>
          <a:prstGeom prst="rightArrow">
            <a:avLst>
              <a:gd name="adj1" fmla="val 50000"/>
              <a:gd name="adj2" fmla="val 5017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79" name="Seta para a direita 12"/>
          <p:cNvSpPr>
            <a:spLocks noChangeArrowheads="1"/>
          </p:cNvSpPr>
          <p:nvPr/>
        </p:nvSpPr>
        <p:spPr bwMode="auto">
          <a:xfrm rot="-1430085" flipH="1" flipV="1">
            <a:off x="7319963" y="1012825"/>
            <a:ext cx="549275" cy="173038"/>
          </a:xfrm>
          <a:prstGeom prst="rightArrow">
            <a:avLst>
              <a:gd name="adj1" fmla="val 50000"/>
              <a:gd name="adj2" fmla="val 5026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80" name="Seta para a direita 13"/>
          <p:cNvSpPr>
            <a:spLocks noChangeArrowheads="1"/>
          </p:cNvSpPr>
          <p:nvPr/>
        </p:nvSpPr>
        <p:spPr bwMode="auto">
          <a:xfrm rot="-1521224" flipH="1" flipV="1">
            <a:off x="5222875" y="1997075"/>
            <a:ext cx="1570038" cy="106363"/>
          </a:xfrm>
          <a:prstGeom prst="rightArrow">
            <a:avLst>
              <a:gd name="adj1" fmla="val 50000"/>
              <a:gd name="adj2" fmla="val 5057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2781" name="Text Box 4"/>
          <p:cNvSpPr txBox="1">
            <a:spLocks noChangeArrowheads="1"/>
          </p:cNvSpPr>
          <p:nvPr/>
        </p:nvSpPr>
        <p:spPr bwMode="auto">
          <a:xfrm>
            <a:off x="1835150" y="6308725"/>
            <a:ext cx="935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chemeClr val="bg1"/>
                </a:solidFill>
              </a:rPr>
              <a:t>+ Fe</a:t>
            </a:r>
            <a:endParaRPr lang="es-ES" sz="2000" b="1">
              <a:solidFill>
                <a:schemeClr val="bg1"/>
              </a:solidFill>
            </a:endParaRPr>
          </a:p>
        </p:txBody>
      </p:sp>
      <p:sp>
        <p:nvSpPr>
          <p:cNvPr id="32782" name="Text Box 6"/>
          <p:cNvSpPr txBox="1">
            <a:spLocks noChangeArrowheads="1"/>
          </p:cNvSpPr>
          <p:nvPr/>
        </p:nvSpPr>
        <p:spPr bwMode="auto">
          <a:xfrm>
            <a:off x="5508625" y="6308725"/>
            <a:ext cx="136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rgbClr val="CC0099"/>
                </a:solidFill>
              </a:rPr>
              <a:t>- Fe </a:t>
            </a:r>
            <a:r>
              <a:rPr lang="es-ES_tradnl" sz="2000" b="1">
                <a:solidFill>
                  <a:schemeClr val="bg1"/>
                </a:solidFill>
              </a:rPr>
              <a:t>+ Co</a:t>
            </a:r>
            <a:endParaRPr lang="es-ES" sz="2000" b="1">
              <a:solidFill>
                <a:schemeClr val="bg1"/>
              </a:solidFill>
            </a:endParaRPr>
          </a:p>
        </p:txBody>
      </p:sp>
      <p:sp>
        <p:nvSpPr>
          <p:cNvPr id="32783" name="Text Box 6"/>
          <p:cNvSpPr txBox="1">
            <a:spLocks noChangeArrowheads="1"/>
          </p:cNvSpPr>
          <p:nvPr/>
        </p:nvSpPr>
        <p:spPr bwMode="auto">
          <a:xfrm>
            <a:off x="4067175" y="6308725"/>
            <a:ext cx="79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rgbClr val="CC0099"/>
                </a:solidFill>
              </a:rPr>
              <a:t>- Fe</a:t>
            </a:r>
            <a:endParaRPr lang="es-ES" sz="2000" b="1">
              <a:solidFill>
                <a:srgbClr val="CC0099"/>
              </a:solidFill>
            </a:endParaRPr>
          </a:p>
        </p:txBody>
      </p:sp>
      <p:sp>
        <p:nvSpPr>
          <p:cNvPr id="32784" name="Text Box 13"/>
          <p:cNvSpPr txBox="1">
            <a:spLocks noChangeArrowheads="1"/>
          </p:cNvSpPr>
          <p:nvPr/>
        </p:nvSpPr>
        <p:spPr bwMode="auto">
          <a:xfrm>
            <a:off x="7451725" y="47625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>
                <a:latin typeface="Times New Roman" pitchFamily="18" charset="0"/>
              </a:rPr>
              <a:t>Ferrozina</a:t>
            </a:r>
            <a:r>
              <a:rPr lang="es-ES_tradnl" sz="2400" b="1">
                <a:solidFill>
                  <a:srgbClr val="CC0099"/>
                </a:solidFill>
                <a:latin typeface="Times New Roman" pitchFamily="18" charset="0"/>
              </a:rPr>
              <a:t> </a:t>
            </a:r>
            <a:endParaRPr lang="es-ES" sz="2400" b="1">
              <a:latin typeface="Times New Roman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3"/>
          <p:cNvSpPr txBox="1">
            <a:spLocks noChangeArrowheads="1"/>
          </p:cNvSpPr>
          <p:nvPr/>
        </p:nvSpPr>
        <p:spPr bwMode="auto">
          <a:xfrm>
            <a:off x="1547813" y="476250"/>
            <a:ext cx="6119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dirty="0" err="1" smtClean="0"/>
              <a:t>Estrategia</a:t>
            </a:r>
            <a:r>
              <a:rPr lang="pt-BR" dirty="0" smtClean="0"/>
              <a:t> </a:t>
            </a:r>
            <a:r>
              <a:rPr lang="pt-BR" dirty="0"/>
              <a:t>II - </a:t>
            </a:r>
            <a:r>
              <a:rPr lang="pt-BR" dirty="0" err="1"/>
              <a:t>Gramineas</a:t>
            </a:r>
            <a:r>
              <a:rPr lang="pt-BR" dirty="0"/>
              <a:t> 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107950" y="1341438"/>
            <a:ext cx="62642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Times New Roman" pitchFamily="18" charset="0"/>
              </a:rPr>
              <a:t>Más efectiva en suelos </a:t>
            </a:r>
            <a:r>
              <a:rPr lang="es-ES_tradnl" sz="2400" b="1" dirty="0">
                <a:latin typeface="Times New Roman" pitchFamily="18" charset="0"/>
              </a:rPr>
              <a:t>alcalinos</a:t>
            </a:r>
          </a:p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Times New Roman" pitchFamily="18" charset="0"/>
              </a:rPr>
              <a:t>No tiene la </a:t>
            </a:r>
            <a:r>
              <a:rPr lang="es-ES_tradnl" sz="2400" b="1" dirty="0" err="1" smtClean="0">
                <a:latin typeface="Times New Roman" pitchFamily="18" charset="0"/>
              </a:rPr>
              <a:t>redución</a:t>
            </a:r>
            <a:r>
              <a:rPr lang="es-ES_tradnl" sz="2400" b="1" dirty="0" smtClean="0">
                <a:latin typeface="Times New Roman" pitchFamily="18" charset="0"/>
              </a:rPr>
              <a:t> de </a:t>
            </a:r>
            <a:r>
              <a:rPr lang="es-ES_tradnl" sz="2400" b="1" dirty="0">
                <a:latin typeface="Times New Roman" pitchFamily="18" charset="0"/>
              </a:rPr>
              <a:t>Fe</a:t>
            </a:r>
            <a:r>
              <a:rPr lang="es-ES_tradnl" sz="2400" b="1" baseline="30000" dirty="0">
                <a:latin typeface="Times New Roman" pitchFamily="18" charset="0"/>
              </a:rPr>
              <a:t>+3</a:t>
            </a:r>
            <a:endParaRPr lang="es-ES" sz="2400" b="1" baseline="30000" dirty="0">
              <a:latin typeface="Times New Roman" pitchFamily="18" charset="0"/>
            </a:endParaRPr>
          </a:p>
        </p:txBody>
      </p:sp>
      <p:pic>
        <p:nvPicPr>
          <p:cNvPr id="33797" name="Picture 2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781300"/>
            <a:ext cx="7086600" cy="383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1652588"/>
            <a:ext cx="87249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3059113" y="765175"/>
            <a:ext cx="358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/>
              <a:t>Fitosideróforos</a:t>
            </a:r>
            <a:endParaRPr lang="es-E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b="1" dirty="0" smtClean="0"/>
              <a:t>Expresión </a:t>
            </a:r>
            <a:r>
              <a:rPr lang="es-ES_tradnl" sz="2800" b="1" dirty="0"/>
              <a:t>genes </a:t>
            </a:r>
            <a:r>
              <a:rPr lang="es-ES_tradnl" sz="2800" b="1" dirty="0" smtClean="0"/>
              <a:t>transportista y </a:t>
            </a:r>
            <a:r>
              <a:rPr lang="es-ES_tradnl" sz="2800" b="1" dirty="0" err="1"/>
              <a:t>reductase</a:t>
            </a:r>
            <a:endParaRPr lang="es-ES" sz="2800" b="1" dirty="0"/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209800" y="838200"/>
            <a:ext cx="6934200" cy="2708275"/>
            <a:chOff x="1152" y="517"/>
            <a:chExt cx="4368" cy="1706"/>
          </a:xfrm>
        </p:grpSpPr>
        <p:grpSp>
          <p:nvGrpSpPr>
            <p:cNvPr id="35856" name="Group 4"/>
            <p:cNvGrpSpPr>
              <a:grpSpLocks/>
            </p:cNvGrpSpPr>
            <p:nvPr/>
          </p:nvGrpSpPr>
          <p:grpSpPr bwMode="auto">
            <a:xfrm>
              <a:off x="1152" y="613"/>
              <a:ext cx="4368" cy="1610"/>
              <a:chOff x="1152" y="646"/>
              <a:chExt cx="4368" cy="1610"/>
            </a:xfrm>
          </p:grpSpPr>
          <p:pic>
            <p:nvPicPr>
              <p:cNvPr id="35861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48" y="646"/>
                <a:ext cx="4272" cy="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2" name="Rectangle 6"/>
              <p:cNvSpPr>
                <a:spLocks noChangeArrowheads="1"/>
              </p:cNvSpPr>
              <p:nvPr/>
            </p:nvSpPr>
            <p:spPr bwMode="auto">
              <a:xfrm>
                <a:off x="1152" y="1296"/>
                <a:ext cx="3504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5857" name="Text Box 7"/>
            <p:cNvSpPr txBox="1">
              <a:spLocks noChangeArrowheads="1"/>
            </p:cNvSpPr>
            <p:nvPr/>
          </p:nvSpPr>
          <p:spPr bwMode="auto">
            <a:xfrm>
              <a:off x="1488" y="517"/>
              <a:ext cx="67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 b="1">
                  <a:latin typeface="Times New Roman" pitchFamily="18" charset="0"/>
                </a:rPr>
                <a:t>+ Fe</a:t>
              </a:r>
              <a:endParaRPr lang="es-ES" sz="1800" b="1">
                <a:latin typeface="Times New Roman" pitchFamily="18" charset="0"/>
              </a:endParaRPr>
            </a:p>
          </p:txBody>
        </p:sp>
        <p:sp>
          <p:nvSpPr>
            <p:cNvPr id="35858" name="Text Box 8"/>
            <p:cNvSpPr txBox="1">
              <a:spLocks noChangeArrowheads="1"/>
            </p:cNvSpPr>
            <p:nvPr/>
          </p:nvSpPr>
          <p:spPr bwMode="auto">
            <a:xfrm>
              <a:off x="2112" y="517"/>
              <a:ext cx="8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 b="1">
                  <a:latin typeface="Times New Roman" pitchFamily="18" charset="0"/>
                </a:rPr>
                <a:t>- Fe  1 día</a:t>
              </a:r>
              <a:endParaRPr lang="es-ES" sz="1800" b="1">
                <a:latin typeface="Times New Roman" pitchFamily="18" charset="0"/>
              </a:endParaRPr>
            </a:p>
          </p:txBody>
        </p:sp>
        <p:sp>
          <p:nvSpPr>
            <p:cNvPr id="35859" name="Text Box 9"/>
            <p:cNvSpPr txBox="1">
              <a:spLocks noChangeArrowheads="1"/>
            </p:cNvSpPr>
            <p:nvPr/>
          </p:nvSpPr>
          <p:spPr bwMode="auto">
            <a:xfrm>
              <a:off x="2928" y="528"/>
              <a:ext cx="8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 b="1">
                  <a:latin typeface="Times New Roman" pitchFamily="18" charset="0"/>
                </a:rPr>
                <a:t>- Fe  2 días</a:t>
              </a:r>
              <a:endParaRPr lang="es-ES" sz="1800" b="1">
                <a:latin typeface="Times New Roman" pitchFamily="18" charset="0"/>
              </a:endParaRPr>
            </a:p>
          </p:txBody>
        </p:sp>
        <p:sp>
          <p:nvSpPr>
            <p:cNvPr id="35860" name="Text Box 10"/>
            <p:cNvSpPr txBox="1">
              <a:spLocks noChangeArrowheads="1"/>
            </p:cNvSpPr>
            <p:nvPr/>
          </p:nvSpPr>
          <p:spPr bwMode="auto">
            <a:xfrm>
              <a:off x="3792" y="528"/>
              <a:ext cx="8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800" b="1">
                  <a:latin typeface="Times New Roman" pitchFamily="18" charset="0"/>
                </a:rPr>
                <a:t>- Fe  3 días</a:t>
              </a:r>
              <a:endParaRPr lang="es-ES" sz="1800" b="1">
                <a:latin typeface="Times New Roman" pitchFamily="18" charset="0"/>
              </a:endParaRPr>
            </a:p>
          </p:txBody>
        </p:sp>
      </p:grpSp>
      <p:pic>
        <p:nvPicPr>
          <p:cNvPr id="3584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2825" y="4191000"/>
            <a:ext cx="68611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2209800" y="5167313"/>
            <a:ext cx="532765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46" name="Text Box 13"/>
          <p:cNvSpPr txBox="1">
            <a:spLocks noChangeArrowheads="1"/>
          </p:cNvSpPr>
          <p:nvPr/>
        </p:nvSpPr>
        <p:spPr bwMode="auto">
          <a:xfrm>
            <a:off x="2720975" y="4038600"/>
            <a:ext cx="10223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+ Fe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5847" name="Text Box 14"/>
          <p:cNvSpPr txBox="1">
            <a:spLocks noChangeArrowheads="1"/>
          </p:cNvSpPr>
          <p:nvPr/>
        </p:nvSpPr>
        <p:spPr bwMode="auto">
          <a:xfrm>
            <a:off x="4179888" y="4038600"/>
            <a:ext cx="12414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- Fe  1 día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5932488" y="4038600"/>
            <a:ext cx="124142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- Fe  3 días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0" y="12954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 dirty="0" smtClean="0">
                <a:solidFill>
                  <a:srgbClr val="FFFF00"/>
                </a:solidFill>
              </a:rPr>
              <a:t>Transportista</a:t>
            </a:r>
            <a:endParaRPr lang="es-ES" sz="2000" b="1" dirty="0">
              <a:solidFill>
                <a:srgbClr val="FFFF00"/>
              </a:solidFill>
            </a:endParaRPr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152400" y="44196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rgbClr val="FFFF00"/>
                </a:solidFill>
              </a:rPr>
              <a:t>Reductasa</a:t>
            </a:r>
            <a:endParaRPr lang="es-ES" sz="2000" b="1">
              <a:solidFill>
                <a:srgbClr val="FFFF00"/>
              </a:solidFill>
            </a:endParaRPr>
          </a:p>
        </p:txBody>
      </p:sp>
      <p:sp>
        <p:nvSpPr>
          <p:cNvPr id="35851" name="Line 18"/>
          <p:cNvSpPr>
            <a:spLocks noChangeShapeType="1"/>
          </p:cNvSpPr>
          <p:nvPr/>
        </p:nvSpPr>
        <p:spPr bwMode="auto">
          <a:xfrm>
            <a:off x="0" y="3886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52" name="Line 19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53" name="Text Box 20"/>
          <p:cNvSpPr txBox="1">
            <a:spLocks noChangeArrowheads="1"/>
          </p:cNvSpPr>
          <p:nvPr/>
        </p:nvSpPr>
        <p:spPr bwMode="auto">
          <a:xfrm>
            <a:off x="457200" y="1676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chemeClr val="accent2"/>
                </a:solidFill>
              </a:rPr>
              <a:t>ARNm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35854" name="Text Box 21"/>
          <p:cNvSpPr txBox="1">
            <a:spLocks noChangeArrowheads="1"/>
          </p:cNvSpPr>
          <p:nvPr/>
        </p:nvSpPr>
        <p:spPr bwMode="auto">
          <a:xfrm>
            <a:off x="457200" y="48006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000" b="1">
                <a:solidFill>
                  <a:schemeClr val="accent2"/>
                </a:solidFill>
              </a:rPr>
              <a:t>ARNm</a:t>
            </a:r>
            <a:endParaRPr lang="es-ES" sz="2000" b="1">
              <a:solidFill>
                <a:schemeClr val="accent2"/>
              </a:solidFill>
            </a:endParaRPr>
          </a:p>
        </p:txBody>
      </p:sp>
      <p:sp>
        <p:nvSpPr>
          <p:cNvPr id="35855" name="Text Box 22"/>
          <p:cNvSpPr txBox="1">
            <a:spLocks noChangeArrowheads="1"/>
          </p:cNvSpPr>
          <p:nvPr/>
        </p:nvSpPr>
        <p:spPr bwMode="auto">
          <a:xfrm>
            <a:off x="7620000" y="5911850"/>
            <a:ext cx="1371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/>
              <a:t>ARNm</a:t>
            </a:r>
            <a:endParaRPr lang="es-ES" sz="16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3810000" y="2438400"/>
            <a:ext cx="4724400" cy="3657600"/>
            <a:chOff x="1948" y="2254"/>
            <a:chExt cx="1991" cy="1652"/>
          </a:xfrm>
        </p:grpSpPr>
        <p:pic>
          <p:nvPicPr>
            <p:cNvPr id="3688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48" y="2483"/>
              <a:ext cx="1604" cy="1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Rectangle 4"/>
            <p:cNvSpPr>
              <a:spLocks noChangeArrowheads="1"/>
            </p:cNvSpPr>
            <p:nvPr/>
          </p:nvSpPr>
          <p:spPr bwMode="auto">
            <a:xfrm>
              <a:off x="3595" y="2658"/>
              <a:ext cx="282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86" name="Rectangle 5"/>
            <p:cNvSpPr>
              <a:spLocks noChangeArrowheads="1"/>
            </p:cNvSpPr>
            <p:nvPr/>
          </p:nvSpPr>
          <p:spPr bwMode="auto">
            <a:xfrm>
              <a:off x="3627" y="2681"/>
              <a:ext cx="214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" sz="2000" b="1" i="1">
                  <a:solidFill>
                    <a:srgbClr val="FF0000"/>
                  </a:solidFill>
                </a:rPr>
                <a:t>HA1</a:t>
              </a:r>
              <a:endParaRPr lang="es-ES" sz="2000" b="1">
                <a:solidFill>
                  <a:srgbClr val="FF0000"/>
                </a:solidFill>
              </a:endParaRPr>
            </a:p>
          </p:txBody>
        </p:sp>
        <p:sp>
          <p:nvSpPr>
            <p:cNvPr id="36887" name="Rectangle 6"/>
            <p:cNvSpPr>
              <a:spLocks noChangeArrowheads="1"/>
            </p:cNvSpPr>
            <p:nvPr/>
          </p:nvSpPr>
          <p:spPr bwMode="auto">
            <a:xfrm>
              <a:off x="3595" y="3173"/>
              <a:ext cx="344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88" name="Rectangle 7"/>
            <p:cNvSpPr>
              <a:spLocks noChangeArrowheads="1"/>
            </p:cNvSpPr>
            <p:nvPr/>
          </p:nvSpPr>
          <p:spPr bwMode="auto">
            <a:xfrm>
              <a:off x="3626" y="3195"/>
              <a:ext cx="21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" sz="2000" b="1" i="1">
                  <a:solidFill>
                    <a:srgbClr val="000000"/>
                  </a:solidFill>
                </a:rPr>
                <a:t>HA2</a:t>
              </a:r>
              <a:endParaRPr lang="es-ES" sz="2000" b="1"/>
            </a:p>
          </p:txBody>
        </p:sp>
        <p:sp>
          <p:nvSpPr>
            <p:cNvPr id="36889" name="Rectangle 8"/>
            <p:cNvSpPr>
              <a:spLocks noChangeArrowheads="1"/>
            </p:cNvSpPr>
            <p:nvPr/>
          </p:nvSpPr>
          <p:spPr bwMode="auto">
            <a:xfrm>
              <a:off x="3595" y="3631"/>
              <a:ext cx="251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90" name="Rectangle 9"/>
            <p:cNvSpPr>
              <a:spLocks noChangeArrowheads="1"/>
            </p:cNvSpPr>
            <p:nvPr/>
          </p:nvSpPr>
          <p:spPr bwMode="auto">
            <a:xfrm>
              <a:off x="3629" y="3653"/>
              <a:ext cx="191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2000" b="1">
                  <a:solidFill>
                    <a:srgbClr val="000000"/>
                  </a:solidFill>
                </a:rPr>
                <a:t>18S</a:t>
              </a:r>
              <a:endParaRPr lang="es-ES" sz="2000" b="1"/>
            </a:p>
          </p:txBody>
        </p:sp>
        <p:sp>
          <p:nvSpPr>
            <p:cNvPr id="36891" name="Rectangle 10"/>
            <p:cNvSpPr>
              <a:spLocks noChangeArrowheads="1"/>
            </p:cNvSpPr>
            <p:nvPr/>
          </p:nvSpPr>
          <p:spPr bwMode="auto">
            <a:xfrm>
              <a:off x="2080" y="2254"/>
              <a:ext cx="252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92" name="Rectangle 11"/>
            <p:cNvSpPr>
              <a:spLocks noChangeArrowheads="1"/>
            </p:cNvSpPr>
            <p:nvPr/>
          </p:nvSpPr>
          <p:spPr bwMode="auto">
            <a:xfrm>
              <a:off x="2207" y="2277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893" name="Rectangle 12"/>
            <p:cNvSpPr>
              <a:spLocks noChangeArrowheads="1"/>
            </p:cNvSpPr>
            <p:nvPr/>
          </p:nvSpPr>
          <p:spPr bwMode="auto">
            <a:xfrm>
              <a:off x="2658" y="2254"/>
              <a:ext cx="252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94" name="Rectangle 13"/>
            <p:cNvSpPr>
              <a:spLocks noChangeArrowheads="1"/>
            </p:cNvSpPr>
            <p:nvPr/>
          </p:nvSpPr>
          <p:spPr bwMode="auto">
            <a:xfrm>
              <a:off x="2730" y="2277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895" name="Rectangle 14"/>
            <p:cNvSpPr>
              <a:spLocks noChangeArrowheads="1"/>
            </p:cNvSpPr>
            <p:nvPr/>
          </p:nvSpPr>
          <p:spPr bwMode="auto">
            <a:xfrm>
              <a:off x="2790" y="2277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896" name="Rectangle 15"/>
            <p:cNvSpPr>
              <a:spLocks noChangeArrowheads="1"/>
            </p:cNvSpPr>
            <p:nvPr/>
          </p:nvSpPr>
          <p:spPr bwMode="auto">
            <a:xfrm>
              <a:off x="3118" y="2311"/>
              <a:ext cx="251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897" name="Rectangle 16"/>
            <p:cNvSpPr>
              <a:spLocks noChangeArrowheads="1"/>
            </p:cNvSpPr>
            <p:nvPr/>
          </p:nvSpPr>
          <p:spPr bwMode="auto">
            <a:xfrm>
              <a:off x="3216" y="2281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898" name="Rectangle 17"/>
            <p:cNvSpPr>
              <a:spLocks noChangeArrowheads="1"/>
            </p:cNvSpPr>
            <p:nvPr/>
          </p:nvSpPr>
          <p:spPr bwMode="auto">
            <a:xfrm>
              <a:off x="3278" y="2281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899" name="Rectangle 18"/>
            <p:cNvSpPr>
              <a:spLocks noChangeArrowheads="1"/>
            </p:cNvSpPr>
            <p:nvPr/>
          </p:nvSpPr>
          <p:spPr bwMode="auto">
            <a:xfrm>
              <a:off x="3212" y="2355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  <p:sp>
          <p:nvSpPr>
            <p:cNvPr id="36900" name="Rectangle 19"/>
            <p:cNvSpPr>
              <a:spLocks noChangeArrowheads="1"/>
            </p:cNvSpPr>
            <p:nvPr/>
          </p:nvSpPr>
          <p:spPr bwMode="auto">
            <a:xfrm>
              <a:off x="3287" y="2355"/>
              <a:ext cx="0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endParaRPr lang="es-ES">
                <a:latin typeface="Times New Roman" pitchFamily="18" charset="0"/>
              </a:endParaRPr>
            </a:p>
          </p:txBody>
        </p:sp>
      </p:grpSp>
      <p:sp>
        <p:nvSpPr>
          <p:cNvPr id="36867" name="Text Box 20"/>
          <p:cNvSpPr txBox="1">
            <a:spLocks noChangeArrowheads="1"/>
          </p:cNvSpPr>
          <p:nvPr/>
        </p:nvSpPr>
        <p:spPr bwMode="auto">
          <a:xfrm>
            <a:off x="3886200" y="2438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b="1"/>
              <a:t>+ Fe</a:t>
            </a:r>
            <a:endParaRPr lang="es-ES" sz="2000" b="1"/>
          </a:p>
        </p:txBody>
      </p:sp>
      <p:sp>
        <p:nvSpPr>
          <p:cNvPr id="36868" name="Text Box 21"/>
          <p:cNvSpPr txBox="1">
            <a:spLocks noChangeArrowheads="1"/>
          </p:cNvSpPr>
          <p:nvPr/>
        </p:nvSpPr>
        <p:spPr bwMode="auto">
          <a:xfrm>
            <a:off x="5105400" y="2438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b="1"/>
              <a:t>- Fe</a:t>
            </a:r>
            <a:endParaRPr lang="es-ES" sz="2000" b="1"/>
          </a:p>
        </p:txBody>
      </p:sp>
      <p:sp>
        <p:nvSpPr>
          <p:cNvPr id="36869" name="Text Box 22"/>
          <p:cNvSpPr txBox="1">
            <a:spLocks noChangeArrowheads="1"/>
          </p:cNvSpPr>
          <p:nvPr/>
        </p:nvSpPr>
        <p:spPr bwMode="auto">
          <a:xfrm>
            <a:off x="6400800" y="24384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000" b="1"/>
              <a:t>- Fe + Co</a:t>
            </a:r>
            <a:endParaRPr lang="es-ES" sz="2000" b="1"/>
          </a:p>
        </p:txBody>
      </p:sp>
      <p:sp>
        <p:nvSpPr>
          <p:cNvPr id="36870" name="AutoShape 23"/>
          <p:cNvSpPr>
            <a:spLocks/>
          </p:cNvSpPr>
          <p:nvPr/>
        </p:nvSpPr>
        <p:spPr bwMode="auto">
          <a:xfrm>
            <a:off x="914400" y="1981200"/>
            <a:ext cx="609600" cy="3200400"/>
          </a:xfrm>
          <a:prstGeom prst="rightBracket">
            <a:avLst>
              <a:gd name="adj" fmla="val 26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1" name="Oval 24"/>
          <p:cNvSpPr>
            <a:spLocks noChangeArrowheads="1"/>
          </p:cNvSpPr>
          <p:nvPr/>
        </p:nvSpPr>
        <p:spPr bwMode="auto">
          <a:xfrm>
            <a:off x="1219200" y="26670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2" name="Line 25"/>
          <p:cNvSpPr>
            <a:spLocks noChangeShapeType="1"/>
          </p:cNvSpPr>
          <p:nvPr/>
        </p:nvSpPr>
        <p:spPr bwMode="auto">
          <a:xfrm flipV="1">
            <a:off x="990600" y="2667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3" name="Oval 26"/>
          <p:cNvSpPr>
            <a:spLocks noChangeArrowheads="1"/>
          </p:cNvSpPr>
          <p:nvPr/>
        </p:nvSpPr>
        <p:spPr bwMode="auto">
          <a:xfrm>
            <a:off x="1295400" y="37338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4" name="Line 27"/>
          <p:cNvSpPr>
            <a:spLocks noChangeShapeType="1"/>
          </p:cNvSpPr>
          <p:nvPr/>
        </p:nvSpPr>
        <p:spPr bwMode="auto">
          <a:xfrm flipV="1">
            <a:off x="990600" y="37338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75" name="Text Box 28"/>
          <p:cNvSpPr txBox="1">
            <a:spLocks noChangeArrowheads="1"/>
          </p:cNvSpPr>
          <p:nvPr/>
        </p:nvSpPr>
        <p:spPr bwMode="auto">
          <a:xfrm>
            <a:off x="1752600" y="24384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H</a:t>
            </a:r>
            <a:r>
              <a:rPr lang="es-ES_tradnl" sz="1800" b="1" baseline="30000">
                <a:latin typeface="Times New Roman" pitchFamily="18" charset="0"/>
              </a:rPr>
              <a:t>+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6876" name="Text Box 29"/>
          <p:cNvSpPr txBox="1">
            <a:spLocks noChangeArrowheads="1"/>
          </p:cNvSpPr>
          <p:nvPr/>
        </p:nvSpPr>
        <p:spPr bwMode="auto">
          <a:xfrm>
            <a:off x="1752600" y="351948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H</a:t>
            </a:r>
            <a:r>
              <a:rPr lang="es-ES_tradnl" sz="1800" b="1" baseline="30000">
                <a:latin typeface="Times New Roman" pitchFamily="18" charset="0"/>
              </a:rPr>
              <a:t>+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6877" name="Text Box 30"/>
          <p:cNvSpPr txBox="1">
            <a:spLocks noChangeArrowheads="1"/>
          </p:cNvSpPr>
          <p:nvPr/>
        </p:nvSpPr>
        <p:spPr bwMode="auto">
          <a:xfrm>
            <a:off x="533400" y="25908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>
                <a:solidFill>
                  <a:srgbClr val="FFFF00"/>
                </a:solidFill>
                <a:latin typeface="Times New Roman" pitchFamily="18" charset="0"/>
              </a:rPr>
              <a:t>HA1</a:t>
            </a:r>
            <a:endParaRPr lang="es-ES" sz="1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6878" name="Text Box 31"/>
          <p:cNvSpPr txBox="1">
            <a:spLocks noChangeArrowheads="1"/>
          </p:cNvSpPr>
          <p:nvPr/>
        </p:nvSpPr>
        <p:spPr bwMode="auto">
          <a:xfrm>
            <a:off x="609600" y="36576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800" b="1">
                <a:latin typeface="Times New Roman" pitchFamily="18" charset="0"/>
              </a:rPr>
              <a:t>HA2</a:t>
            </a:r>
            <a:endParaRPr lang="es-ES" sz="1800" b="1">
              <a:latin typeface="Times New Roman" pitchFamily="18" charset="0"/>
            </a:endParaRPr>
          </a:p>
        </p:txBody>
      </p:sp>
      <p:sp>
        <p:nvSpPr>
          <p:cNvPr id="36879" name="Text Box 32"/>
          <p:cNvSpPr txBox="1">
            <a:spLocks noChangeArrowheads="1"/>
          </p:cNvSpPr>
          <p:nvPr/>
        </p:nvSpPr>
        <p:spPr bwMode="auto">
          <a:xfrm>
            <a:off x="684213" y="188913"/>
            <a:ext cx="795813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 dirty="0">
                <a:solidFill>
                  <a:srgbClr val="FFFF00"/>
                </a:solidFill>
              </a:rPr>
              <a:t>H</a:t>
            </a:r>
            <a:r>
              <a:rPr lang="es-ES_tradnl" b="1" baseline="30000" dirty="0">
                <a:solidFill>
                  <a:srgbClr val="FFFF00"/>
                </a:solidFill>
              </a:rPr>
              <a:t>+</a:t>
            </a:r>
            <a:r>
              <a:rPr lang="es-ES_tradnl" b="1" dirty="0">
                <a:solidFill>
                  <a:srgbClr val="FFFF00"/>
                </a:solidFill>
              </a:rPr>
              <a:t>-</a:t>
            </a:r>
            <a:r>
              <a:rPr lang="es-ES_tradnl" b="1" dirty="0" err="1">
                <a:solidFill>
                  <a:srgbClr val="FFFF00"/>
                </a:solidFill>
              </a:rPr>
              <a:t>ATPasa</a:t>
            </a:r>
            <a:r>
              <a:rPr lang="es-ES_tradnl" b="1" dirty="0">
                <a:solidFill>
                  <a:srgbClr val="FFFF00"/>
                </a:solidFill>
              </a:rPr>
              <a:t>  HA1 </a:t>
            </a:r>
            <a:r>
              <a:rPr lang="es-ES_tradnl" b="1" dirty="0" smtClean="0">
                <a:solidFill>
                  <a:srgbClr val="FFFF00"/>
                </a:solidFill>
              </a:rPr>
              <a:t>es inducida </a:t>
            </a:r>
            <a:r>
              <a:rPr lang="es-ES_tradnl" b="1" dirty="0">
                <a:solidFill>
                  <a:srgbClr val="FFFF00"/>
                </a:solidFill>
              </a:rPr>
              <a:t>por </a:t>
            </a:r>
            <a:r>
              <a:rPr lang="es-ES_tradnl" b="1" dirty="0" smtClean="0">
                <a:solidFill>
                  <a:srgbClr val="FFFF00"/>
                </a:solidFill>
              </a:rPr>
              <a:t>deficiencia </a:t>
            </a:r>
            <a:r>
              <a:rPr lang="es-ES_tradnl" b="1" dirty="0">
                <a:solidFill>
                  <a:srgbClr val="FFFF00"/>
                </a:solidFill>
              </a:rPr>
              <a:t>de Fe </a:t>
            </a:r>
            <a:r>
              <a:rPr lang="es-ES_tradnl" b="1" dirty="0" smtClean="0">
                <a:solidFill>
                  <a:srgbClr val="FFFF00"/>
                </a:solidFill>
              </a:rPr>
              <a:t>en  raíz 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36880" name="Rectangle 34"/>
          <p:cNvSpPr>
            <a:spLocks noChangeArrowheads="1"/>
          </p:cNvSpPr>
          <p:nvPr/>
        </p:nvSpPr>
        <p:spPr bwMode="auto">
          <a:xfrm>
            <a:off x="6477000" y="2438400"/>
            <a:ext cx="2209800" cy="396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81" name="Text Box 35"/>
          <p:cNvSpPr txBox="1">
            <a:spLocks noChangeArrowheads="1"/>
          </p:cNvSpPr>
          <p:nvPr/>
        </p:nvSpPr>
        <p:spPr bwMode="auto">
          <a:xfrm>
            <a:off x="6553200" y="3276600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i="1">
                <a:solidFill>
                  <a:srgbClr val="FFFF00"/>
                </a:solidFill>
              </a:rPr>
              <a:t>HA1</a:t>
            </a:r>
            <a:endParaRPr lang="es-ES" sz="2800" i="1">
              <a:solidFill>
                <a:srgbClr val="FFFF00"/>
              </a:solidFill>
            </a:endParaRPr>
          </a:p>
        </p:txBody>
      </p:sp>
      <p:sp>
        <p:nvSpPr>
          <p:cNvPr id="36882" name="Text Box 36"/>
          <p:cNvSpPr txBox="1">
            <a:spLocks noChangeArrowheads="1"/>
          </p:cNvSpPr>
          <p:nvPr/>
        </p:nvSpPr>
        <p:spPr bwMode="auto">
          <a:xfrm>
            <a:off x="6629400" y="4343400"/>
            <a:ext cx="121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i="1"/>
              <a:t>HA 2</a:t>
            </a:r>
            <a:endParaRPr lang="es-ES" sz="2800" i="1"/>
          </a:p>
        </p:txBody>
      </p:sp>
      <p:sp>
        <p:nvSpPr>
          <p:cNvPr id="36883" name="Text Box 37"/>
          <p:cNvSpPr txBox="1">
            <a:spLocks noChangeArrowheads="1"/>
          </p:cNvSpPr>
          <p:nvPr/>
        </p:nvSpPr>
        <p:spPr bwMode="auto">
          <a:xfrm>
            <a:off x="6629400" y="5334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800" i="1"/>
              <a:t>18S</a:t>
            </a:r>
            <a:endParaRPr lang="es-ES" sz="2800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1026"/>
          <p:cNvSpPr>
            <a:spLocks noChangeArrowheads="1"/>
          </p:cNvSpPr>
          <p:nvPr/>
        </p:nvSpPr>
        <p:spPr bwMode="auto">
          <a:xfrm>
            <a:off x="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Hierro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19459" name="Rectangle 1027"/>
          <p:cNvSpPr>
            <a:spLocks noChangeArrowheads="1"/>
          </p:cNvSpPr>
          <p:nvPr/>
        </p:nvSpPr>
        <p:spPr bwMode="auto">
          <a:xfrm>
            <a:off x="228600" y="6858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>
                <a:sym typeface="Symbol" pitchFamily="18" charset="2"/>
              </a:rPr>
              <a:t> Introdução</a:t>
            </a:r>
            <a:endParaRPr lang="pt-BR" sz="3200" b="1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>
                <a:sym typeface="Symbol" pitchFamily="18" charset="2"/>
              </a:rPr>
              <a:t></a:t>
            </a:r>
            <a:r>
              <a:rPr lang="pt-BR" sz="3200" b="1"/>
              <a:t> </a:t>
            </a:r>
            <a:r>
              <a:rPr lang="pt-BR" sz="3600" b="1"/>
              <a:t>Absorção, translocação e redistribuição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>
                <a:sym typeface="Symbol" pitchFamily="18" charset="2"/>
              </a:rPr>
              <a:t></a:t>
            </a:r>
            <a:r>
              <a:rPr lang="pt-BR" sz="3600" b="1"/>
              <a:t> Participação no metabolismo vegetal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>
                <a:sym typeface="Symbol" pitchFamily="18" charset="2"/>
              </a:rPr>
              <a:t></a:t>
            </a:r>
            <a:r>
              <a:rPr lang="pt-BR" sz="3600" b="1"/>
              <a:t> Exigências minerais das principais culturas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>
                <a:sym typeface="Symbol" pitchFamily="18" charset="2"/>
              </a:rPr>
              <a:t></a:t>
            </a:r>
            <a:r>
              <a:rPr lang="pt-BR" sz="3600" b="1"/>
              <a:t> Sintomatologia de deficiência e excessos nutricionais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81000" y="1752600"/>
            <a:ext cx="81534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6000" b="1">
                <a:solidFill>
                  <a:schemeClr val="folHlink"/>
                </a:solidFill>
              </a:rPr>
              <a:t>Transporte</a:t>
            </a:r>
          </a:p>
          <a:p>
            <a:pPr>
              <a:spcBef>
                <a:spcPct val="50000"/>
              </a:spcBef>
            </a:pPr>
            <a:r>
              <a:rPr lang="pt-BR" sz="4400"/>
              <a:t>Fe-complexo (conc. no xilema: 15-30 </a:t>
            </a:r>
            <a:r>
              <a:rPr lang="pt-BR" sz="4400">
                <a:cs typeface="Arial" charset="0"/>
              </a:rPr>
              <a:t>µ</a:t>
            </a:r>
            <a:r>
              <a:rPr lang="pt-BR" sz="4400"/>
              <a:t>M);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8600" y="1295400"/>
            <a:ext cx="8382000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6000" b="1" dirty="0" err="1" smtClean="0">
                <a:solidFill>
                  <a:schemeClr val="folHlink"/>
                </a:solidFill>
              </a:rPr>
              <a:t>Redistribuición</a:t>
            </a:r>
            <a:endParaRPr lang="pt-BR" sz="6000" b="1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pt-BR" sz="5400" b="1" dirty="0"/>
              <a:t>Pouco </a:t>
            </a:r>
            <a:r>
              <a:rPr lang="es-AR" sz="5400" b="1" dirty="0" smtClean="0"/>
              <a:t>móvil</a:t>
            </a:r>
          </a:p>
          <a:p>
            <a:pPr>
              <a:spcBef>
                <a:spcPct val="50000"/>
              </a:spcBef>
            </a:pPr>
            <a:r>
              <a:rPr lang="pt-BR" b="1" dirty="0" smtClean="0">
                <a:solidFill>
                  <a:srgbClr val="66FF66"/>
                </a:solidFill>
              </a:rPr>
              <a:t>Fe</a:t>
            </a:r>
            <a:r>
              <a:rPr lang="pt-BR" b="1" dirty="0">
                <a:solidFill>
                  <a:srgbClr val="66FF66"/>
                </a:solidFill>
              </a:rPr>
              <a:t>: complexo aniônico; PM=2400 (</a:t>
            </a:r>
            <a:r>
              <a:rPr lang="pt-BR" b="1" dirty="0" err="1">
                <a:solidFill>
                  <a:srgbClr val="66FF66"/>
                </a:solidFill>
              </a:rPr>
              <a:t>Maas</a:t>
            </a:r>
            <a:r>
              <a:rPr lang="pt-BR" b="1" dirty="0">
                <a:solidFill>
                  <a:srgbClr val="66FF66"/>
                </a:solidFill>
              </a:rPr>
              <a:t> </a:t>
            </a:r>
            <a:r>
              <a:rPr lang="pt-BR" b="1" dirty="0" err="1">
                <a:solidFill>
                  <a:srgbClr val="66FF66"/>
                </a:solidFill>
              </a:rPr>
              <a:t>et</a:t>
            </a:r>
            <a:r>
              <a:rPr lang="pt-BR" b="1" dirty="0">
                <a:solidFill>
                  <a:srgbClr val="66FF66"/>
                </a:solidFill>
              </a:rPr>
              <a:t> al., 1998).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(conc. </a:t>
            </a:r>
            <a:r>
              <a:rPr lang="pt-BR" b="1" dirty="0" err="1" smtClean="0">
                <a:solidFill>
                  <a:srgbClr val="66FF66"/>
                </a:solidFill>
              </a:rPr>
              <a:t>en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</a:rPr>
              <a:t>el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>
                <a:solidFill>
                  <a:srgbClr val="66FF66"/>
                </a:solidFill>
              </a:rPr>
              <a:t>floema: 75-220 </a:t>
            </a:r>
            <a:r>
              <a:rPr lang="pt-BR" b="1" dirty="0" err="1">
                <a:solidFill>
                  <a:srgbClr val="66FF66"/>
                </a:solidFill>
                <a:cs typeface="Arial" charset="0"/>
              </a:rPr>
              <a:t>µ</a:t>
            </a:r>
            <a:r>
              <a:rPr lang="pt-BR" b="1" dirty="0" err="1">
                <a:solidFill>
                  <a:srgbClr val="66FF66"/>
                </a:solidFill>
              </a:rPr>
              <a:t>M</a:t>
            </a:r>
            <a:r>
              <a:rPr lang="pt-BR" b="1" dirty="0">
                <a:solidFill>
                  <a:srgbClr val="66FF66"/>
                </a:solidFill>
              </a:rPr>
              <a:t>);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81000" y="669925"/>
            <a:ext cx="8382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6000" b="1" dirty="0">
                <a:solidFill>
                  <a:schemeClr val="folHlink"/>
                </a:solidFill>
              </a:rPr>
              <a:t>       </a:t>
            </a:r>
            <a:r>
              <a:rPr lang="pt-BR" sz="6000" b="1" dirty="0" err="1" smtClean="0">
                <a:solidFill>
                  <a:schemeClr val="folHlink"/>
                </a:solidFill>
              </a:rPr>
              <a:t>Redistribuición</a:t>
            </a:r>
            <a:endParaRPr lang="pt-BR" sz="6000" b="1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99"/>
                </a:solidFill>
              </a:rPr>
              <a:t>               </a:t>
            </a:r>
            <a:r>
              <a:rPr lang="pt-BR" b="1" dirty="0" smtClean="0">
                <a:solidFill>
                  <a:srgbClr val="FFFF99"/>
                </a:solidFill>
              </a:rPr>
              <a:t>Cultura/</a:t>
            </a:r>
            <a:r>
              <a:rPr lang="pt-BR" b="1" dirty="0" err="1" smtClean="0">
                <a:solidFill>
                  <a:srgbClr val="FFFF99"/>
                </a:solidFill>
              </a:rPr>
              <a:t>Especie</a:t>
            </a:r>
            <a:endParaRPr lang="pt-BR" b="1" dirty="0">
              <a:solidFill>
                <a:srgbClr val="FFFF99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      </a:t>
            </a:r>
            <a:r>
              <a:rPr lang="pt-BR" b="1" dirty="0" err="1" smtClean="0">
                <a:solidFill>
                  <a:srgbClr val="66FF66"/>
                </a:solidFill>
              </a:rPr>
              <a:t>En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</a:rPr>
              <a:t>semillas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>
                <a:solidFill>
                  <a:srgbClr val="66FF66"/>
                </a:solidFill>
              </a:rPr>
              <a:t>=&gt; Plântulas</a:t>
            </a:r>
          </a:p>
          <a:p>
            <a:pPr>
              <a:spcBef>
                <a:spcPct val="50000"/>
              </a:spcBef>
            </a:pPr>
            <a:endParaRPr lang="pt-BR" b="1" dirty="0">
              <a:solidFill>
                <a:srgbClr val="66FF66"/>
              </a:solidFill>
            </a:endParaRPr>
          </a:p>
          <a:p>
            <a:pPr>
              <a:spcBef>
                <a:spcPct val="50000"/>
              </a:spcBef>
            </a:pPr>
            <a:r>
              <a:rPr lang="pt-BR" sz="4400" b="1" dirty="0">
                <a:solidFill>
                  <a:srgbClr val="FF9933"/>
                </a:solidFill>
              </a:rPr>
              <a:t>50 a 100% (genótipos de trigo)</a:t>
            </a:r>
          </a:p>
          <a:p>
            <a:pPr>
              <a:spcBef>
                <a:spcPct val="50000"/>
              </a:spcBef>
            </a:pPr>
            <a:r>
              <a:rPr lang="pt-BR" sz="4400" b="1" dirty="0">
                <a:solidFill>
                  <a:srgbClr val="66FF66"/>
                </a:solidFill>
              </a:rPr>
              <a:t>27 a 42% (</a:t>
            </a:r>
            <a:r>
              <a:rPr lang="pt-BR" sz="4400" b="1" dirty="0" err="1" smtClean="0">
                <a:solidFill>
                  <a:srgbClr val="66FF66"/>
                </a:solidFill>
              </a:rPr>
              <a:t>especies</a:t>
            </a:r>
            <a:r>
              <a:rPr lang="pt-BR" sz="4400" b="1" dirty="0" smtClean="0">
                <a:solidFill>
                  <a:srgbClr val="66FF66"/>
                </a:solidFill>
              </a:rPr>
              <a:t> </a:t>
            </a:r>
            <a:r>
              <a:rPr lang="pt-BR" sz="4400" b="1" dirty="0">
                <a:solidFill>
                  <a:srgbClr val="66FF66"/>
                </a:solidFill>
              </a:rPr>
              <a:t>tremoço)</a:t>
            </a:r>
            <a:endParaRPr lang="pt-BR" sz="4400" b="1" baseline="30000" dirty="0">
              <a:solidFill>
                <a:srgbClr val="66FF66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669925"/>
            <a:ext cx="8382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6000" b="1" dirty="0">
                <a:solidFill>
                  <a:schemeClr val="folHlink"/>
                </a:solidFill>
              </a:rPr>
              <a:t>     </a:t>
            </a:r>
            <a:r>
              <a:rPr lang="pt-BR" sz="6000" b="1" dirty="0" err="1" smtClean="0">
                <a:solidFill>
                  <a:schemeClr val="folHlink"/>
                </a:solidFill>
              </a:rPr>
              <a:t>Redistribuición</a:t>
            </a:r>
            <a:endParaRPr lang="pt-BR" sz="6000" b="1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99"/>
                </a:solidFill>
              </a:rPr>
              <a:t>              Estado interno</a:t>
            </a:r>
          </a:p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66FF66"/>
                </a:solidFill>
              </a:rPr>
              <a:t>En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i="1" dirty="0" err="1">
                <a:solidFill>
                  <a:srgbClr val="66FF66"/>
                </a:solidFill>
              </a:rPr>
              <a:t>Ricinus</a:t>
            </a:r>
            <a:r>
              <a:rPr lang="pt-BR" b="1" i="1" dirty="0">
                <a:solidFill>
                  <a:srgbClr val="66FF66"/>
                </a:solidFill>
              </a:rPr>
              <a:t> </a:t>
            </a:r>
            <a:r>
              <a:rPr lang="pt-BR" b="1" i="1" dirty="0" err="1">
                <a:solidFill>
                  <a:srgbClr val="66FF66"/>
                </a:solidFill>
              </a:rPr>
              <a:t>communis</a:t>
            </a:r>
            <a:r>
              <a:rPr lang="pt-BR" b="1" i="1" dirty="0">
                <a:solidFill>
                  <a:srgbClr val="66FF66"/>
                </a:solidFill>
              </a:rPr>
              <a:t> (</a:t>
            </a:r>
            <a:r>
              <a:rPr lang="pt-BR" b="1" i="1" dirty="0" err="1">
                <a:solidFill>
                  <a:srgbClr val="66FF66"/>
                </a:solidFill>
              </a:rPr>
              <a:t>Mass</a:t>
            </a:r>
            <a:r>
              <a:rPr lang="pt-BR" b="1" i="1" dirty="0">
                <a:solidFill>
                  <a:srgbClr val="66FF66"/>
                </a:solidFill>
              </a:rPr>
              <a:t> </a:t>
            </a:r>
            <a:r>
              <a:rPr lang="pt-BR" b="1" i="1" dirty="0" err="1">
                <a:solidFill>
                  <a:srgbClr val="66FF66"/>
                </a:solidFill>
              </a:rPr>
              <a:t>et</a:t>
            </a:r>
            <a:r>
              <a:rPr lang="pt-BR" b="1" i="1" dirty="0">
                <a:solidFill>
                  <a:srgbClr val="66FF66"/>
                </a:solidFill>
              </a:rPr>
              <a:t> al., 1988)</a:t>
            </a:r>
          </a:p>
          <a:p>
            <a:pPr>
              <a:spcBef>
                <a:spcPct val="50000"/>
              </a:spcBef>
            </a:pPr>
            <a:r>
              <a:rPr lang="pt-BR" b="1" i="1" dirty="0">
                <a:solidFill>
                  <a:srgbClr val="66FF66"/>
                </a:solidFill>
              </a:rPr>
              <a:t>Fe </a:t>
            </a:r>
            <a:r>
              <a:rPr lang="pt-BR" b="1" i="1" dirty="0" err="1" smtClean="0">
                <a:solidFill>
                  <a:srgbClr val="66FF66"/>
                </a:solidFill>
              </a:rPr>
              <a:t>en</a:t>
            </a:r>
            <a:r>
              <a:rPr lang="pt-BR" b="1" i="1" dirty="0" smtClean="0">
                <a:solidFill>
                  <a:srgbClr val="66FF66"/>
                </a:solidFill>
              </a:rPr>
              <a:t> </a:t>
            </a:r>
            <a:r>
              <a:rPr lang="pt-BR" b="1" i="1" dirty="0" err="1" smtClean="0">
                <a:solidFill>
                  <a:srgbClr val="66FF66"/>
                </a:solidFill>
              </a:rPr>
              <a:t>la</a:t>
            </a:r>
            <a:r>
              <a:rPr lang="pt-BR" b="1" i="1" dirty="0" smtClean="0">
                <a:solidFill>
                  <a:srgbClr val="66FF66"/>
                </a:solidFill>
              </a:rPr>
              <a:t> </a:t>
            </a:r>
            <a:r>
              <a:rPr lang="pt-BR" b="1" i="1" dirty="0">
                <a:solidFill>
                  <a:srgbClr val="66FF66"/>
                </a:solidFill>
              </a:rPr>
              <a:t>Seiva </a:t>
            </a:r>
            <a:r>
              <a:rPr lang="pt-BR" b="1" i="1" dirty="0" err="1" smtClean="0">
                <a:solidFill>
                  <a:srgbClr val="66FF66"/>
                </a:solidFill>
              </a:rPr>
              <a:t>del</a:t>
            </a:r>
            <a:r>
              <a:rPr lang="pt-BR" b="1" i="1" dirty="0" smtClean="0">
                <a:solidFill>
                  <a:srgbClr val="66FF66"/>
                </a:solidFill>
              </a:rPr>
              <a:t> </a:t>
            </a:r>
            <a:r>
              <a:rPr lang="pt-BR" b="1" i="1" dirty="0">
                <a:solidFill>
                  <a:srgbClr val="66FF66"/>
                </a:solidFill>
              </a:rPr>
              <a:t>Floema: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Sob </a:t>
            </a:r>
            <a:r>
              <a:rPr lang="pt-BR" b="1" dirty="0" err="1" smtClean="0">
                <a:solidFill>
                  <a:srgbClr val="66FF66"/>
                </a:solidFill>
              </a:rPr>
              <a:t>deficiencia</a:t>
            </a:r>
            <a:r>
              <a:rPr lang="pt-BR" b="1" dirty="0">
                <a:solidFill>
                  <a:srgbClr val="66FF66"/>
                </a:solidFill>
              </a:rPr>
              <a:t>= 7 </a:t>
            </a:r>
            <a:r>
              <a:rPr lang="pt-BR" b="1" dirty="0" err="1">
                <a:solidFill>
                  <a:srgbClr val="66FF66"/>
                </a:solidFill>
              </a:rPr>
              <a:t>mmol</a:t>
            </a:r>
            <a:r>
              <a:rPr lang="pt-BR" b="1" dirty="0">
                <a:solidFill>
                  <a:srgbClr val="66FF66"/>
                </a:solidFill>
              </a:rPr>
              <a:t> L</a:t>
            </a:r>
            <a:r>
              <a:rPr lang="pt-BR" b="1" baseline="30000" dirty="0">
                <a:solidFill>
                  <a:srgbClr val="66FF66"/>
                </a:solidFill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Sob </a:t>
            </a:r>
            <a:r>
              <a:rPr lang="pt-BR" b="1" dirty="0" err="1" smtClean="0">
                <a:solidFill>
                  <a:srgbClr val="66FF66"/>
                </a:solidFill>
              </a:rPr>
              <a:t>suficiencia</a:t>
            </a:r>
            <a:r>
              <a:rPr lang="pt-BR" b="1" dirty="0">
                <a:solidFill>
                  <a:srgbClr val="66FF66"/>
                </a:solidFill>
              </a:rPr>
              <a:t>= 20 </a:t>
            </a:r>
            <a:r>
              <a:rPr lang="pt-BR" b="1" dirty="0" err="1">
                <a:solidFill>
                  <a:srgbClr val="66FF66"/>
                </a:solidFill>
              </a:rPr>
              <a:t>mmol</a:t>
            </a:r>
            <a:r>
              <a:rPr lang="pt-BR" b="1" dirty="0">
                <a:solidFill>
                  <a:srgbClr val="66FF66"/>
                </a:solidFill>
              </a:rPr>
              <a:t> L</a:t>
            </a:r>
            <a:r>
              <a:rPr lang="pt-BR" b="1" baseline="30000" dirty="0">
                <a:solidFill>
                  <a:srgbClr val="66FF66"/>
                </a:solidFill>
              </a:rPr>
              <a:t>-1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6"/>
          <p:cNvSpPr txBox="1">
            <a:spLocks noChangeArrowheads="1"/>
          </p:cNvSpPr>
          <p:nvPr/>
        </p:nvSpPr>
        <p:spPr bwMode="auto">
          <a:xfrm>
            <a:off x="381000" y="669925"/>
            <a:ext cx="8382000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6000" b="1" dirty="0">
                <a:solidFill>
                  <a:schemeClr val="folHlink"/>
                </a:solidFill>
              </a:rPr>
              <a:t>       </a:t>
            </a:r>
            <a:r>
              <a:rPr lang="pt-BR" sz="6000" b="1" dirty="0" err="1" smtClean="0">
                <a:solidFill>
                  <a:schemeClr val="folHlink"/>
                </a:solidFill>
              </a:rPr>
              <a:t>Redistribuición</a:t>
            </a:r>
            <a:endParaRPr lang="pt-BR" sz="6000" b="1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FF99"/>
                </a:solidFill>
              </a:rPr>
              <a:t>          </a:t>
            </a:r>
            <a:r>
              <a:rPr lang="pt-BR" sz="4400" b="1" dirty="0">
                <a:solidFill>
                  <a:srgbClr val="FFFF99"/>
                </a:solidFill>
              </a:rPr>
              <a:t>Fase de </a:t>
            </a:r>
            <a:r>
              <a:rPr lang="pt-BR" sz="4400" b="1" dirty="0" err="1" smtClean="0">
                <a:solidFill>
                  <a:srgbClr val="FFFF99"/>
                </a:solidFill>
              </a:rPr>
              <a:t>crecimiento</a:t>
            </a:r>
            <a:endParaRPr lang="pt-BR" sz="4400" b="1" dirty="0">
              <a:solidFill>
                <a:srgbClr val="FFFF99"/>
              </a:solidFill>
            </a:endParaRPr>
          </a:p>
          <a:p>
            <a:pPr>
              <a:spcBef>
                <a:spcPct val="50000"/>
              </a:spcBef>
            </a:pPr>
            <a:endParaRPr lang="pt-BR" b="1" dirty="0">
              <a:solidFill>
                <a:srgbClr val="FFFF99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      </a:t>
            </a:r>
            <a:r>
              <a:rPr lang="pt-BR" b="1" dirty="0" err="1" smtClean="0">
                <a:solidFill>
                  <a:srgbClr val="66FF66"/>
                </a:solidFill>
              </a:rPr>
              <a:t>En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</a:rPr>
              <a:t>la</a:t>
            </a:r>
            <a:r>
              <a:rPr lang="pt-BR" b="1" dirty="0" smtClean="0">
                <a:solidFill>
                  <a:srgbClr val="66FF66"/>
                </a:solidFill>
              </a:rPr>
              <a:t> </a:t>
            </a:r>
            <a:r>
              <a:rPr lang="pt-BR" b="1" dirty="0">
                <a:solidFill>
                  <a:srgbClr val="66FF66"/>
                </a:solidFill>
              </a:rPr>
              <a:t>fase </a:t>
            </a:r>
            <a:r>
              <a:rPr lang="pt-BR" b="1" dirty="0" err="1" smtClean="0">
                <a:solidFill>
                  <a:srgbClr val="66FF66"/>
                </a:solidFill>
              </a:rPr>
              <a:t>reproductiva</a:t>
            </a:r>
            <a:r>
              <a:rPr lang="pt-BR" b="1" dirty="0">
                <a:solidFill>
                  <a:srgbClr val="66FF66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pt-BR" sz="3600" b="1" dirty="0">
                <a:solidFill>
                  <a:srgbClr val="66FF66"/>
                </a:solidFill>
              </a:rPr>
              <a:t>       Parte aérea =&gt; Frutos</a:t>
            </a:r>
          </a:p>
          <a:p>
            <a:pPr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</a:rPr>
              <a:t>En</a:t>
            </a:r>
            <a:r>
              <a:rPr lang="pt-BR" sz="3600" b="1" dirty="0" smtClean="0">
                <a:solidFill>
                  <a:srgbClr val="66FF66"/>
                </a:solidFill>
              </a:rPr>
              <a:t> </a:t>
            </a:r>
            <a:r>
              <a:rPr lang="pt-BR" sz="3600" b="1" dirty="0">
                <a:solidFill>
                  <a:srgbClr val="66FF66"/>
                </a:solidFill>
              </a:rPr>
              <a:t>tremoço </a:t>
            </a:r>
            <a:r>
              <a:rPr lang="pt-BR" sz="3600" b="1" dirty="0" err="1" smtClean="0">
                <a:solidFill>
                  <a:srgbClr val="66FF66"/>
                </a:solidFill>
              </a:rPr>
              <a:t>fué</a:t>
            </a:r>
            <a:r>
              <a:rPr lang="pt-BR" sz="3600" b="1" dirty="0" smtClean="0">
                <a:solidFill>
                  <a:srgbClr val="66FF66"/>
                </a:solidFill>
              </a:rPr>
              <a:t> </a:t>
            </a:r>
            <a:r>
              <a:rPr lang="pt-BR" sz="3600" b="1" dirty="0">
                <a:solidFill>
                  <a:srgbClr val="66FF66"/>
                </a:solidFill>
              </a:rPr>
              <a:t>de 20% </a:t>
            </a:r>
            <a:r>
              <a:rPr lang="pt-BR" sz="2000" b="1" dirty="0">
                <a:solidFill>
                  <a:srgbClr val="66FF66"/>
                </a:solidFill>
              </a:rPr>
              <a:t>(</a:t>
            </a:r>
            <a:r>
              <a:rPr lang="pt-BR" sz="2000" b="1" dirty="0" err="1">
                <a:solidFill>
                  <a:srgbClr val="66FF66"/>
                </a:solidFill>
              </a:rPr>
              <a:t>Hocking</a:t>
            </a:r>
            <a:r>
              <a:rPr lang="pt-BR" sz="2000" b="1" dirty="0">
                <a:solidFill>
                  <a:srgbClr val="66FF66"/>
                </a:solidFill>
              </a:rPr>
              <a:t> &amp; </a:t>
            </a:r>
            <a:r>
              <a:rPr lang="pt-BR" sz="2000" b="1" dirty="0" err="1">
                <a:solidFill>
                  <a:srgbClr val="66FF66"/>
                </a:solidFill>
              </a:rPr>
              <a:t>Pate</a:t>
            </a:r>
            <a:r>
              <a:rPr lang="pt-BR" sz="2000" b="1" dirty="0">
                <a:solidFill>
                  <a:srgbClr val="66FF66"/>
                </a:solidFill>
              </a:rPr>
              <a:t>, 1978).</a:t>
            </a:r>
            <a:endParaRPr lang="pt-BR" sz="2000" b="1" baseline="30000" dirty="0">
              <a:solidFill>
                <a:srgbClr val="66FF66"/>
              </a:solidFill>
            </a:endParaRPr>
          </a:p>
        </p:txBody>
      </p:sp>
      <p:sp>
        <p:nvSpPr>
          <p:cNvPr id="41988" name="AutoShape 1028"/>
          <p:cNvSpPr>
            <a:spLocks noChangeArrowheads="1"/>
          </p:cNvSpPr>
          <p:nvPr/>
        </p:nvSpPr>
        <p:spPr bwMode="auto">
          <a:xfrm>
            <a:off x="838200" y="38862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1142984"/>
            <a:ext cx="9144000" cy="5585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     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La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mayor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parte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del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hierro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plantas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esta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localizada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los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cloroplastos,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con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influencia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fotossíntesis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. </a:t>
            </a:r>
            <a:endParaRPr lang="pt-BR" sz="3200" b="1" dirty="0">
              <a:solidFill>
                <a:srgbClr val="66FF66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El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hierro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importante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biossíntesis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clorofila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y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proteínas,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y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los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constituintes enzimáticos que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transportan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elétrons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y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tambien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activación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enzimas. </a:t>
            </a:r>
          </a:p>
          <a:p>
            <a:pPr algn="just">
              <a:spcBef>
                <a:spcPct val="50000"/>
              </a:spcBef>
            </a:pP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Elle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esencial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para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síntesis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proteínas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y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ayuda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a formar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algunus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sistemas respiratórios enzimáticos.</a:t>
            </a:r>
          </a:p>
        </p:txBody>
      </p:sp>
      <p:sp>
        <p:nvSpPr>
          <p:cNvPr id="353283" name="Rectangle 3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43108" y="428604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 smtClean="0"/>
              <a:t>Importancia</a:t>
            </a:r>
            <a:r>
              <a:rPr lang="pt-BR" dirty="0" smtClean="0"/>
              <a:t> </a:t>
            </a:r>
            <a:r>
              <a:rPr lang="pt-BR" dirty="0" err="1" smtClean="0"/>
              <a:t>del</a:t>
            </a:r>
            <a:r>
              <a:rPr lang="pt-BR" dirty="0" smtClean="0"/>
              <a:t> </a:t>
            </a:r>
            <a:r>
              <a:rPr lang="pt-BR" dirty="0"/>
              <a:t>Fe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52600" y="762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chemeClr val="folHlink"/>
                </a:solidFill>
              </a:rPr>
              <a:t>METABOLISMO: </a:t>
            </a:r>
            <a:r>
              <a:rPr lang="pt-BR" sz="2400" b="1" dirty="0" err="1" smtClean="0">
                <a:solidFill>
                  <a:schemeClr val="folHlink"/>
                </a:solidFill>
              </a:rPr>
              <a:t>Hierro</a:t>
            </a:r>
            <a:endParaRPr lang="pt-BR" sz="2400" b="1" dirty="0"/>
          </a:p>
        </p:txBody>
      </p:sp>
      <p:grpSp>
        <p:nvGrpSpPr>
          <p:cNvPr id="44035" name="Group 3"/>
          <p:cNvGrpSpPr>
            <a:grpSpLocks/>
          </p:cNvGrpSpPr>
          <p:nvPr/>
        </p:nvGrpSpPr>
        <p:grpSpPr bwMode="auto">
          <a:xfrm>
            <a:off x="0" y="609600"/>
            <a:ext cx="9144000" cy="6248400"/>
            <a:chOff x="-3" y="-3"/>
            <a:chExt cx="4439" cy="5312"/>
          </a:xfrm>
        </p:grpSpPr>
        <p:grpSp>
          <p:nvGrpSpPr>
            <p:cNvPr id="44059" name="Group 4"/>
            <p:cNvGrpSpPr>
              <a:grpSpLocks/>
            </p:cNvGrpSpPr>
            <p:nvPr/>
          </p:nvGrpSpPr>
          <p:grpSpPr bwMode="auto">
            <a:xfrm>
              <a:off x="0" y="0"/>
              <a:ext cx="4433" cy="5306"/>
              <a:chOff x="0" y="0"/>
              <a:chExt cx="4433" cy="5306"/>
            </a:xfrm>
          </p:grpSpPr>
          <p:grpSp>
            <p:nvGrpSpPr>
              <p:cNvPr id="4406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829" cy="518"/>
                <a:chOff x="0" y="0"/>
                <a:chExt cx="829" cy="518"/>
              </a:xfrm>
            </p:grpSpPr>
            <p:sp>
              <p:nvSpPr>
                <p:cNvPr id="44194" name="Rectangle 6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7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400" b="1" dirty="0" err="1" smtClean="0">
                      <a:solidFill>
                        <a:srgbClr val="FFCC00"/>
                      </a:solidFill>
                      <a:latin typeface="Times New Roman" pitchFamily="18" charset="0"/>
                      <a:cs typeface="Times New Roman" pitchFamily="18" charset="0"/>
                    </a:rPr>
                    <a:t>Función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195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8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2" name="Group 8"/>
              <p:cNvGrpSpPr>
                <a:grpSpLocks/>
              </p:cNvGrpSpPr>
              <p:nvPr/>
            </p:nvGrpSpPr>
            <p:grpSpPr bwMode="auto">
              <a:xfrm>
                <a:off x="829" y="0"/>
                <a:ext cx="225" cy="518"/>
                <a:chOff x="829" y="0"/>
                <a:chExt cx="225" cy="518"/>
              </a:xfrm>
            </p:grpSpPr>
            <p:sp>
              <p:nvSpPr>
                <p:cNvPr id="44192" name="Rectangle 9"/>
                <p:cNvSpPr>
                  <a:spLocks noChangeArrowheads="1"/>
                </p:cNvSpPr>
                <p:nvPr/>
              </p:nvSpPr>
              <p:spPr bwMode="auto">
                <a:xfrm>
                  <a:off x="857" y="0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93" name="Rectangle 10"/>
                <p:cNvSpPr>
                  <a:spLocks noChangeArrowheads="1"/>
                </p:cNvSpPr>
                <p:nvPr/>
              </p:nvSpPr>
              <p:spPr bwMode="auto">
                <a:xfrm>
                  <a:off x="829" y="0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3" name="Group 11"/>
              <p:cNvGrpSpPr>
                <a:grpSpLocks/>
              </p:cNvGrpSpPr>
              <p:nvPr/>
            </p:nvGrpSpPr>
            <p:grpSpPr bwMode="auto">
              <a:xfrm>
                <a:off x="1054" y="0"/>
                <a:ext cx="2028" cy="518"/>
                <a:chOff x="1054" y="0"/>
                <a:chExt cx="2028" cy="518"/>
              </a:xfrm>
            </p:grpSpPr>
            <p:sp>
              <p:nvSpPr>
                <p:cNvPr id="44190" name="Rectangle 12"/>
                <p:cNvSpPr>
                  <a:spLocks noChangeArrowheads="1"/>
                </p:cNvSpPr>
                <p:nvPr/>
              </p:nvSpPr>
              <p:spPr bwMode="auto">
                <a:xfrm>
                  <a:off x="1082" y="0"/>
                  <a:ext cx="1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eaLnBrk="0" hangingPunct="0"/>
                  <a:r>
                    <a:rPr lang="en-US" sz="2400" b="1" dirty="0" err="1" smtClean="0">
                      <a:solidFill>
                        <a:schemeClr val="folHlink"/>
                      </a:solidFill>
                      <a:latin typeface="Times New Roman" pitchFamily="18" charset="0"/>
                      <a:cs typeface="Times New Roman" pitchFamily="18" charset="0"/>
                    </a:rPr>
                    <a:t>Procesos</a:t>
                  </a:r>
                  <a:endParaRPr lang="en-US" sz="2400" b="1" dirty="0">
                    <a:solidFill>
                      <a:schemeClr val="folHlin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 dirty="0">
                    <a:solidFill>
                      <a:schemeClr val="folHlin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191" name="Rectangle 13"/>
                <p:cNvSpPr>
                  <a:spLocks noChangeArrowheads="1"/>
                </p:cNvSpPr>
                <p:nvPr/>
              </p:nvSpPr>
              <p:spPr bwMode="auto">
                <a:xfrm>
                  <a:off x="1054" y="0"/>
                  <a:ext cx="2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4" name="Group 14"/>
              <p:cNvGrpSpPr>
                <a:grpSpLocks/>
              </p:cNvGrpSpPr>
              <p:nvPr/>
            </p:nvGrpSpPr>
            <p:grpSpPr bwMode="auto">
              <a:xfrm>
                <a:off x="3082" y="0"/>
                <a:ext cx="225" cy="518"/>
                <a:chOff x="3082" y="0"/>
                <a:chExt cx="225" cy="518"/>
              </a:xfrm>
            </p:grpSpPr>
            <p:sp>
              <p:nvSpPr>
                <p:cNvPr id="44188" name="Rectangle 15"/>
                <p:cNvSpPr>
                  <a:spLocks noChangeArrowheads="1"/>
                </p:cNvSpPr>
                <p:nvPr/>
              </p:nvSpPr>
              <p:spPr bwMode="auto">
                <a:xfrm>
                  <a:off x="3110" y="0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89" name="Rectangle 16"/>
                <p:cNvSpPr>
                  <a:spLocks noChangeArrowheads="1"/>
                </p:cNvSpPr>
                <p:nvPr/>
              </p:nvSpPr>
              <p:spPr bwMode="auto">
                <a:xfrm>
                  <a:off x="3082" y="0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5" name="Group 17"/>
              <p:cNvGrpSpPr>
                <a:grpSpLocks/>
              </p:cNvGrpSpPr>
              <p:nvPr/>
            </p:nvGrpSpPr>
            <p:grpSpPr bwMode="auto">
              <a:xfrm>
                <a:off x="3307" y="0"/>
                <a:ext cx="1126" cy="518"/>
                <a:chOff x="3307" y="0"/>
                <a:chExt cx="1126" cy="518"/>
              </a:xfrm>
            </p:grpSpPr>
            <p:sp>
              <p:nvSpPr>
                <p:cNvPr id="44186" name="Rectangle 18"/>
                <p:cNvSpPr>
                  <a:spLocks noChangeArrowheads="1"/>
                </p:cNvSpPr>
                <p:nvPr/>
              </p:nvSpPr>
              <p:spPr bwMode="auto">
                <a:xfrm>
                  <a:off x="3335" y="0"/>
                  <a:ext cx="107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400" b="1">
                      <a:solidFill>
                        <a:srgbClr val="FF3300"/>
                      </a:solidFill>
                      <a:latin typeface="Times New Roman" pitchFamily="18" charset="0"/>
                      <a:cs typeface="Times New Roman" pitchFamily="18" charset="0"/>
                    </a:rPr>
                    <a:t>Sintomas</a:t>
                  </a:r>
                  <a:endParaRPr lang="en-US" sz="240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87" name="Rectangle 19"/>
                <p:cNvSpPr>
                  <a:spLocks noChangeArrowheads="1"/>
                </p:cNvSpPr>
                <p:nvPr/>
              </p:nvSpPr>
              <p:spPr bwMode="auto">
                <a:xfrm>
                  <a:off x="3307" y="0"/>
                  <a:ext cx="112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6" name="Group 20"/>
              <p:cNvGrpSpPr>
                <a:grpSpLocks/>
              </p:cNvGrpSpPr>
              <p:nvPr/>
            </p:nvGrpSpPr>
            <p:grpSpPr bwMode="auto">
              <a:xfrm>
                <a:off x="0" y="518"/>
                <a:ext cx="829" cy="633"/>
                <a:chOff x="0" y="518"/>
                <a:chExt cx="829" cy="633"/>
              </a:xfrm>
            </p:grpSpPr>
            <p:sp>
              <p:nvSpPr>
                <p:cNvPr id="44184" name="Rectangle 21"/>
                <p:cNvSpPr>
                  <a:spLocks noChangeArrowheads="1"/>
                </p:cNvSpPr>
                <p:nvPr/>
              </p:nvSpPr>
              <p:spPr bwMode="auto">
                <a:xfrm>
                  <a:off x="28" y="518"/>
                  <a:ext cx="773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Síntesis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proteínas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85" name="Rectangle 22"/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829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7" name="Group 23"/>
              <p:cNvGrpSpPr>
                <a:grpSpLocks/>
              </p:cNvGrpSpPr>
              <p:nvPr/>
            </p:nvGrpSpPr>
            <p:grpSpPr bwMode="auto">
              <a:xfrm>
                <a:off x="829" y="518"/>
                <a:ext cx="225" cy="633"/>
                <a:chOff x="829" y="518"/>
                <a:chExt cx="225" cy="633"/>
              </a:xfrm>
            </p:grpSpPr>
            <p:sp>
              <p:nvSpPr>
                <p:cNvPr id="44182" name="Rectangle 24"/>
                <p:cNvSpPr>
                  <a:spLocks noChangeArrowheads="1"/>
                </p:cNvSpPr>
                <p:nvPr/>
              </p:nvSpPr>
              <p:spPr bwMode="auto">
                <a:xfrm>
                  <a:off x="857" y="518"/>
                  <a:ext cx="169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83" name="Rectangle 25"/>
                <p:cNvSpPr>
                  <a:spLocks noChangeArrowheads="1"/>
                </p:cNvSpPr>
                <p:nvPr/>
              </p:nvSpPr>
              <p:spPr bwMode="auto">
                <a:xfrm>
                  <a:off x="829" y="518"/>
                  <a:ext cx="225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8" name="Group 26"/>
              <p:cNvGrpSpPr>
                <a:grpSpLocks/>
              </p:cNvGrpSpPr>
              <p:nvPr/>
            </p:nvGrpSpPr>
            <p:grpSpPr bwMode="auto">
              <a:xfrm>
                <a:off x="1054" y="518"/>
                <a:ext cx="2028" cy="633"/>
                <a:chOff x="1054" y="518"/>
                <a:chExt cx="2028" cy="633"/>
              </a:xfrm>
            </p:grpSpPr>
            <p:sp>
              <p:nvSpPr>
                <p:cNvPr id="4418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82" y="518"/>
                  <a:ext cx="197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Distúrbios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en la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estrut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y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desenv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de</a:t>
                  </a: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cloroplastos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(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memb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tilacóide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dirty="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81" name="Rectangle 28"/>
                <p:cNvSpPr>
                  <a:spLocks noChangeArrowheads="1"/>
                </p:cNvSpPr>
                <p:nvPr/>
              </p:nvSpPr>
              <p:spPr bwMode="auto">
                <a:xfrm>
                  <a:off x="1054" y="518"/>
                  <a:ext cx="2028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69" name="Group 29"/>
              <p:cNvGrpSpPr>
                <a:grpSpLocks/>
              </p:cNvGrpSpPr>
              <p:nvPr/>
            </p:nvGrpSpPr>
            <p:grpSpPr bwMode="auto">
              <a:xfrm>
                <a:off x="3082" y="518"/>
                <a:ext cx="225" cy="633"/>
                <a:chOff x="3082" y="518"/>
                <a:chExt cx="225" cy="633"/>
              </a:xfrm>
            </p:grpSpPr>
            <p:sp>
              <p:nvSpPr>
                <p:cNvPr id="44178" name="Rectangle 30"/>
                <p:cNvSpPr>
                  <a:spLocks noChangeArrowheads="1"/>
                </p:cNvSpPr>
                <p:nvPr/>
              </p:nvSpPr>
              <p:spPr bwMode="auto">
                <a:xfrm>
                  <a:off x="3110" y="518"/>
                  <a:ext cx="169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79" name="Rectangle 31"/>
                <p:cNvSpPr>
                  <a:spLocks noChangeArrowheads="1"/>
                </p:cNvSpPr>
                <p:nvPr/>
              </p:nvSpPr>
              <p:spPr bwMode="auto">
                <a:xfrm>
                  <a:off x="3082" y="518"/>
                  <a:ext cx="225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0" name="Group 32"/>
              <p:cNvGrpSpPr>
                <a:grpSpLocks/>
              </p:cNvGrpSpPr>
              <p:nvPr/>
            </p:nvGrpSpPr>
            <p:grpSpPr bwMode="auto">
              <a:xfrm>
                <a:off x="3307" y="518"/>
                <a:ext cx="1126" cy="633"/>
                <a:chOff x="3307" y="518"/>
                <a:chExt cx="1126" cy="633"/>
              </a:xfrm>
            </p:grpSpPr>
            <p:sp>
              <p:nvSpPr>
                <p:cNvPr id="44176" name="Rectangle 33"/>
                <p:cNvSpPr>
                  <a:spLocks noChangeArrowheads="1"/>
                </p:cNvSpPr>
                <p:nvPr/>
              </p:nvSpPr>
              <p:spPr bwMode="auto">
                <a:xfrm>
                  <a:off x="3335" y="518"/>
                  <a:ext cx="1070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clorose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77" name="Rectangle 34"/>
                <p:cNvSpPr>
                  <a:spLocks noChangeArrowheads="1"/>
                </p:cNvSpPr>
                <p:nvPr/>
              </p:nvSpPr>
              <p:spPr bwMode="auto">
                <a:xfrm>
                  <a:off x="3307" y="518"/>
                  <a:ext cx="1126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1" name="Group 35"/>
              <p:cNvGrpSpPr>
                <a:grpSpLocks/>
              </p:cNvGrpSpPr>
              <p:nvPr/>
            </p:nvGrpSpPr>
            <p:grpSpPr bwMode="auto">
              <a:xfrm>
                <a:off x="0" y="1151"/>
                <a:ext cx="829" cy="633"/>
                <a:chOff x="0" y="1151"/>
                <a:chExt cx="829" cy="633"/>
              </a:xfrm>
            </p:grpSpPr>
            <p:sp>
              <p:nvSpPr>
                <p:cNvPr id="44174" name="Rectangle 36"/>
                <p:cNvSpPr>
                  <a:spLocks noChangeArrowheads="1"/>
                </p:cNvSpPr>
                <p:nvPr/>
              </p:nvSpPr>
              <p:spPr bwMode="auto">
                <a:xfrm>
                  <a:off x="28" y="1151"/>
                  <a:ext cx="773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Síntesis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lipídeos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75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1151"/>
                  <a:ext cx="829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2" name="Group 38"/>
              <p:cNvGrpSpPr>
                <a:grpSpLocks/>
              </p:cNvGrpSpPr>
              <p:nvPr/>
            </p:nvGrpSpPr>
            <p:grpSpPr bwMode="auto">
              <a:xfrm>
                <a:off x="829" y="1151"/>
                <a:ext cx="225" cy="633"/>
                <a:chOff x="829" y="1151"/>
                <a:chExt cx="225" cy="633"/>
              </a:xfrm>
            </p:grpSpPr>
            <p:sp>
              <p:nvSpPr>
                <p:cNvPr id="44172" name="Rectangle 39"/>
                <p:cNvSpPr>
                  <a:spLocks noChangeArrowheads="1"/>
                </p:cNvSpPr>
                <p:nvPr/>
              </p:nvSpPr>
              <p:spPr bwMode="auto">
                <a:xfrm>
                  <a:off x="857" y="1151"/>
                  <a:ext cx="169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73" name="Rectangle 40"/>
                <p:cNvSpPr>
                  <a:spLocks noChangeArrowheads="1"/>
                </p:cNvSpPr>
                <p:nvPr/>
              </p:nvSpPr>
              <p:spPr bwMode="auto">
                <a:xfrm>
                  <a:off x="829" y="1151"/>
                  <a:ext cx="225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3" name="Group 41"/>
              <p:cNvGrpSpPr>
                <a:grpSpLocks/>
              </p:cNvGrpSpPr>
              <p:nvPr/>
            </p:nvGrpSpPr>
            <p:grpSpPr bwMode="auto">
              <a:xfrm>
                <a:off x="1054" y="1151"/>
                <a:ext cx="2064" cy="633"/>
                <a:chOff x="1054" y="1151"/>
                <a:chExt cx="2064" cy="633"/>
              </a:xfrm>
            </p:grpSpPr>
            <p:sp>
              <p:nvSpPr>
                <p:cNvPr id="44170" name="Rectangle 42"/>
                <p:cNvSpPr>
                  <a:spLocks noChangeArrowheads="1"/>
                </p:cNvSpPr>
                <p:nvPr/>
              </p:nvSpPr>
              <p:spPr bwMode="auto">
                <a:xfrm>
                  <a:off x="1082" y="1151"/>
                  <a:ext cx="2036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Inibición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en la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formación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clorofila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71" name="Rectangle 43"/>
                <p:cNvSpPr>
                  <a:spLocks noChangeArrowheads="1"/>
                </p:cNvSpPr>
                <p:nvPr/>
              </p:nvSpPr>
              <p:spPr bwMode="auto">
                <a:xfrm>
                  <a:off x="1054" y="1151"/>
                  <a:ext cx="2028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4" name="Group 44"/>
              <p:cNvGrpSpPr>
                <a:grpSpLocks/>
              </p:cNvGrpSpPr>
              <p:nvPr/>
            </p:nvGrpSpPr>
            <p:grpSpPr bwMode="auto">
              <a:xfrm>
                <a:off x="3082" y="1151"/>
                <a:ext cx="225" cy="633"/>
                <a:chOff x="3082" y="1151"/>
                <a:chExt cx="225" cy="633"/>
              </a:xfrm>
            </p:grpSpPr>
            <p:sp>
              <p:nvSpPr>
                <p:cNvPr id="44168" name="Rectangle 45"/>
                <p:cNvSpPr>
                  <a:spLocks noChangeArrowheads="1"/>
                </p:cNvSpPr>
                <p:nvPr/>
              </p:nvSpPr>
              <p:spPr bwMode="auto">
                <a:xfrm>
                  <a:off x="3110" y="1151"/>
                  <a:ext cx="169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69" name="Rectangle 46"/>
                <p:cNvSpPr>
                  <a:spLocks noChangeArrowheads="1"/>
                </p:cNvSpPr>
                <p:nvPr/>
              </p:nvSpPr>
              <p:spPr bwMode="auto">
                <a:xfrm>
                  <a:off x="3082" y="1151"/>
                  <a:ext cx="225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5" name="Group 47"/>
              <p:cNvGrpSpPr>
                <a:grpSpLocks/>
              </p:cNvGrpSpPr>
              <p:nvPr/>
            </p:nvGrpSpPr>
            <p:grpSpPr bwMode="auto">
              <a:xfrm>
                <a:off x="3307" y="1151"/>
                <a:ext cx="1126" cy="633"/>
                <a:chOff x="3307" y="1151"/>
                <a:chExt cx="1126" cy="633"/>
              </a:xfrm>
            </p:grpSpPr>
            <p:sp>
              <p:nvSpPr>
                <p:cNvPr id="44166" name="Rectangle 48"/>
                <p:cNvSpPr>
                  <a:spLocks noChangeArrowheads="1"/>
                </p:cNvSpPr>
                <p:nvPr/>
              </p:nvSpPr>
              <p:spPr bwMode="auto">
                <a:xfrm>
                  <a:off x="3335" y="1151"/>
                  <a:ext cx="1070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Inib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Transp.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Fotossintético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es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67" name="Rectangle 49"/>
                <p:cNvSpPr>
                  <a:spLocks noChangeArrowheads="1"/>
                </p:cNvSpPr>
                <p:nvPr/>
              </p:nvSpPr>
              <p:spPr bwMode="auto">
                <a:xfrm>
                  <a:off x="3307" y="1151"/>
                  <a:ext cx="1126" cy="63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6" name="Group 50"/>
              <p:cNvGrpSpPr>
                <a:grpSpLocks/>
              </p:cNvGrpSpPr>
              <p:nvPr/>
            </p:nvGrpSpPr>
            <p:grpSpPr bwMode="auto">
              <a:xfrm>
                <a:off x="0" y="1784"/>
                <a:ext cx="829" cy="518"/>
                <a:chOff x="0" y="1784"/>
                <a:chExt cx="829" cy="518"/>
              </a:xfrm>
            </p:grpSpPr>
            <p:sp>
              <p:nvSpPr>
                <p:cNvPr id="44164" name="Rectangle 51"/>
                <p:cNvSpPr>
                  <a:spLocks noChangeArrowheads="1"/>
                </p:cNvSpPr>
                <p:nvPr/>
              </p:nvSpPr>
              <p:spPr bwMode="auto">
                <a:xfrm>
                  <a:off x="28" y="1784"/>
                  <a:ext cx="7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Síntesis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porfirina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65" name="Rectangle 52"/>
                <p:cNvSpPr>
                  <a:spLocks noChangeArrowheads="1"/>
                </p:cNvSpPr>
                <p:nvPr/>
              </p:nvSpPr>
              <p:spPr bwMode="auto">
                <a:xfrm>
                  <a:off x="0" y="1784"/>
                  <a:ext cx="8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7" name="Group 53"/>
              <p:cNvGrpSpPr>
                <a:grpSpLocks/>
              </p:cNvGrpSpPr>
              <p:nvPr/>
            </p:nvGrpSpPr>
            <p:grpSpPr bwMode="auto">
              <a:xfrm>
                <a:off x="829" y="1784"/>
                <a:ext cx="225" cy="518"/>
                <a:chOff x="829" y="1784"/>
                <a:chExt cx="225" cy="518"/>
              </a:xfrm>
            </p:grpSpPr>
            <p:sp>
              <p:nvSpPr>
                <p:cNvPr id="44162" name="Rectangle 54"/>
                <p:cNvSpPr>
                  <a:spLocks noChangeArrowheads="1"/>
                </p:cNvSpPr>
                <p:nvPr/>
              </p:nvSpPr>
              <p:spPr bwMode="auto">
                <a:xfrm>
                  <a:off x="857" y="1784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63" name="Rectangle 55"/>
                <p:cNvSpPr>
                  <a:spLocks noChangeArrowheads="1"/>
                </p:cNvSpPr>
                <p:nvPr/>
              </p:nvSpPr>
              <p:spPr bwMode="auto">
                <a:xfrm>
                  <a:off x="829" y="1784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8" name="Group 56"/>
              <p:cNvGrpSpPr>
                <a:grpSpLocks/>
              </p:cNvGrpSpPr>
              <p:nvPr/>
            </p:nvGrpSpPr>
            <p:grpSpPr bwMode="auto">
              <a:xfrm>
                <a:off x="1054" y="1784"/>
                <a:ext cx="2028" cy="518"/>
                <a:chOff x="1054" y="1784"/>
                <a:chExt cx="2028" cy="518"/>
              </a:xfrm>
            </p:grpSpPr>
            <p:sp>
              <p:nvSpPr>
                <p:cNvPr id="44160" name="Rectangle 57"/>
                <p:cNvSpPr>
                  <a:spLocks noChangeArrowheads="1"/>
                </p:cNvSpPr>
                <p:nvPr/>
              </p:nvSpPr>
              <p:spPr bwMode="auto">
                <a:xfrm>
                  <a:off x="1082" y="1784"/>
                  <a:ext cx="1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Inib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formación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do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grupo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Heme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61" name="Rectangle 58"/>
                <p:cNvSpPr>
                  <a:spLocks noChangeArrowheads="1"/>
                </p:cNvSpPr>
                <p:nvPr/>
              </p:nvSpPr>
              <p:spPr bwMode="auto">
                <a:xfrm>
                  <a:off x="1054" y="1784"/>
                  <a:ext cx="2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79" name="Group 59"/>
              <p:cNvGrpSpPr>
                <a:grpSpLocks/>
              </p:cNvGrpSpPr>
              <p:nvPr/>
            </p:nvGrpSpPr>
            <p:grpSpPr bwMode="auto">
              <a:xfrm>
                <a:off x="3082" y="1784"/>
                <a:ext cx="225" cy="518"/>
                <a:chOff x="3082" y="1784"/>
                <a:chExt cx="225" cy="518"/>
              </a:xfrm>
            </p:grpSpPr>
            <p:sp>
              <p:nvSpPr>
                <p:cNvPr id="44158" name="Rectangle 60"/>
                <p:cNvSpPr>
                  <a:spLocks noChangeArrowheads="1"/>
                </p:cNvSpPr>
                <p:nvPr/>
              </p:nvSpPr>
              <p:spPr bwMode="auto">
                <a:xfrm>
                  <a:off x="3110" y="1784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59" name="Rectangle 61"/>
                <p:cNvSpPr>
                  <a:spLocks noChangeArrowheads="1"/>
                </p:cNvSpPr>
                <p:nvPr/>
              </p:nvSpPr>
              <p:spPr bwMode="auto">
                <a:xfrm>
                  <a:off x="3082" y="1784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0" name="Group 62"/>
              <p:cNvGrpSpPr>
                <a:grpSpLocks/>
              </p:cNvGrpSpPr>
              <p:nvPr/>
            </p:nvGrpSpPr>
            <p:grpSpPr bwMode="auto">
              <a:xfrm>
                <a:off x="3307" y="1784"/>
                <a:ext cx="1126" cy="518"/>
                <a:chOff x="3307" y="1784"/>
                <a:chExt cx="1126" cy="518"/>
              </a:xfrm>
            </p:grpSpPr>
            <p:sp>
              <p:nvSpPr>
                <p:cNvPr id="44156" name="Rectangle 63"/>
                <p:cNvSpPr>
                  <a:spLocks noChangeArrowheads="1"/>
                </p:cNvSpPr>
                <p:nvPr/>
              </p:nvSpPr>
              <p:spPr bwMode="auto">
                <a:xfrm>
                  <a:off x="3335" y="1784"/>
                  <a:ext cx="107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57" name="Rectangle 64"/>
                <p:cNvSpPr>
                  <a:spLocks noChangeArrowheads="1"/>
                </p:cNvSpPr>
                <p:nvPr/>
              </p:nvSpPr>
              <p:spPr bwMode="auto">
                <a:xfrm>
                  <a:off x="3307" y="1784"/>
                  <a:ext cx="112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1" name="Group 65"/>
              <p:cNvGrpSpPr>
                <a:grpSpLocks/>
              </p:cNvGrpSpPr>
              <p:nvPr/>
            </p:nvGrpSpPr>
            <p:grpSpPr bwMode="auto">
              <a:xfrm>
                <a:off x="0" y="2302"/>
                <a:ext cx="829" cy="759"/>
                <a:chOff x="0" y="2302"/>
                <a:chExt cx="829" cy="759"/>
              </a:xfrm>
            </p:grpSpPr>
            <p:sp>
              <p:nvSpPr>
                <p:cNvPr id="44154" name="Rectangle 66"/>
                <p:cNvSpPr>
                  <a:spLocks noChangeArrowheads="1"/>
                </p:cNvSpPr>
                <p:nvPr/>
              </p:nvSpPr>
              <p:spPr bwMode="auto">
                <a:xfrm>
                  <a:off x="28" y="2302"/>
                  <a:ext cx="773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55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2302"/>
                  <a:ext cx="829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2" name="Group 68"/>
              <p:cNvGrpSpPr>
                <a:grpSpLocks/>
              </p:cNvGrpSpPr>
              <p:nvPr/>
            </p:nvGrpSpPr>
            <p:grpSpPr bwMode="auto">
              <a:xfrm>
                <a:off x="829" y="2302"/>
                <a:ext cx="225" cy="759"/>
                <a:chOff x="829" y="2302"/>
                <a:chExt cx="225" cy="759"/>
              </a:xfrm>
            </p:grpSpPr>
            <p:sp>
              <p:nvSpPr>
                <p:cNvPr id="44152" name="Rectangle 69"/>
                <p:cNvSpPr>
                  <a:spLocks noChangeArrowheads="1"/>
                </p:cNvSpPr>
                <p:nvPr/>
              </p:nvSpPr>
              <p:spPr bwMode="auto">
                <a:xfrm>
                  <a:off x="857" y="2302"/>
                  <a:ext cx="169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53" name="Rectangle 70"/>
                <p:cNvSpPr>
                  <a:spLocks noChangeArrowheads="1"/>
                </p:cNvSpPr>
                <p:nvPr/>
              </p:nvSpPr>
              <p:spPr bwMode="auto">
                <a:xfrm>
                  <a:off x="829" y="2302"/>
                  <a:ext cx="225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3" name="Group 71"/>
              <p:cNvGrpSpPr>
                <a:grpSpLocks/>
              </p:cNvGrpSpPr>
              <p:nvPr/>
            </p:nvGrpSpPr>
            <p:grpSpPr bwMode="auto">
              <a:xfrm>
                <a:off x="1054" y="2302"/>
                <a:ext cx="2028" cy="759"/>
                <a:chOff x="1054" y="2302"/>
                <a:chExt cx="2028" cy="759"/>
              </a:xfrm>
            </p:grpSpPr>
            <p:sp>
              <p:nvSpPr>
                <p:cNvPr id="44150" name="Rectangle 72"/>
                <p:cNvSpPr>
                  <a:spLocks noChangeArrowheads="1"/>
                </p:cNvSpPr>
                <p:nvPr/>
              </p:nvSpPr>
              <p:spPr bwMode="auto">
                <a:xfrm>
                  <a:off x="1082" y="2302"/>
                  <a:ext cx="1972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Sob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severa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deficiencia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  de Fe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51" name="Rectangle 73"/>
                <p:cNvSpPr>
                  <a:spLocks noChangeArrowheads="1"/>
                </p:cNvSpPr>
                <p:nvPr/>
              </p:nvSpPr>
              <p:spPr bwMode="auto">
                <a:xfrm>
                  <a:off x="1054" y="2302"/>
                  <a:ext cx="2028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4" name="Group 74"/>
              <p:cNvGrpSpPr>
                <a:grpSpLocks/>
              </p:cNvGrpSpPr>
              <p:nvPr/>
            </p:nvGrpSpPr>
            <p:grpSpPr bwMode="auto">
              <a:xfrm>
                <a:off x="3082" y="2302"/>
                <a:ext cx="225" cy="759"/>
                <a:chOff x="3082" y="2302"/>
                <a:chExt cx="225" cy="759"/>
              </a:xfrm>
            </p:grpSpPr>
            <p:sp>
              <p:nvSpPr>
                <p:cNvPr id="44148" name="Rectangle 75"/>
                <p:cNvSpPr>
                  <a:spLocks noChangeArrowheads="1"/>
                </p:cNvSpPr>
                <p:nvPr/>
              </p:nvSpPr>
              <p:spPr bwMode="auto">
                <a:xfrm>
                  <a:off x="3110" y="2302"/>
                  <a:ext cx="169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49" name="Rectangle 76"/>
                <p:cNvSpPr>
                  <a:spLocks noChangeArrowheads="1"/>
                </p:cNvSpPr>
                <p:nvPr/>
              </p:nvSpPr>
              <p:spPr bwMode="auto">
                <a:xfrm>
                  <a:off x="3082" y="2302"/>
                  <a:ext cx="225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5" name="Group 77"/>
              <p:cNvGrpSpPr>
                <a:grpSpLocks/>
              </p:cNvGrpSpPr>
              <p:nvPr/>
            </p:nvGrpSpPr>
            <p:grpSpPr bwMode="auto">
              <a:xfrm>
                <a:off x="3307" y="2302"/>
                <a:ext cx="1126" cy="759"/>
                <a:chOff x="3307" y="2302"/>
                <a:chExt cx="1126" cy="759"/>
              </a:xfrm>
            </p:grpSpPr>
            <p:sp>
              <p:nvSpPr>
                <p:cNvPr id="44146" name="Rectangle 78"/>
                <p:cNvSpPr>
                  <a:spLocks noChangeArrowheads="1"/>
                </p:cNvSpPr>
                <p:nvPr/>
              </p:nvSpPr>
              <p:spPr bwMode="auto">
                <a:xfrm>
                  <a:off x="3335" y="2302"/>
                  <a:ext cx="1070" cy="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Inibición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crescto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47" name="Rectangle 79"/>
                <p:cNvSpPr>
                  <a:spLocks noChangeArrowheads="1"/>
                </p:cNvSpPr>
                <p:nvPr/>
              </p:nvSpPr>
              <p:spPr bwMode="auto">
                <a:xfrm>
                  <a:off x="3307" y="2302"/>
                  <a:ext cx="1126" cy="75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6" name="Group 80"/>
              <p:cNvGrpSpPr>
                <a:grpSpLocks/>
              </p:cNvGrpSpPr>
              <p:nvPr/>
            </p:nvGrpSpPr>
            <p:grpSpPr bwMode="auto">
              <a:xfrm>
                <a:off x="0" y="3061"/>
                <a:ext cx="829" cy="518"/>
                <a:chOff x="0" y="3061"/>
                <a:chExt cx="829" cy="518"/>
              </a:xfrm>
            </p:grpSpPr>
            <p:sp>
              <p:nvSpPr>
                <p:cNvPr id="44144" name="Rectangle 81"/>
                <p:cNvSpPr>
                  <a:spLocks noChangeArrowheads="1"/>
                </p:cNvSpPr>
                <p:nvPr/>
              </p:nvSpPr>
              <p:spPr bwMode="auto">
                <a:xfrm>
                  <a:off x="28" y="3061"/>
                  <a:ext cx="7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800" b="1">
                      <a:cs typeface="Times New Roman" pitchFamily="18" charset="0"/>
                    </a:rPr>
                    <a:t>Superóxido</a:t>
                  </a:r>
                  <a:endParaRPr lang="en-US" sz="18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1800" b="1">
                      <a:latin typeface="Times New Roman" pitchFamily="18" charset="0"/>
                      <a:cs typeface="Times New Roman" pitchFamily="18" charset="0"/>
                    </a:rPr>
                    <a:t>dismutase</a:t>
                  </a:r>
                  <a:endParaRPr lang="en-US" sz="18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44145" name="Rectangle 82"/>
                <p:cNvSpPr>
                  <a:spLocks noChangeArrowheads="1"/>
                </p:cNvSpPr>
                <p:nvPr/>
              </p:nvSpPr>
              <p:spPr bwMode="auto">
                <a:xfrm>
                  <a:off x="0" y="3061"/>
                  <a:ext cx="8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7" name="Group 83"/>
              <p:cNvGrpSpPr>
                <a:grpSpLocks/>
              </p:cNvGrpSpPr>
              <p:nvPr/>
            </p:nvGrpSpPr>
            <p:grpSpPr bwMode="auto">
              <a:xfrm>
                <a:off x="829" y="3061"/>
                <a:ext cx="225" cy="518"/>
                <a:chOff x="829" y="3061"/>
                <a:chExt cx="225" cy="518"/>
              </a:xfrm>
            </p:grpSpPr>
            <p:sp>
              <p:nvSpPr>
                <p:cNvPr id="44142" name="Rectangle 84"/>
                <p:cNvSpPr>
                  <a:spLocks noChangeArrowheads="1"/>
                </p:cNvSpPr>
                <p:nvPr/>
              </p:nvSpPr>
              <p:spPr bwMode="auto">
                <a:xfrm>
                  <a:off x="857" y="3061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43" name="Rectangle 85"/>
                <p:cNvSpPr>
                  <a:spLocks noChangeArrowheads="1"/>
                </p:cNvSpPr>
                <p:nvPr/>
              </p:nvSpPr>
              <p:spPr bwMode="auto">
                <a:xfrm>
                  <a:off x="829" y="3061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8" name="Group 86"/>
              <p:cNvGrpSpPr>
                <a:grpSpLocks/>
              </p:cNvGrpSpPr>
              <p:nvPr/>
            </p:nvGrpSpPr>
            <p:grpSpPr bwMode="auto">
              <a:xfrm>
                <a:off x="1054" y="3061"/>
                <a:ext cx="2028" cy="518"/>
                <a:chOff x="1054" y="3061"/>
                <a:chExt cx="2028" cy="518"/>
              </a:xfrm>
            </p:grpSpPr>
            <p:sp>
              <p:nvSpPr>
                <p:cNvPr id="44140" name="Rectangle 87"/>
                <p:cNvSpPr>
                  <a:spLocks noChangeArrowheads="1"/>
                </p:cNvSpPr>
                <p:nvPr/>
              </p:nvSpPr>
              <p:spPr bwMode="auto">
                <a:xfrm>
                  <a:off x="1082" y="3061"/>
                  <a:ext cx="19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Inib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d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e la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eliminación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radicales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libres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O</a:t>
                  </a:r>
                  <a:r>
                    <a:rPr lang="en-US" sz="2000" b="1" baseline="-30000" dirty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41" name="Rectangle 88"/>
                <p:cNvSpPr>
                  <a:spLocks noChangeArrowheads="1"/>
                </p:cNvSpPr>
                <p:nvPr/>
              </p:nvSpPr>
              <p:spPr bwMode="auto">
                <a:xfrm>
                  <a:off x="1054" y="3061"/>
                  <a:ext cx="2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89" name="Group 89"/>
              <p:cNvGrpSpPr>
                <a:grpSpLocks/>
              </p:cNvGrpSpPr>
              <p:nvPr/>
            </p:nvGrpSpPr>
            <p:grpSpPr bwMode="auto">
              <a:xfrm>
                <a:off x="3082" y="3061"/>
                <a:ext cx="225" cy="518"/>
                <a:chOff x="3082" y="3061"/>
                <a:chExt cx="225" cy="518"/>
              </a:xfrm>
            </p:grpSpPr>
            <p:sp>
              <p:nvSpPr>
                <p:cNvPr id="44138" name="Rectangle 90"/>
                <p:cNvSpPr>
                  <a:spLocks noChangeArrowheads="1"/>
                </p:cNvSpPr>
                <p:nvPr/>
              </p:nvSpPr>
              <p:spPr bwMode="auto">
                <a:xfrm>
                  <a:off x="3110" y="3061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39" name="Rectangle 91"/>
                <p:cNvSpPr>
                  <a:spLocks noChangeArrowheads="1"/>
                </p:cNvSpPr>
                <p:nvPr/>
              </p:nvSpPr>
              <p:spPr bwMode="auto">
                <a:xfrm>
                  <a:off x="3082" y="3061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0" name="Group 92"/>
              <p:cNvGrpSpPr>
                <a:grpSpLocks/>
              </p:cNvGrpSpPr>
              <p:nvPr/>
            </p:nvGrpSpPr>
            <p:grpSpPr bwMode="auto">
              <a:xfrm>
                <a:off x="3307" y="3061"/>
                <a:ext cx="1126" cy="518"/>
                <a:chOff x="3307" y="3061"/>
                <a:chExt cx="1126" cy="518"/>
              </a:xfrm>
            </p:grpSpPr>
            <p:sp>
              <p:nvSpPr>
                <p:cNvPr id="44136" name="Rectangle 93"/>
                <p:cNvSpPr>
                  <a:spLocks noChangeArrowheads="1"/>
                </p:cNvSpPr>
                <p:nvPr/>
              </p:nvSpPr>
              <p:spPr bwMode="auto">
                <a:xfrm>
                  <a:off x="3335" y="3061"/>
                  <a:ext cx="1070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37" name="Rectangle 94"/>
                <p:cNvSpPr>
                  <a:spLocks noChangeArrowheads="1"/>
                </p:cNvSpPr>
                <p:nvPr/>
              </p:nvSpPr>
              <p:spPr bwMode="auto">
                <a:xfrm>
                  <a:off x="3307" y="3061"/>
                  <a:ext cx="112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1" name="Group 95"/>
              <p:cNvGrpSpPr>
                <a:grpSpLocks/>
              </p:cNvGrpSpPr>
              <p:nvPr/>
            </p:nvGrpSpPr>
            <p:grpSpPr bwMode="auto">
              <a:xfrm>
                <a:off x="0" y="3579"/>
                <a:ext cx="829" cy="403"/>
                <a:chOff x="0" y="3579"/>
                <a:chExt cx="829" cy="403"/>
              </a:xfrm>
            </p:grpSpPr>
            <p:sp>
              <p:nvSpPr>
                <p:cNvPr id="44134" name="Rectangle 96"/>
                <p:cNvSpPr>
                  <a:spLocks noChangeArrowheads="1"/>
                </p:cNvSpPr>
                <p:nvPr/>
              </p:nvSpPr>
              <p:spPr bwMode="auto">
                <a:xfrm>
                  <a:off x="28" y="3579"/>
                  <a:ext cx="7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Catalase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35" name="Rectangle 97"/>
                <p:cNvSpPr>
                  <a:spLocks noChangeArrowheads="1"/>
                </p:cNvSpPr>
                <p:nvPr/>
              </p:nvSpPr>
              <p:spPr bwMode="auto">
                <a:xfrm>
                  <a:off x="0" y="3579"/>
                  <a:ext cx="8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2" name="Group 98"/>
              <p:cNvGrpSpPr>
                <a:grpSpLocks/>
              </p:cNvGrpSpPr>
              <p:nvPr/>
            </p:nvGrpSpPr>
            <p:grpSpPr bwMode="auto">
              <a:xfrm>
                <a:off x="829" y="3579"/>
                <a:ext cx="225" cy="403"/>
                <a:chOff x="829" y="3579"/>
                <a:chExt cx="225" cy="403"/>
              </a:xfrm>
            </p:grpSpPr>
            <p:sp>
              <p:nvSpPr>
                <p:cNvPr id="44132" name="Rectangle 99"/>
                <p:cNvSpPr>
                  <a:spLocks noChangeArrowheads="1"/>
                </p:cNvSpPr>
                <p:nvPr/>
              </p:nvSpPr>
              <p:spPr bwMode="auto">
                <a:xfrm>
                  <a:off x="857" y="3579"/>
                  <a:ext cx="16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33" name="Rectangle 100"/>
                <p:cNvSpPr>
                  <a:spLocks noChangeArrowheads="1"/>
                </p:cNvSpPr>
                <p:nvPr/>
              </p:nvSpPr>
              <p:spPr bwMode="auto">
                <a:xfrm>
                  <a:off x="829" y="3579"/>
                  <a:ext cx="22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3" name="Group 101"/>
              <p:cNvGrpSpPr>
                <a:grpSpLocks/>
              </p:cNvGrpSpPr>
              <p:nvPr/>
            </p:nvGrpSpPr>
            <p:grpSpPr bwMode="auto">
              <a:xfrm>
                <a:off x="1054" y="3579"/>
                <a:ext cx="2028" cy="403"/>
                <a:chOff x="1054" y="3579"/>
                <a:chExt cx="2028" cy="403"/>
              </a:xfrm>
            </p:grpSpPr>
            <p:sp>
              <p:nvSpPr>
                <p:cNvPr id="44130" name="Rectangle 102"/>
                <p:cNvSpPr>
                  <a:spLocks noChangeArrowheads="1"/>
                </p:cNvSpPr>
                <p:nvPr/>
              </p:nvSpPr>
              <p:spPr bwMode="auto">
                <a:xfrm>
                  <a:off x="1082" y="3579"/>
                  <a:ext cx="19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31" name="Rectangle 103"/>
                <p:cNvSpPr>
                  <a:spLocks noChangeArrowheads="1"/>
                </p:cNvSpPr>
                <p:nvPr/>
              </p:nvSpPr>
              <p:spPr bwMode="auto">
                <a:xfrm>
                  <a:off x="1054" y="3579"/>
                  <a:ext cx="20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4" name="Group 104"/>
              <p:cNvGrpSpPr>
                <a:grpSpLocks/>
              </p:cNvGrpSpPr>
              <p:nvPr/>
            </p:nvGrpSpPr>
            <p:grpSpPr bwMode="auto">
              <a:xfrm>
                <a:off x="3082" y="3579"/>
                <a:ext cx="225" cy="403"/>
                <a:chOff x="3082" y="3579"/>
                <a:chExt cx="225" cy="403"/>
              </a:xfrm>
            </p:grpSpPr>
            <p:sp>
              <p:nvSpPr>
                <p:cNvPr id="44128" name="Rectangle 105"/>
                <p:cNvSpPr>
                  <a:spLocks noChangeArrowheads="1"/>
                </p:cNvSpPr>
                <p:nvPr/>
              </p:nvSpPr>
              <p:spPr bwMode="auto">
                <a:xfrm>
                  <a:off x="3110" y="3579"/>
                  <a:ext cx="16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29" name="Rectangle 106"/>
                <p:cNvSpPr>
                  <a:spLocks noChangeArrowheads="1"/>
                </p:cNvSpPr>
                <p:nvPr/>
              </p:nvSpPr>
              <p:spPr bwMode="auto">
                <a:xfrm>
                  <a:off x="3082" y="3579"/>
                  <a:ext cx="22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5" name="Group 107"/>
              <p:cNvGrpSpPr>
                <a:grpSpLocks/>
              </p:cNvGrpSpPr>
              <p:nvPr/>
            </p:nvGrpSpPr>
            <p:grpSpPr bwMode="auto">
              <a:xfrm>
                <a:off x="3307" y="3579"/>
                <a:ext cx="1126" cy="403"/>
                <a:chOff x="3307" y="3579"/>
                <a:chExt cx="1126" cy="403"/>
              </a:xfrm>
            </p:grpSpPr>
            <p:sp>
              <p:nvSpPr>
                <p:cNvPr id="44126" name="Rectangle 108"/>
                <p:cNvSpPr>
                  <a:spLocks noChangeArrowheads="1"/>
                </p:cNvSpPr>
                <p:nvPr/>
              </p:nvSpPr>
              <p:spPr bwMode="auto">
                <a:xfrm>
                  <a:off x="3335" y="3579"/>
                  <a:ext cx="1070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Necrose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27" name="Rectangle 109"/>
                <p:cNvSpPr>
                  <a:spLocks noChangeArrowheads="1"/>
                </p:cNvSpPr>
                <p:nvPr/>
              </p:nvSpPr>
              <p:spPr bwMode="auto">
                <a:xfrm>
                  <a:off x="3307" y="3579"/>
                  <a:ext cx="112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6" name="Group 110"/>
              <p:cNvGrpSpPr>
                <a:grpSpLocks/>
              </p:cNvGrpSpPr>
              <p:nvPr/>
            </p:nvGrpSpPr>
            <p:grpSpPr bwMode="auto">
              <a:xfrm>
                <a:off x="0" y="3982"/>
                <a:ext cx="829" cy="403"/>
                <a:chOff x="0" y="3982"/>
                <a:chExt cx="829" cy="403"/>
              </a:xfrm>
            </p:grpSpPr>
            <p:sp>
              <p:nvSpPr>
                <p:cNvPr id="44124" name="Rectangle 111"/>
                <p:cNvSpPr>
                  <a:spLocks noChangeArrowheads="1"/>
                </p:cNvSpPr>
                <p:nvPr/>
              </p:nvSpPr>
              <p:spPr bwMode="auto">
                <a:xfrm>
                  <a:off x="28" y="3982"/>
                  <a:ext cx="7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25" name="Rectangle 112"/>
                <p:cNvSpPr>
                  <a:spLocks noChangeArrowheads="1"/>
                </p:cNvSpPr>
                <p:nvPr/>
              </p:nvSpPr>
              <p:spPr bwMode="auto">
                <a:xfrm>
                  <a:off x="0" y="3982"/>
                  <a:ext cx="8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7" name="Group 113"/>
              <p:cNvGrpSpPr>
                <a:grpSpLocks/>
              </p:cNvGrpSpPr>
              <p:nvPr/>
            </p:nvGrpSpPr>
            <p:grpSpPr bwMode="auto">
              <a:xfrm>
                <a:off x="829" y="3982"/>
                <a:ext cx="225" cy="403"/>
                <a:chOff x="829" y="3982"/>
                <a:chExt cx="225" cy="403"/>
              </a:xfrm>
            </p:grpSpPr>
            <p:sp>
              <p:nvSpPr>
                <p:cNvPr id="44122" name="Rectangle 114"/>
                <p:cNvSpPr>
                  <a:spLocks noChangeArrowheads="1"/>
                </p:cNvSpPr>
                <p:nvPr/>
              </p:nvSpPr>
              <p:spPr bwMode="auto">
                <a:xfrm>
                  <a:off x="857" y="3982"/>
                  <a:ext cx="16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23" name="Rectangle 115"/>
                <p:cNvSpPr>
                  <a:spLocks noChangeArrowheads="1"/>
                </p:cNvSpPr>
                <p:nvPr/>
              </p:nvSpPr>
              <p:spPr bwMode="auto">
                <a:xfrm>
                  <a:off x="829" y="3982"/>
                  <a:ext cx="22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8" name="Group 116"/>
              <p:cNvGrpSpPr>
                <a:grpSpLocks/>
              </p:cNvGrpSpPr>
              <p:nvPr/>
            </p:nvGrpSpPr>
            <p:grpSpPr bwMode="auto">
              <a:xfrm>
                <a:off x="1054" y="3982"/>
                <a:ext cx="2028" cy="403"/>
                <a:chOff x="1054" y="3982"/>
                <a:chExt cx="2028" cy="403"/>
              </a:xfrm>
            </p:grpSpPr>
            <p:sp>
              <p:nvSpPr>
                <p:cNvPr id="44120" name="Rectangle 117"/>
                <p:cNvSpPr>
                  <a:spLocks noChangeArrowheads="1"/>
                </p:cNvSpPr>
                <p:nvPr/>
              </p:nvSpPr>
              <p:spPr bwMode="auto">
                <a:xfrm>
                  <a:off x="1082" y="3982"/>
                  <a:ext cx="19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21" name="Rectangle 118"/>
                <p:cNvSpPr>
                  <a:spLocks noChangeArrowheads="1"/>
                </p:cNvSpPr>
                <p:nvPr/>
              </p:nvSpPr>
              <p:spPr bwMode="auto">
                <a:xfrm>
                  <a:off x="1054" y="3982"/>
                  <a:ext cx="20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099" name="Group 119"/>
              <p:cNvGrpSpPr>
                <a:grpSpLocks/>
              </p:cNvGrpSpPr>
              <p:nvPr/>
            </p:nvGrpSpPr>
            <p:grpSpPr bwMode="auto">
              <a:xfrm>
                <a:off x="3082" y="3982"/>
                <a:ext cx="225" cy="403"/>
                <a:chOff x="3082" y="3982"/>
                <a:chExt cx="225" cy="403"/>
              </a:xfrm>
            </p:grpSpPr>
            <p:sp>
              <p:nvSpPr>
                <p:cNvPr id="44118" name="Rectangle 120"/>
                <p:cNvSpPr>
                  <a:spLocks noChangeArrowheads="1"/>
                </p:cNvSpPr>
                <p:nvPr/>
              </p:nvSpPr>
              <p:spPr bwMode="auto">
                <a:xfrm>
                  <a:off x="3110" y="3982"/>
                  <a:ext cx="16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19" name="Rectangle 121"/>
                <p:cNvSpPr>
                  <a:spLocks noChangeArrowheads="1"/>
                </p:cNvSpPr>
                <p:nvPr/>
              </p:nvSpPr>
              <p:spPr bwMode="auto">
                <a:xfrm>
                  <a:off x="3082" y="3982"/>
                  <a:ext cx="22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0" name="Group 122"/>
              <p:cNvGrpSpPr>
                <a:grpSpLocks/>
              </p:cNvGrpSpPr>
              <p:nvPr/>
            </p:nvGrpSpPr>
            <p:grpSpPr bwMode="auto">
              <a:xfrm>
                <a:off x="3307" y="3982"/>
                <a:ext cx="1126" cy="403"/>
                <a:chOff x="3307" y="3982"/>
                <a:chExt cx="1126" cy="403"/>
              </a:xfrm>
            </p:grpSpPr>
            <p:sp>
              <p:nvSpPr>
                <p:cNvPr id="44116" name="Rectangle 123"/>
                <p:cNvSpPr>
                  <a:spLocks noChangeArrowheads="1"/>
                </p:cNvSpPr>
                <p:nvPr/>
              </p:nvSpPr>
              <p:spPr bwMode="auto">
                <a:xfrm>
                  <a:off x="3335" y="3982"/>
                  <a:ext cx="1070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17" name="Rectangle 124"/>
                <p:cNvSpPr>
                  <a:spLocks noChangeArrowheads="1"/>
                </p:cNvSpPr>
                <p:nvPr/>
              </p:nvSpPr>
              <p:spPr bwMode="auto">
                <a:xfrm>
                  <a:off x="3307" y="3982"/>
                  <a:ext cx="1126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1" name="Group 125"/>
              <p:cNvGrpSpPr>
                <a:grpSpLocks/>
              </p:cNvGrpSpPr>
              <p:nvPr/>
            </p:nvGrpSpPr>
            <p:grpSpPr bwMode="auto">
              <a:xfrm>
                <a:off x="0" y="4385"/>
                <a:ext cx="3082" cy="403"/>
                <a:chOff x="0" y="4385"/>
                <a:chExt cx="3082" cy="403"/>
              </a:xfrm>
            </p:grpSpPr>
            <p:sp>
              <p:nvSpPr>
                <p:cNvPr id="44114" name="Rectangle 126"/>
                <p:cNvSpPr>
                  <a:spLocks noChangeArrowheads="1"/>
                </p:cNvSpPr>
                <p:nvPr/>
              </p:nvSpPr>
              <p:spPr bwMode="auto">
                <a:xfrm>
                  <a:off x="28" y="4385"/>
                  <a:ext cx="3026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Localización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de los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sintomas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15" name="Rectangle 127"/>
                <p:cNvSpPr>
                  <a:spLocks noChangeArrowheads="1"/>
                </p:cNvSpPr>
                <p:nvPr/>
              </p:nvSpPr>
              <p:spPr bwMode="auto">
                <a:xfrm>
                  <a:off x="0" y="4385"/>
                  <a:ext cx="3082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2" name="Group 128"/>
              <p:cNvGrpSpPr>
                <a:grpSpLocks/>
              </p:cNvGrpSpPr>
              <p:nvPr/>
            </p:nvGrpSpPr>
            <p:grpSpPr bwMode="auto">
              <a:xfrm>
                <a:off x="3082" y="4385"/>
                <a:ext cx="225" cy="403"/>
                <a:chOff x="3082" y="4385"/>
                <a:chExt cx="225" cy="403"/>
              </a:xfrm>
            </p:grpSpPr>
            <p:sp>
              <p:nvSpPr>
                <p:cNvPr id="44112" name="Rectangle 129"/>
                <p:cNvSpPr>
                  <a:spLocks noChangeArrowheads="1"/>
                </p:cNvSpPr>
                <p:nvPr/>
              </p:nvSpPr>
              <p:spPr bwMode="auto">
                <a:xfrm>
                  <a:off x="3110" y="4385"/>
                  <a:ext cx="16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13" name="Rectangle 130"/>
                <p:cNvSpPr>
                  <a:spLocks noChangeArrowheads="1"/>
                </p:cNvSpPr>
                <p:nvPr/>
              </p:nvSpPr>
              <p:spPr bwMode="auto">
                <a:xfrm>
                  <a:off x="3082" y="4385"/>
                  <a:ext cx="22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3" name="Group 131"/>
              <p:cNvGrpSpPr>
                <a:grpSpLocks/>
              </p:cNvGrpSpPr>
              <p:nvPr/>
            </p:nvGrpSpPr>
            <p:grpSpPr bwMode="auto">
              <a:xfrm>
                <a:off x="3307" y="4385"/>
                <a:ext cx="1126" cy="921"/>
                <a:chOff x="3307" y="4385"/>
                <a:chExt cx="1126" cy="921"/>
              </a:xfrm>
            </p:grpSpPr>
            <p:sp>
              <p:nvSpPr>
                <p:cNvPr id="44110" name="Rectangle 132"/>
                <p:cNvSpPr>
                  <a:spLocks noChangeArrowheads="1"/>
                </p:cNvSpPr>
                <p:nvPr/>
              </p:nvSpPr>
              <p:spPr bwMode="auto">
                <a:xfrm>
                  <a:off x="3335" y="4385"/>
                  <a:ext cx="1070" cy="9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Hojas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Nuevas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11" name="Rectangle 133"/>
                <p:cNvSpPr>
                  <a:spLocks noChangeArrowheads="1"/>
                </p:cNvSpPr>
                <p:nvPr/>
              </p:nvSpPr>
              <p:spPr bwMode="auto">
                <a:xfrm>
                  <a:off x="3307" y="4385"/>
                  <a:ext cx="1126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4" name="Group 134"/>
              <p:cNvGrpSpPr>
                <a:grpSpLocks/>
              </p:cNvGrpSpPr>
              <p:nvPr/>
            </p:nvGrpSpPr>
            <p:grpSpPr bwMode="auto">
              <a:xfrm>
                <a:off x="0" y="4788"/>
                <a:ext cx="3082" cy="518"/>
                <a:chOff x="0" y="4788"/>
                <a:chExt cx="3082" cy="518"/>
              </a:xfrm>
            </p:grpSpPr>
            <p:sp>
              <p:nvSpPr>
                <p:cNvPr id="44108" name="Rectangle 135"/>
                <p:cNvSpPr>
                  <a:spLocks noChangeArrowheads="1"/>
                </p:cNvSpPr>
                <p:nvPr/>
              </p:nvSpPr>
              <p:spPr bwMode="auto">
                <a:xfrm>
                  <a:off x="28" y="4788"/>
                  <a:ext cx="3026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(&gt; parte do Fe =&gt;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cloroplastos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)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Retranslocación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limitada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de Fe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hasta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la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senescência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44109" name="Rectangle 136"/>
                <p:cNvSpPr>
                  <a:spLocks noChangeArrowheads="1"/>
                </p:cNvSpPr>
                <p:nvPr/>
              </p:nvSpPr>
              <p:spPr bwMode="auto">
                <a:xfrm>
                  <a:off x="0" y="4788"/>
                  <a:ext cx="308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44105" name="Group 137"/>
              <p:cNvGrpSpPr>
                <a:grpSpLocks/>
              </p:cNvGrpSpPr>
              <p:nvPr/>
            </p:nvGrpSpPr>
            <p:grpSpPr bwMode="auto">
              <a:xfrm>
                <a:off x="3082" y="4788"/>
                <a:ext cx="225" cy="518"/>
                <a:chOff x="3082" y="4788"/>
                <a:chExt cx="225" cy="518"/>
              </a:xfrm>
            </p:grpSpPr>
            <p:sp>
              <p:nvSpPr>
                <p:cNvPr id="44106" name="Rectangle 138"/>
                <p:cNvSpPr>
                  <a:spLocks noChangeArrowheads="1"/>
                </p:cNvSpPr>
                <p:nvPr/>
              </p:nvSpPr>
              <p:spPr bwMode="auto">
                <a:xfrm>
                  <a:off x="3110" y="4788"/>
                  <a:ext cx="16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44107" name="Rectangle 139"/>
                <p:cNvSpPr>
                  <a:spLocks noChangeArrowheads="1"/>
                </p:cNvSpPr>
                <p:nvPr/>
              </p:nvSpPr>
              <p:spPr bwMode="auto">
                <a:xfrm>
                  <a:off x="3082" y="4788"/>
                  <a:ext cx="22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44060" name="Rectangle 140"/>
            <p:cNvSpPr>
              <a:spLocks noChangeArrowheads="1"/>
            </p:cNvSpPr>
            <p:nvPr/>
          </p:nvSpPr>
          <p:spPr bwMode="auto">
            <a:xfrm>
              <a:off x="-3" y="-3"/>
              <a:ext cx="4439" cy="5312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44036" name="Oval 141"/>
          <p:cNvSpPr>
            <a:spLocks noChangeArrowheads="1"/>
          </p:cNvSpPr>
          <p:nvPr/>
        </p:nvSpPr>
        <p:spPr bwMode="auto">
          <a:xfrm>
            <a:off x="2133600" y="1928802"/>
            <a:ext cx="4295788" cy="509598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7" name="Oval 142"/>
          <p:cNvSpPr>
            <a:spLocks noChangeArrowheads="1"/>
          </p:cNvSpPr>
          <p:nvPr/>
        </p:nvSpPr>
        <p:spPr bwMode="auto">
          <a:xfrm>
            <a:off x="2057400" y="1066800"/>
            <a:ext cx="4157674" cy="9144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8" name="Oval 143"/>
          <p:cNvSpPr>
            <a:spLocks noChangeArrowheads="1"/>
          </p:cNvSpPr>
          <p:nvPr/>
        </p:nvSpPr>
        <p:spPr bwMode="auto">
          <a:xfrm>
            <a:off x="1981200" y="2667000"/>
            <a:ext cx="2514600" cy="762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9" name="Oval 144"/>
          <p:cNvSpPr>
            <a:spLocks noChangeArrowheads="1"/>
          </p:cNvSpPr>
          <p:nvPr/>
        </p:nvSpPr>
        <p:spPr bwMode="auto">
          <a:xfrm>
            <a:off x="2071670" y="3286124"/>
            <a:ext cx="2819400" cy="71914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0" name="Oval 145"/>
          <p:cNvSpPr>
            <a:spLocks noChangeArrowheads="1"/>
          </p:cNvSpPr>
          <p:nvPr/>
        </p:nvSpPr>
        <p:spPr bwMode="auto">
          <a:xfrm>
            <a:off x="1981200" y="4114800"/>
            <a:ext cx="3519494" cy="8382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1" name="Oval 146"/>
          <p:cNvSpPr>
            <a:spLocks noChangeArrowheads="1"/>
          </p:cNvSpPr>
          <p:nvPr/>
        </p:nvSpPr>
        <p:spPr bwMode="auto">
          <a:xfrm>
            <a:off x="6629400" y="3276600"/>
            <a:ext cx="18288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2" name="Oval 147"/>
          <p:cNvSpPr>
            <a:spLocks noChangeArrowheads="1"/>
          </p:cNvSpPr>
          <p:nvPr/>
        </p:nvSpPr>
        <p:spPr bwMode="auto">
          <a:xfrm>
            <a:off x="6781800" y="5638800"/>
            <a:ext cx="17526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3" name="Oval 148"/>
          <p:cNvSpPr>
            <a:spLocks noChangeArrowheads="1"/>
          </p:cNvSpPr>
          <p:nvPr/>
        </p:nvSpPr>
        <p:spPr bwMode="auto">
          <a:xfrm>
            <a:off x="6553200" y="4724400"/>
            <a:ext cx="19050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4" name="Oval 149"/>
          <p:cNvSpPr>
            <a:spLocks noChangeArrowheads="1"/>
          </p:cNvSpPr>
          <p:nvPr/>
        </p:nvSpPr>
        <p:spPr bwMode="auto">
          <a:xfrm>
            <a:off x="6705600" y="1143000"/>
            <a:ext cx="15240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45" name="Line 150"/>
          <p:cNvSpPr>
            <a:spLocks noChangeShapeType="1"/>
          </p:cNvSpPr>
          <p:nvPr/>
        </p:nvSpPr>
        <p:spPr bwMode="auto">
          <a:xfrm flipV="1">
            <a:off x="1219200" y="4876800"/>
            <a:ext cx="838200" cy="1524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46" name="Line 151"/>
          <p:cNvSpPr>
            <a:spLocks noChangeShapeType="1"/>
          </p:cNvSpPr>
          <p:nvPr/>
        </p:nvSpPr>
        <p:spPr bwMode="auto">
          <a:xfrm>
            <a:off x="1447800" y="4495800"/>
            <a:ext cx="5334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47" name="Line 152"/>
          <p:cNvSpPr>
            <a:spLocks noChangeShapeType="1"/>
          </p:cNvSpPr>
          <p:nvPr/>
        </p:nvSpPr>
        <p:spPr bwMode="auto">
          <a:xfrm>
            <a:off x="1371600" y="3048000"/>
            <a:ext cx="533400" cy="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48" name="Line 153"/>
          <p:cNvSpPr>
            <a:spLocks noChangeShapeType="1"/>
          </p:cNvSpPr>
          <p:nvPr/>
        </p:nvSpPr>
        <p:spPr bwMode="auto">
          <a:xfrm flipV="1">
            <a:off x="1371600" y="1676400"/>
            <a:ext cx="685800" cy="5334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49" name="Line 154"/>
          <p:cNvSpPr>
            <a:spLocks noChangeShapeType="1"/>
          </p:cNvSpPr>
          <p:nvPr/>
        </p:nvSpPr>
        <p:spPr bwMode="auto">
          <a:xfrm>
            <a:off x="1371600" y="1447800"/>
            <a:ext cx="5334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0" name="Line 155"/>
          <p:cNvSpPr>
            <a:spLocks noChangeShapeType="1"/>
          </p:cNvSpPr>
          <p:nvPr/>
        </p:nvSpPr>
        <p:spPr bwMode="auto">
          <a:xfrm flipV="1">
            <a:off x="1371600" y="2438400"/>
            <a:ext cx="762000" cy="457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1" name="Line 156"/>
          <p:cNvSpPr>
            <a:spLocks noChangeShapeType="1"/>
          </p:cNvSpPr>
          <p:nvPr/>
        </p:nvSpPr>
        <p:spPr bwMode="auto">
          <a:xfrm>
            <a:off x="5410200" y="4724400"/>
            <a:ext cx="990600" cy="2286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2" name="Line 157"/>
          <p:cNvSpPr>
            <a:spLocks noChangeShapeType="1"/>
          </p:cNvSpPr>
          <p:nvPr/>
        </p:nvSpPr>
        <p:spPr bwMode="auto">
          <a:xfrm>
            <a:off x="5867400" y="1219200"/>
            <a:ext cx="762000" cy="1524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3" name="Line 158"/>
          <p:cNvSpPr>
            <a:spLocks noChangeShapeType="1"/>
          </p:cNvSpPr>
          <p:nvPr/>
        </p:nvSpPr>
        <p:spPr bwMode="auto">
          <a:xfrm>
            <a:off x="7543800" y="2667000"/>
            <a:ext cx="0" cy="457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4" name="Line 159"/>
          <p:cNvSpPr>
            <a:spLocks noChangeShapeType="1"/>
          </p:cNvSpPr>
          <p:nvPr/>
        </p:nvSpPr>
        <p:spPr bwMode="auto">
          <a:xfrm flipV="1">
            <a:off x="5105400" y="3657600"/>
            <a:ext cx="1143000" cy="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5" name="Line 160"/>
          <p:cNvSpPr>
            <a:spLocks noChangeShapeType="1"/>
          </p:cNvSpPr>
          <p:nvPr/>
        </p:nvSpPr>
        <p:spPr bwMode="auto">
          <a:xfrm flipV="1">
            <a:off x="6019800" y="1676400"/>
            <a:ext cx="762000" cy="3810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6" name="Line 161"/>
          <p:cNvSpPr>
            <a:spLocks noChangeShapeType="1"/>
          </p:cNvSpPr>
          <p:nvPr/>
        </p:nvSpPr>
        <p:spPr bwMode="auto">
          <a:xfrm flipV="1">
            <a:off x="4648200" y="2286000"/>
            <a:ext cx="2209800" cy="6858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4057" name="Line 162"/>
          <p:cNvSpPr>
            <a:spLocks noChangeShapeType="1"/>
          </p:cNvSpPr>
          <p:nvPr/>
        </p:nvSpPr>
        <p:spPr bwMode="auto">
          <a:xfrm flipV="1">
            <a:off x="5410200" y="6248400"/>
            <a:ext cx="1066800" cy="3810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54467" name="Rectangle 163"/>
          <p:cNvSpPr>
            <a:spLocks noChangeArrowheads="1"/>
          </p:cNvSpPr>
          <p:nvPr/>
        </p:nvSpPr>
        <p:spPr bwMode="auto">
          <a:xfrm>
            <a:off x="6629400" y="0"/>
            <a:ext cx="25146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26"/>
          <p:cNvSpPr txBox="1">
            <a:spLocks noChangeArrowheads="1"/>
          </p:cNvSpPr>
          <p:nvPr/>
        </p:nvSpPr>
        <p:spPr bwMode="auto">
          <a:xfrm>
            <a:off x="228600" y="9144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Ación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de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>
                <a:solidFill>
                  <a:srgbClr val="66FF66"/>
                </a:solidFill>
                <a:cs typeface="Times New Roman" pitchFamily="18" charset="0"/>
              </a:rPr>
              <a:t>Dismutase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/</a:t>
            </a:r>
            <a:r>
              <a:rPr lang="pt-BR" sz="3600" b="1" dirty="0" err="1">
                <a:solidFill>
                  <a:srgbClr val="66FF66"/>
                </a:solidFill>
                <a:cs typeface="Times New Roman" pitchFamily="18" charset="0"/>
              </a:rPr>
              <a:t>catalase</a:t>
            </a:r>
            <a:endParaRPr lang="pt-BR" sz="3600" b="1" dirty="0">
              <a:solidFill>
                <a:srgbClr val="66FF66"/>
              </a:solidFill>
              <a:cs typeface="Times New Roman" pitchFamily="18" charset="0"/>
            </a:endParaRPr>
          </a:p>
        </p:txBody>
      </p:sp>
      <p:sp>
        <p:nvSpPr>
          <p:cNvPr id="45060" name="Line 1035"/>
          <p:cNvSpPr>
            <a:spLocks noChangeShapeType="1"/>
          </p:cNvSpPr>
          <p:nvPr/>
        </p:nvSpPr>
        <p:spPr bwMode="auto">
          <a:xfrm>
            <a:off x="1855788" y="2667000"/>
            <a:ext cx="2057400" cy="2057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5061" name="AutoShape 1031"/>
          <p:cNvSpPr>
            <a:spLocks noChangeArrowheads="1"/>
          </p:cNvSpPr>
          <p:nvPr/>
        </p:nvSpPr>
        <p:spPr bwMode="auto">
          <a:xfrm>
            <a:off x="2413000" y="2601913"/>
            <a:ext cx="685800" cy="1143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2" name="AutoShape 1030"/>
          <p:cNvSpPr>
            <a:spLocks noChangeArrowheads="1"/>
          </p:cNvSpPr>
          <p:nvPr/>
        </p:nvSpPr>
        <p:spPr bwMode="auto">
          <a:xfrm>
            <a:off x="1741488" y="2338388"/>
            <a:ext cx="685800" cy="1143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3" name="AutoShape 1029"/>
          <p:cNvSpPr>
            <a:spLocks noChangeArrowheads="1"/>
          </p:cNvSpPr>
          <p:nvPr/>
        </p:nvSpPr>
        <p:spPr bwMode="auto">
          <a:xfrm>
            <a:off x="1855788" y="2338388"/>
            <a:ext cx="685800" cy="1143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4" name="AutoShape 1036"/>
          <p:cNvSpPr>
            <a:spLocks noChangeArrowheads="1"/>
          </p:cNvSpPr>
          <p:nvPr/>
        </p:nvSpPr>
        <p:spPr bwMode="auto">
          <a:xfrm flipH="1">
            <a:off x="1841500" y="3519488"/>
            <a:ext cx="1143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5" name="Oval 1037"/>
          <p:cNvSpPr>
            <a:spLocks noChangeArrowheads="1"/>
          </p:cNvSpPr>
          <p:nvPr/>
        </p:nvSpPr>
        <p:spPr bwMode="auto">
          <a:xfrm>
            <a:off x="1965325" y="3633788"/>
            <a:ext cx="333375" cy="334962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6" name="Oval 1034"/>
          <p:cNvSpPr>
            <a:spLocks noChangeArrowheads="1"/>
          </p:cNvSpPr>
          <p:nvPr/>
        </p:nvSpPr>
        <p:spPr bwMode="auto">
          <a:xfrm>
            <a:off x="1863725" y="3355975"/>
            <a:ext cx="333375" cy="334963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7" name="Oval 1033"/>
          <p:cNvSpPr>
            <a:spLocks noChangeArrowheads="1"/>
          </p:cNvSpPr>
          <p:nvPr/>
        </p:nvSpPr>
        <p:spPr bwMode="auto">
          <a:xfrm>
            <a:off x="1751013" y="2890838"/>
            <a:ext cx="523875" cy="334962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8" name="Oval 1032"/>
          <p:cNvSpPr>
            <a:spLocks noChangeArrowheads="1"/>
          </p:cNvSpPr>
          <p:nvPr/>
        </p:nvSpPr>
        <p:spPr bwMode="auto">
          <a:xfrm>
            <a:off x="1665288" y="2890838"/>
            <a:ext cx="915987" cy="334962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5069" name="Rectangle 1039"/>
          <p:cNvSpPr>
            <a:spLocks noChangeArrowheads="1"/>
          </p:cNvSpPr>
          <p:nvPr/>
        </p:nvSpPr>
        <p:spPr bwMode="auto">
          <a:xfrm>
            <a:off x="1616075" y="3190875"/>
            <a:ext cx="90011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       </a:t>
            </a:r>
            <a:r>
              <a:rPr lang="en-US" sz="900" b="1">
                <a:latin typeface="Times New Roman" pitchFamily="18" charset="0"/>
                <a:cs typeface="Arial" charset="0"/>
              </a:rPr>
              <a:t>e</a:t>
            </a:r>
            <a:r>
              <a:rPr lang="en-US" sz="600" b="1">
                <a:latin typeface="Times New Roman" pitchFamily="18" charset="0"/>
                <a:cs typeface="Arial" charset="0"/>
              </a:rPr>
              <a:t>-</a:t>
            </a:r>
            <a:endParaRPr lang="en-US" sz="120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5070" name="Rectangle 1041"/>
          <p:cNvSpPr>
            <a:spLocks noChangeArrowheads="1"/>
          </p:cNvSpPr>
          <p:nvPr/>
        </p:nvSpPr>
        <p:spPr bwMode="auto">
          <a:xfrm>
            <a:off x="1616075" y="2519363"/>
            <a:ext cx="449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5071" name="Rectangle 1043"/>
          <p:cNvSpPr>
            <a:spLocks noChangeArrowheads="1"/>
          </p:cNvSpPr>
          <p:nvPr/>
        </p:nvSpPr>
        <p:spPr bwMode="auto">
          <a:xfrm>
            <a:off x="5783263" y="3144838"/>
            <a:ext cx="809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5072" name="Rectangle 1046"/>
          <p:cNvSpPr>
            <a:spLocks noChangeArrowheads="1"/>
          </p:cNvSpPr>
          <p:nvPr/>
        </p:nvSpPr>
        <p:spPr bwMode="auto">
          <a:xfrm>
            <a:off x="5783263" y="2519363"/>
            <a:ext cx="809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5073" name="Rectangle 1049"/>
          <p:cNvSpPr>
            <a:spLocks noChangeArrowheads="1"/>
          </p:cNvSpPr>
          <p:nvPr/>
        </p:nvSpPr>
        <p:spPr bwMode="auto">
          <a:xfrm>
            <a:off x="5683250" y="2519363"/>
            <a:ext cx="1009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5074" name="Rectangle 1051"/>
          <p:cNvSpPr>
            <a:spLocks noChangeArrowheads="1"/>
          </p:cNvSpPr>
          <p:nvPr/>
        </p:nvSpPr>
        <p:spPr bwMode="auto">
          <a:xfrm>
            <a:off x="5737225" y="2327275"/>
            <a:ext cx="90011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1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  O</a:t>
            </a:r>
            <a:r>
              <a:rPr lang="en-US" sz="1100" baseline="-3000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sz="1200"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5075" name="Rectangle 1055"/>
          <p:cNvSpPr>
            <a:spLocks noChangeArrowheads="1"/>
          </p:cNvSpPr>
          <p:nvPr/>
        </p:nvSpPr>
        <p:spPr bwMode="auto">
          <a:xfrm>
            <a:off x="5737225" y="2281238"/>
            <a:ext cx="900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45076" name="Rectangle 1058"/>
          <p:cNvSpPr>
            <a:spLocks noChangeArrowheads="1"/>
          </p:cNvSpPr>
          <p:nvPr/>
        </p:nvSpPr>
        <p:spPr bwMode="auto">
          <a:xfrm>
            <a:off x="5692775" y="2281238"/>
            <a:ext cx="99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45077" name="Group 1067"/>
          <p:cNvGrpSpPr>
            <a:grpSpLocks/>
          </p:cNvGrpSpPr>
          <p:nvPr/>
        </p:nvGrpSpPr>
        <p:grpSpPr bwMode="auto">
          <a:xfrm>
            <a:off x="0" y="2057400"/>
            <a:ext cx="8915400" cy="2438400"/>
            <a:chOff x="28" y="0"/>
            <a:chExt cx="3697" cy="1306"/>
          </a:xfrm>
        </p:grpSpPr>
        <p:sp>
          <p:nvSpPr>
            <p:cNvPr id="45084" name="Rectangle 1038"/>
            <p:cNvSpPr>
              <a:spLocks noChangeArrowheads="1"/>
            </p:cNvSpPr>
            <p:nvPr/>
          </p:nvSpPr>
          <p:spPr bwMode="auto">
            <a:xfrm>
              <a:off x="28" y="0"/>
              <a:ext cx="567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PSI e PSII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just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85" name="Rectangle 1040"/>
            <p:cNvSpPr>
              <a:spLocks noChangeArrowheads="1"/>
            </p:cNvSpPr>
            <p:nvPr/>
          </p:nvSpPr>
          <p:spPr bwMode="auto">
            <a:xfrm>
              <a:off x="595" y="0"/>
              <a:ext cx="283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86" name="Rectangle 1042"/>
            <p:cNvSpPr>
              <a:spLocks noChangeArrowheads="1"/>
            </p:cNvSpPr>
            <p:nvPr/>
          </p:nvSpPr>
          <p:spPr bwMode="auto">
            <a:xfrm>
              <a:off x="878" y="0"/>
              <a:ext cx="510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87" name="Rectangle 1044"/>
            <p:cNvSpPr>
              <a:spLocks noChangeArrowheads="1"/>
            </p:cNvSpPr>
            <p:nvPr/>
          </p:nvSpPr>
          <p:spPr bwMode="auto">
            <a:xfrm>
              <a:off x="1388" y="0"/>
              <a:ext cx="567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SOD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88" name="Rectangle 1045"/>
            <p:cNvSpPr>
              <a:spLocks noChangeArrowheads="1"/>
            </p:cNvSpPr>
            <p:nvPr/>
          </p:nvSpPr>
          <p:spPr bwMode="auto">
            <a:xfrm>
              <a:off x="1955" y="0"/>
              <a:ext cx="510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89" name="Rectangle 1047"/>
            <p:cNvSpPr>
              <a:spLocks noChangeArrowheads="1"/>
            </p:cNvSpPr>
            <p:nvPr/>
          </p:nvSpPr>
          <p:spPr bwMode="auto">
            <a:xfrm>
              <a:off x="2465" y="0"/>
              <a:ext cx="624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Catalase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0" name="Rectangle 1048"/>
            <p:cNvSpPr>
              <a:spLocks noChangeArrowheads="1"/>
            </p:cNvSpPr>
            <p:nvPr/>
          </p:nvSpPr>
          <p:spPr bwMode="auto">
            <a:xfrm>
              <a:off x="3089" y="0"/>
              <a:ext cx="636" cy="5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91" name="Rectangle 1050"/>
            <p:cNvSpPr>
              <a:spLocks noChangeArrowheads="1"/>
            </p:cNvSpPr>
            <p:nvPr/>
          </p:nvSpPr>
          <p:spPr bwMode="auto">
            <a:xfrm>
              <a:off x="28" y="500"/>
              <a:ext cx="567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92" name="Rectangle 1052"/>
            <p:cNvSpPr>
              <a:spLocks noChangeArrowheads="1"/>
            </p:cNvSpPr>
            <p:nvPr/>
          </p:nvSpPr>
          <p:spPr bwMode="auto">
            <a:xfrm>
              <a:off x="595" y="500"/>
              <a:ext cx="283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3" name="Rectangle 1053"/>
            <p:cNvSpPr>
              <a:spLocks noChangeArrowheads="1"/>
            </p:cNvSpPr>
            <p:nvPr/>
          </p:nvSpPr>
          <p:spPr bwMode="auto">
            <a:xfrm>
              <a:off x="878" y="500"/>
              <a:ext cx="510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  O</a:t>
              </a:r>
              <a:r>
                <a:rPr lang="en-US" sz="2000" b="1" baseline="-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2000" b="1" baseline="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-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4" name="Rectangle 1054"/>
            <p:cNvSpPr>
              <a:spLocks noChangeArrowheads="1"/>
            </p:cNvSpPr>
            <p:nvPr/>
          </p:nvSpPr>
          <p:spPr bwMode="auto">
            <a:xfrm>
              <a:off x="1388" y="500"/>
              <a:ext cx="567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95" name="Rectangle 1056"/>
            <p:cNvSpPr>
              <a:spLocks noChangeArrowheads="1"/>
            </p:cNvSpPr>
            <p:nvPr/>
          </p:nvSpPr>
          <p:spPr bwMode="auto">
            <a:xfrm>
              <a:off x="1955" y="500"/>
              <a:ext cx="510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en-US" sz="2000" b="1" baseline="-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O</a:t>
              </a:r>
              <a:r>
                <a:rPr lang="en-US" sz="2000" b="1" baseline="-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6" name="Rectangle 1057"/>
            <p:cNvSpPr>
              <a:spLocks noChangeArrowheads="1"/>
            </p:cNvSpPr>
            <p:nvPr/>
          </p:nvSpPr>
          <p:spPr bwMode="auto">
            <a:xfrm>
              <a:off x="2465" y="500"/>
              <a:ext cx="624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t-BR"/>
            </a:p>
          </p:txBody>
        </p:sp>
        <p:sp>
          <p:nvSpPr>
            <p:cNvPr id="45097" name="Rectangle 1059"/>
            <p:cNvSpPr>
              <a:spLocks noChangeArrowheads="1"/>
            </p:cNvSpPr>
            <p:nvPr/>
          </p:nvSpPr>
          <p:spPr bwMode="auto">
            <a:xfrm>
              <a:off x="3089" y="500"/>
              <a:ext cx="636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en-US" sz="2000" b="1" baseline="-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O +1/2O</a:t>
              </a:r>
              <a:r>
                <a:rPr lang="en-US" sz="2000" b="1" baseline="-30000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2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8" name="Rectangle 1060"/>
            <p:cNvSpPr>
              <a:spLocks noChangeArrowheads="1"/>
            </p:cNvSpPr>
            <p:nvPr/>
          </p:nvSpPr>
          <p:spPr bwMode="auto">
            <a:xfrm>
              <a:off x="28" y="903"/>
              <a:ext cx="567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just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099" name="Rectangle 1061"/>
            <p:cNvSpPr>
              <a:spLocks noChangeArrowheads="1"/>
            </p:cNvSpPr>
            <p:nvPr/>
          </p:nvSpPr>
          <p:spPr bwMode="auto">
            <a:xfrm>
              <a:off x="595" y="903"/>
              <a:ext cx="283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just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100" name="Rectangle 1062"/>
            <p:cNvSpPr>
              <a:spLocks noChangeArrowheads="1"/>
            </p:cNvSpPr>
            <p:nvPr/>
          </p:nvSpPr>
          <p:spPr bwMode="auto">
            <a:xfrm>
              <a:off x="878" y="903"/>
              <a:ext cx="510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101" name="Rectangle 1063"/>
            <p:cNvSpPr>
              <a:spLocks noChangeArrowheads="1"/>
            </p:cNvSpPr>
            <p:nvPr/>
          </p:nvSpPr>
          <p:spPr bwMode="auto">
            <a:xfrm>
              <a:off x="1388" y="903"/>
              <a:ext cx="567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Cu/Zn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102" name="Rectangle 1064"/>
            <p:cNvSpPr>
              <a:spLocks noChangeArrowheads="1"/>
            </p:cNvSpPr>
            <p:nvPr/>
          </p:nvSpPr>
          <p:spPr bwMode="auto">
            <a:xfrm>
              <a:off x="1955" y="903"/>
              <a:ext cx="510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103" name="Rectangle 1065"/>
            <p:cNvSpPr>
              <a:spLocks noChangeArrowheads="1"/>
            </p:cNvSpPr>
            <p:nvPr/>
          </p:nvSpPr>
          <p:spPr bwMode="auto">
            <a:xfrm>
              <a:off x="2465" y="903"/>
              <a:ext cx="624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Fe</a:t>
              </a:r>
              <a:endParaRPr lang="en-US" sz="2000" b="1">
                <a:solidFill>
                  <a:srgbClr val="CC33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  <p:sp>
          <p:nvSpPr>
            <p:cNvPr id="45104" name="Rectangle 1066"/>
            <p:cNvSpPr>
              <a:spLocks noChangeArrowheads="1"/>
            </p:cNvSpPr>
            <p:nvPr/>
          </p:nvSpPr>
          <p:spPr bwMode="auto">
            <a:xfrm>
              <a:off x="3089" y="903"/>
              <a:ext cx="636" cy="40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000" b="1">
                  <a:solidFill>
                    <a:srgbClr val="CC3300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 </a:t>
              </a:r>
            </a:p>
            <a:p>
              <a:pPr algn="ctr" eaLnBrk="0" hangingPunct="0"/>
              <a:endParaRPr lang="en-US" sz="2000" b="1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5078" name="Oval 1068"/>
          <p:cNvSpPr>
            <a:spLocks noChangeArrowheads="1"/>
          </p:cNvSpPr>
          <p:nvPr/>
        </p:nvSpPr>
        <p:spPr bwMode="auto">
          <a:xfrm>
            <a:off x="4343400" y="2895600"/>
            <a:ext cx="1752600" cy="6858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79" name="Oval 1070"/>
          <p:cNvSpPr>
            <a:spLocks noChangeArrowheads="1"/>
          </p:cNvSpPr>
          <p:nvPr/>
        </p:nvSpPr>
        <p:spPr bwMode="auto">
          <a:xfrm>
            <a:off x="1828800" y="2895600"/>
            <a:ext cx="1752600" cy="6858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80" name="Oval 1071"/>
          <p:cNvSpPr>
            <a:spLocks noChangeArrowheads="1"/>
          </p:cNvSpPr>
          <p:nvPr/>
        </p:nvSpPr>
        <p:spPr bwMode="auto">
          <a:xfrm>
            <a:off x="7162800" y="2895600"/>
            <a:ext cx="1752600" cy="6858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81" name="Line 1072"/>
          <p:cNvSpPr>
            <a:spLocks noChangeShapeType="1"/>
          </p:cNvSpPr>
          <p:nvPr/>
        </p:nvSpPr>
        <p:spPr bwMode="auto">
          <a:xfrm>
            <a:off x="457200" y="2438400"/>
            <a:ext cx="1219200" cy="60960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5082" name="Line 1073"/>
          <p:cNvSpPr>
            <a:spLocks noChangeShapeType="1"/>
          </p:cNvSpPr>
          <p:nvPr/>
        </p:nvSpPr>
        <p:spPr bwMode="auto">
          <a:xfrm>
            <a:off x="3581400" y="3200400"/>
            <a:ext cx="762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5083" name="Line 1074"/>
          <p:cNvSpPr>
            <a:spLocks noChangeShapeType="1"/>
          </p:cNvSpPr>
          <p:nvPr/>
        </p:nvSpPr>
        <p:spPr bwMode="auto">
          <a:xfrm>
            <a:off x="6248400" y="3200400"/>
            <a:ext cx="762000" cy="0"/>
          </a:xfrm>
          <a:prstGeom prst="line">
            <a:avLst/>
          </a:prstGeom>
          <a:noFill/>
          <a:ln w="5397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91440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Funciónes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del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hierro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plantas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62200"/>
            <a:ext cx="9144000" cy="39116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838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Exigencias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hierro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de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principales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culturas 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0"/>
            <a:ext cx="9144000" cy="36560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66738"/>
            <a:ext cx="8534400" cy="6291262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8600" y="914400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Marcha de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absorción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(cumulativa) de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hierro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soja (cv. Santa rosa)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solución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nutritiva (Bataglia &amp; Mascarenhas, 1977). 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352800"/>
            <a:ext cx="8763000" cy="15970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026"/>
          <p:cNvSpPr txBox="1">
            <a:spLocks noChangeArrowheads="1"/>
          </p:cNvSpPr>
          <p:nvPr/>
        </p:nvSpPr>
        <p:spPr bwMode="auto">
          <a:xfrm>
            <a:off x="762000" y="838200"/>
            <a:ext cx="7750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6000" b="1" dirty="0" smtClean="0">
                <a:solidFill>
                  <a:srgbClr val="FFFF00"/>
                </a:solidFill>
              </a:rPr>
              <a:t>Deficiencia </a:t>
            </a:r>
            <a:r>
              <a:rPr lang="es-ES" sz="6000" b="1" dirty="0">
                <a:solidFill>
                  <a:srgbClr val="FFFF00"/>
                </a:solidFill>
              </a:rPr>
              <a:t>de </a:t>
            </a:r>
            <a:r>
              <a:rPr lang="es-ES" sz="6000" b="1" dirty="0" smtClean="0">
                <a:solidFill>
                  <a:srgbClr val="FFFF00"/>
                </a:solidFill>
              </a:rPr>
              <a:t>hierro</a:t>
            </a:r>
            <a:endParaRPr lang="es-ES" sz="6000" dirty="0">
              <a:latin typeface="Times New Roman" pitchFamily="18" charset="0"/>
            </a:endParaRPr>
          </a:p>
        </p:txBody>
      </p:sp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457200" y="2209800"/>
            <a:ext cx="838200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b="1" dirty="0" err="1">
                <a:cs typeface="Times New Roman" pitchFamily="18" charset="0"/>
              </a:rPr>
              <a:t>Clorose</a:t>
            </a:r>
            <a:r>
              <a:rPr lang="pt-BR" sz="2800" b="1" dirty="0">
                <a:cs typeface="Times New Roman" pitchFamily="18" charset="0"/>
              </a:rPr>
              <a:t> devido </a:t>
            </a:r>
            <a:r>
              <a:rPr lang="pt-BR" sz="2800" b="1" dirty="0" smtClean="0">
                <a:cs typeface="Times New Roman" pitchFamily="18" charset="0"/>
              </a:rPr>
              <a:t>a </a:t>
            </a:r>
            <a:r>
              <a:rPr lang="pt-BR" sz="2800" b="1" dirty="0" err="1" smtClean="0">
                <a:cs typeface="Times New Roman" pitchFamily="18" charset="0"/>
              </a:rPr>
              <a:t>la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menor </a:t>
            </a:r>
            <a:r>
              <a:rPr lang="pt-BR" sz="2800" b="1" dirty="0" err="1" smtClean="0">
                <a:cs typeface="Times New Roman" pitchFamily="18" charset="0"/>
              </a:rPr>
              <a:t>síntesis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clorofila, </a:t>
            </a:r>
            <a:r>
              <a:rPr lang="pt-BR" sz="2800" b="1" dirty="0" smtClean="0">
                <a:cs typeface="Times New Roman" pitchFamily="18" charset="0"/>
              </a:rPr>
              <a:t>y </a:t>
            </a:r>
            <a:r>
              <a:rPr lang="pt-BR" sz="2800" b="1" dirty="0" err="1" smtClean="0">
                <a:cs typeface="Times New Roman" pitchFamily="18" charset="0"/>
              </a:rPr>
              <a:t>sólo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as nervuras </a:t>
            </a:r>
            <a:r>
              <a:rPr lang="pt-BR" sz="2800" b="1" dirty="0" err="1" smtClean="0">
                <a:cs typeface="Times New Roman" pitchFamily="18" charset="0"/>
              </a:rPr>
              <a:t>fican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verdes durante </a:t>
            </a:r>
            <a:r>
              <a:rPr lang="pt-BR" sz="2800" b="1" dirty="0" err="1" smtClean="0">
                <a:cs typeface="Times New Roman" pitchFamily="18" charset="0"/>
              </a:rPr>
              <a:t>algún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tiempo</a:t>
            </a:r>
            <a:r>
              <a:rPr lang="pt-BR" sz="2800" b="1" dirty="0">
                <a:cs typeface="Times New Roman" pitchFamily="18" charset="0"/>
              </a:rPr>
              <a:t>, destacando-se como </a:t>
            </a:r>
            <a:r>
              <a:rPr lang="pt-BR" sz="2800" b="1" dirty="0" err="1" smtClean="0">
                <a:cs typeface="Times New Roman" pitchFamily="18" charset="0"/>
              </a:rPr>
              <a:t>un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u="sng" dirty="0">
                <a:solidFill>
                  <a:schemeClr val="folHlink"/>
                </a:solidFill>
                <a:cs typeface="Times New Roman" pitchFamily="18" charset="0"/>
              </a:rPr>
              <a:t>reticulado fino</a:t>
            </a:r>
            <a:r>
              <a:rPr lang="pt-BR" sz="2800" b="1" dirty="0">
                <a:cs typeface="Times New Roman" pitchFamily="18" charset="0"/>
              </a:rPr>
              <a:t> (rede verde fina </a:t>
            </a:r>
            <a:r>
              <a:rPr lang="pt-BR" sz="2800" b="1" dirty="0" smtClean="0">
                <a:cs typeface="Times New Roman" pitchFamily="18" charset="0"/>
              </a:rPr>
              <a:t>de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nervuras sobre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fondo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amarillo</a:t>
            </a:r>
            <a:r>
              <a:rPr lang="pt-BR" sz="2800" b="1" dirty="0">
                <a:cs typeface="Times New Roman" pitchFamily="18" charset="0"/>
              </a:rPr>
              <a:t>) </a:t>
            </a:r>
            <a:r>
              <a:rPr lang="pt-BR" sz="2800" b="1" dirty="0" err="1" smtClean="0">
                <a:cs typeface="Times New Roman" pitchFamily="18" charset="0"/>
              </a:rPr>
              <a:t>pueden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evoluir para </a:t>
            </a:r>
            <a:r>
              <a:rPr lang="pt-BR" sz="2800" b="1" dirty="0" err="1" smtClean="0">
                <a:cs typeface="Times New Roman" pitchFamily="18" charset="0"/>
              </a:rPr>
              <a:t>un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“</a:t>
            </a:r>
            <a:r>
              <a:rPr lang="pt-BR" sz="2800" b="1" dirty="0" err="1" smtClean="0">
                <a:cs typeface="Times New Roman" pitchFamily="18" charset="0"/>
              </a:rPr>
              <a:t>blanqueamiento</a:t>
            </a:r>
            <a:r>
              <a:rPr lang="pt-BR" sz="2800" b="1" dirty="0">
                <a:cs typeface="Times New Roman" pitchFamily="18" charset="0"/>
              </a:rPr>
              <a:t>”. </a:t>
            </a:r>
          </a:p>
          <a:p>
            <a:pPr algn="just">
              <a:spcBef>
                <a:spcPct val="50000"/>
              </a:spcBef>
            </a:pPr>
            <a:r>
              <a:rPr lang="pt-BR" sz="2800" b="1" dirty="0" smtClean="0">
                <a:cs typeface="Times New Roman" pitchFamily="18" charset="0"/>
              </a:rPr>
              <a:t>Pero </a:t>
            </a:r>
            <a:r>
              <a:rPr lang="pt-BR" sz="2800" b="1" dirty="0" err="1" smtClean="0">
                <a:cs typeface="Times New Roman" pitchFamily="18" charset="0"/>
              </a:rPr>
              <a:t>con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la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evolución</a:t>
            </a:r>
            <a:r>
              <a:rPr lang="pt-BR" sz="2800" b="1" dirty="0" smtClean="0">
                <a:cs typeface="Times New Roman" pitchFamily="18" charset="0"/>
              </a:rPr>
              <a:t> de </a:t>
            </a:r>
            <a:r>
              <a:rPr lang="pt-BR" sz="2800" b="1" dirty="0" err="1" smtClean="0">
                <a:cs typeface="Times New Roman" pitchFamily="18" charset="0"/>
              </a:rPr>
              <a:t>la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sintomatología</a:t>
            </a:r>
            <a:r>
              <a:rPr lang="pt-BR" sz="2800" b="1" dirty="0" smtClean="0">
                <a:cs typeface="Times New Roman" pitchFamily="18" charset="0"/>
              </a:rPr>
              <a:t> hasta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nervuras </a:t>
            </a:r>
            <a:r>
              <a:rPr lang="pt-BR" sz="2800" b="1" dirty="0" err="1" smtClean="0">
                <a:cs typeface="Times New Roman" pitchFamily="18" charset="0"/>
              </a:rPr>
              <a:t>tornan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>
                <a:cs typeface="Times New Roman" pitchFamily="18" charset="0"/>
              </a:rPr>
              <a:t>cloróticas</a:t>
            </a:r>
            <a:r>
              <a:rPr lang="pt-BR" sz="2800" b="1" dirty="0">
                <a:cs typeface="Times New Roman" pitchFamily="18" charset="0"/>
              </a:rPr>
              <a:t>.</a:t>
            </a:r>
          </a:p>
        </p:txBody>
      </p:sp>
      <p:sp>
        <p:nvSpPr>
          <p:cNvPr id="358404" name="Rectangle 1028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074"/>
          <p:cNvSpPr txBox="1">
            <a:spLocks noChangeArrowheads="1"/>
          </p:cNvSpPr>
          <p:nvPr/>
        </p:nvSpPr>
        <p:spPr bwMode="auto">
          <a:xfrm>
            <a:off x="1524000" y="533400"/>
            <a:ext cx="638347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6000" b="1" dirty="0" smtClean="0">
                <a:solidFill>
                  <a:srgbClr val="FFFF00"/>
                </a:solidFill>
              </a:rPr>
              <a:t>Exceso </a:t>
            </a:r>
            <a:r>
              <a:rPr lang="es-ES" sz="6000" b="1" dirty="0">
                <a:solidFill>
                  <a:srgbClr val="FFFF00"/>
                </a:solidFill>
              </a:rPr>
              <a:t>de </a:t>
            </a:r>
            <a:r>
              <a:rPr lang="es-ES" sz="6000" b="1" dirty="0" smtClean="0">
                <a:solidFill>
                  <a:srgbClr val="FFFF00"/>
                </a:solidFill>
              </a:rPr>
              <a:t>hierro</a:t>
            </a:r>
            <a:endParaRPr lang="es-ES" sz="6000" dirty="0">
              <a:latin typeface="Times New Roman" pitchFamily="18" charset="0"/>
            </a:endParaRPr>
          </a:p>
        </p:txBody>
      </p:sp>
      <p:sp>
        <p:nvSpPr>
          <p:cNvPr id="50179" name="Text Box 3075"/>
          <p:cNvSpPr txBox="1">
            <a:spLocks noChangeArrowheads="1"/>
          </p:cNvSpPr>
          <p:nvPr/>
        </p:nvSpPr>
        <p:spPr bwMode="auto">
          <a:xfrm>
            <a:off x="228600" y="1676400"/>
            <a:ext cx="8610600" cy="517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BR" sz="2800" b="1" dirty="0" smtClean="0">
                <a:cs typeface="Times New Roman" pitchFamily="18" charset="0"/>
              </a:rPr>
              <a:t>La </a:t>
            </a:r>
            <a:r>
              <a:rPr lang="pt-BR" sz="2800" b="1" dirty="0">
                <a:cs typeface="Times New Roman" pitchFamily="18" charset="0"/>
              </a:rPr>
              <a:t>toxidez de Fe </a:t>
            </a:r>
            <a:r>
              <a:rPr lang="pt-BR" sz="2800" b="1" dirty="0" err="1" smtClean="0">
                <a:cs typeface="Times New Roman" pitchFamily="18" charset="0"/>
              </a:rPr>
              <a:t>puede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ocurrir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con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exceso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</a:t>
            </a:r>
            <a:r>
              <a:rPr lang="pt-BR" sz="2800" b="1" dirty="0" err="1" smtClean="0">
                <a:cs typeface="Times New Roman" pitchFamily="18" charset="0"/>
              </a:rPr>
              <a:t>lluvias</a:t>
            </a:r>
            <a:r>
              <a:rPr lang="pt-BR" sz="2800" b="1" dirty="0" smtClean="0">
                <a:cs typeface="Times New Roman" pitchFamily="18" charset="0"/>
              </a:rPr>
              <a:t> o </a:t>
            </a:r>
            <a:r>
              <a:rPr lang="pt-BR" sz="2800" b="1" dirty="0" err="1" smtClean="0">
                <a:cs typeface="Times New Roman" pitchFamily="18" charset="0"/>
              </a:rPr>
              <a:t>en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suelos</a:t>
            </a:r>
            <a:r>
              <a:rPr lang="pt-BR" sz="2800" b="1" dirty="0" smtClean="0">
                <a:cs typeface="Times New Roman" pitchFamily="18" charset="0"/>
              </a:rPr>
              <a:t> anegados, </a:t>
            </a:r>
            <a:r>
              <a:rPr lang="pt-BR" sz="2800" b="1" dirty="0">
                <a:cs typeface="Times New Roman" pitchFamily="18" charset="0"/>
              </a:rPr>
              <a:t>como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arroz inundado (</a:t>
            </a:r>
            <a:r>
              <a:rPr lang="pt-BR" sz="2800" b="1" dirty="0" err="1" smtClean="0">
                <a:cs typeface="Times New Roman" pitchFamily="18" charset="0"/>
              </a:rPr>
              <a:t>redución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Fe</a:t>
            </a:r>
            <a:r>
              <a:rPr lang="pt-BR" sz="2800" b="1" baseline="30000" dirty="0">
                <a:cs typeface="Times New Roman" pitchFamily="18" charset="0"/>
              </a:rPr>
              <a:t>3+</a:t>
            </a:r>
            <a:r>
              <a:rPr lang="pt-BR" sz="2800" b="1" dirty="0">
                <a:cs typeface="Times New Roman" pitchFamily="18" charset="0"/>
              </a:rPr>
              <a:t>  =&gt; Fe</a:t>
            </a:r>
            <a:r>
              <a:rPr lang="pt-BR" sz="2800" b="1" baseline="30000" dirty="0">
                <a:cs typeface="Times New Roman" pitchFamily="18" charset="0"/>
              </a:rPr>
              <a:t>2+</a:t>
            </a:r>
            <a:r>
              <a:rPr lang="pt-BR" sz="2800" b="1" dirty="0">
                <a:cs typeface="Times New Roman" pitchFamily="18" charset="0"/>
              </a:rPr>
              <a:t>).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BR" sz="2800" b="1" dirty="0" err="1" smtClean="0">
                <a:cs typeface="Times New Roman" pitchFamily="18" charset="0"/>
              </a:rPr>
              <a:t>En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sorgo,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exceso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Fe torna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hojas</a:t>
            </a:r>
            <a:r>
              <a:rPr lang="pt-BR" sz="2800" b="1" dirty="0" smtClean="0">
                <a:cs typeface="Times New Roman" pitchFamily="18" charset="0"/>
              </a:rPr>
              <a:t> más </a:t>
            </a:r>
            <a:r>
              <a:rPr lang="pt-BR" sz="2800" b="1" dirty="0">
                <a:cs typeface="Times New Roman" pitchFamily="18" charset="0"/>
              </a:rPr>
              <a:t>claras, </a:t>
            </a:r>
            <a:r>
              <a:rPr lang="pt-BR" sz="2800" b="1" dirty="0" err="1" smtClean="0">
                <a:cs typeface="Times New Roman" pitchFamily="18" charset="0"/>
              </a:rPr>
              <a:t>con</a:t>
            </a:r>
            <a:r>
              <a:rPr lang="pt-BR" sz="2800" b="1" dirty="0" smtClean="0">
                <a:cs typeface="Times New Roman" pitchFamily="18" charset="0"/>
              </a:rPr>
              <a:t> lesiones </a:t>
            </a:r>
            <a:r>
              <a:rPr lang="pt-BR" sz="2800" b="1" dirty="0">
                <a:cs typeface="Times New Roman" pitchFamily="18" charset="0"/>
              </a:rPr>
              <a:t>desde enegrecidas </a:t>
            </a:r>
            <a:r>
              <a:rPr lang="pt-BR" sz="2800" b="1" dirty="0" smtClean="0">
                <a:cs typeface="Times New Roman" pitchFamily="18" charset="0"/>
              </a:rPr>
              <a:t>hasta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color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palha </a:t>
            </a:r>
            <a:r>
              <a:rPr lang="pt-BR" sz="2800" b="1" dirty="0" err="1" smtClean="0">
                <a:cs typeface="Times New Roman" pitchFamily="18" charset="0"/>
              </a:rPr>
              <a:t>en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márgenes</a:t>
            </a:r>
            <a:r>
              <a:rPr lang="pt-BR" sz="2800" b="1" dirty="0">
                <a:cs typeface="Times New Roman" pitchFamily="18" charset="0"/>
              </a:rPr>
              <a:t>. 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pt-BR" sz="2800" b="1" dirty="0" smtClean="0">
                <a:cs typeface="Times New Roman" pitchFamily="18" charset="0"/>
              </a:rPr>
              <a:t>Em </a:t>
            </a:r>
            <a:r>
              <a:rPr lang="pt-BR" sz="2800" b="1" dirty="0" err="1" smtClean="0">
                <a:cs typeface="Times New Roman" pitchFamily="18" charset="0"/>
              </a:rPr>
              <a:t>la</a:t>
            </a:r>
            <a:r>
              <a:rPr lang="pt-BR" sz="2800" b="1" dirty="0" smtClean="0">
                <a:cs typeface="Times New Roman" pitchFamily="18" charset="0"/>
              </a:rPr>
              <a:t> soja</a:t>
            </a:r>
            <a:r>
              <a:rPr lang="pt-BR" sz="2800" b="1" dirty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la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toxidez de Fe </a:t>
            </a:r>
            <a:r>
              <a:rPr lang="pt-BR" sz="2800" b="1" dirty="0" err="1" smtClean="0">
                <a:cs typeface="Times New Roman" pitchFamily="18" charset="0"/>
              </a:rPr>
              <a:t>es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similar </a:t>
            </a:r>
            <a:r>
              <a:rPr lang="pt-BR" sz="2800" b="1" dirty="0" smtClean="0">
                <a:cs typeface="Times New Roman" pitchFamily="18" charset="0"/>
              </a:rPr>
              <a:t>a </a:t>
            </a:r>
            <a:r>
              <a:rPr lang="pt-BR" sz="2800" b="1" dirty="0">
                <a:cs typeface="Times New Roman" pitchFamily="18" charset="0"/>
              </a:rPr>
              <a:t>Mn, exceto </a:t>
            </a:r>
            <a:r>
              <a:rPr lang="pt-BR" sz="2800" b="1" dirty="0" err="1" smtClean="0">
                <a:cs typeface="Times New Roman" pitchFamily="18" charset="0"/>
              </a:rPr>
              <a:t>en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el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caso de </a:t>
            </a:r>
            <a:r>
              <a:rPr lang="pt-BR" sz="2800" b="1" dirty="0" err="1" smtClean="0">
                <a:cs typeface="Times New Roman" pitchFamily="18" charset="0"/>
              </a:rPr>
              <a:t>exceso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Fe, </a:t>
            </a:r>
            <a:r>
              <a:rPr lang="pt-BR" sz="2800" b="1" dirty="0" err="1" smtClean="0">
                <a:cs typeface="Times New Roman" pitchFamily="18" charset="0"/>
              </a:rPr>
              <a:t>las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hojas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són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menos </a:t>
            </a:r>
            <a:r>
              <a:rPr lang="pt-BR" sz="2800" b="1" dirty="0" err="1" smtClean="0">
                <a:cs typeface="Times New Roman" pitchFamily="18" charset="0"/>
              </a:rPr>
              <a:t>quebradizas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que </a:t>
            </a:r>
            <a:r>
              <a:rPr lang="pt-BR" sz="2800" b="1" dirty="0" err="1" smtClean="0">
                <a:cs typeface="Times New Roman" pitchFamily="18" charset="0"/>
              </a:rPr>
              <a:t>con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 err="1" smtClean="0">
                <a:cs typeface="Times New Roman" pitchFamily="18" charset="0"/>
              </a:rPr>
              <a:t>exceso</a:t>
            </a:r>
            <a:r>
              <a:rPr lang="pt-BR" sz="2800" b="1" dirty="0" smtClean="0">
                <a:cs typeface="Times New Roman" pitchFamily="18" charset="0"/>
              </a:rPr>
              <a:t> </a:t>
            </a:r>
            <a:r>
              <a:rPr lang="pt-BR" sz="2800" b="1" dirty="0">
                <a:cs typeface="Times New Roman" pitchFamily="18" charset="0"/>
              </a:rPr>
              <a:t>de Mn.</a:t>
            </a:r>
          </a:p>
        </p:txBody>
      </p:sp>
      <p:sp>
        <p:nvSpPr>
          <p:cNvPr id="359428" name="Rectangle 3076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214313" y="0"/>
            <a:ext cx="60131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1205" name="Picture 6" descr="C:\Users\Renato\Pictures\Deficiencia_Fe\girassol\def_Fe_girassol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68413"/>
            <a:ext cx="7961313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214313" y="0"/>
            <a:ext cx="6490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2229" name="Picture 2" descr="C:\Users\Renato\Pictures\Deficiencia_Fe\girassol\def_Fe_girasso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82296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214313" y="0"/>
            <a:ext cx="6490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3253" name="Picture 2" descr="C:\Users\Renato\Pictures\Deficiencia_Fe\girassol\def_Fe_girasso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78359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214313" y="0"/>
            <a:ext cx="62632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err="1" smtClean="0">
                <a:solidFill>
                  <a:srgbClr val="FFFF00"/>
                </a:solidFill>
              </a:rPr>
              <a:t>Deficincia</a:t>
            </a:r>
            <a:r>
              <a:rPr lang="es-ES" sz="3200" b="1" dirty="0" smtClean="0">
                <a:solidFill>
                  <a:srgbClr val="FFFF00"/>
                </a:solidFill>
              </a:rPr>
              <a:t>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4277" name="Picture 2" descr="C:\Users\Renato\Pictures\Deficiencia_Fe\girassol\def_Fe_girassol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96975"/>
            <a:ext cx="82423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214313" y="0"/>
            <a:ext cx="6490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5301" name="Picture 2" descr="C:\Users\Renato\Pictures\Deficiencia_Fe\girassol\def_Fe_girasso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52513"/>
            <a:ext cx="8175625" cy="547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214313" y="0"/>
            <a:ext cx="6490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6325" name="Picture 2" descr="C:\Users\Renato\Pictures\Deficiencia_Fe\girassol\def_Fe_girassol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7475537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214313" y="0"/>
            <a:ext cx="64908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Evolución</a:t>
            </a:r>
            <a:r>
              <a:rPr lang="pt-BR" sz="2800" dirty="0" smtClean="0"/>
              <a:t> de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/>
              <a:t>sintomas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7349" name="Picture 2" descr="C:\Users\Renato\Pictures\Deficiencia_Fe\girassol\def_Fe_girassol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5538"/>
            <a:ext cx="8015287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/>
          <p:cNvSpPr txBox="1">
            <a:spLocks noChangeArrowheads="1"/>
          </p:cNvSpPr>
          <p:nvPr/>
        </p:nvSpPr>
        <p:spPr bwMode="auto">
          <a:xfrm>
            <a:off x="5181600" y="1981200"/>
            <a:ext cx="312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pt-BR" sz="2800">
                <a:sym typeface="Symbol" pitchFamily="18" charset="2"/>
              </a:rPr>
              <a:t></a:t>
            </a:r>
            <a:r>
              <a:rPr lang="en-US" sz="2000" b="1" i="1">
                <a:solidFill>
                  <a:schemeClr val="folHlink"/>
                </a:solidFill>
              </a:rPr>
              <a:t> Fe</a:t>
            </a:r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1285875" y="-285750"/>
            <a:ext cx="5943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</a:rPr>
              <a:t>Factores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</a:rPr>
              <a:t>que</a:t>
            </a:r>
            <a:r>
              <a:rPr lang="en-US" sz="3200" b="1" i="1" dirty="0">
                <a:solidFill>
                  <a:schemeClr val="folHlink"/>
                </a:solidFill>
              </a:rPr>
              <a:t>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afetan</a:t>
            </a:r>
            <a:r>
              <a:rPr lang="en-US" sz="3200" b="1" i="1" dirty="0" smtClean="0">
                <a:solidFill>
                  <a:schemeClr val="folHlink"/>
                </a:solidFill>
              </a:rPr>
              <a:t> la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disponibilidad</a:t>
            </a:r>
            <a:r>
              <a:rPr lang="en-US" sz="2800" b="1" i="1" dirty="0" smtClean="0">
                <a:solidFill>
                  <a:schemeClr val="folHlink"/>
                </a:solidFill>
              </a:rPr>
              <a:t> en el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suelo</a:t>
            </a:r>
            <a:r>
              <a:rPr lang="en-US" sz="2800" b="1" i="1" dirty="0">
                <a:solidFill>
                  <a:schemeClr val="folHlink"/>
                </a:solidFill>
              </a:rPr>
              <a:t>: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457200" y="3505200"/>
            <a:ext cx="1600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i="1">
                <a:solidFill>
                  <a:schemeClr val="folHlink"/>
                </a:solidFill>
                <a:sym typeface="Symbol" pitchFamily="18" charset="2"/>
              </a:rPr>
              <a:t></a:t>
            </a:r>
            <a:r>
              <a:rPr lang="pt-BR"/>
              <a:t> </a:t>
            </a:r>
            <a:r>
              <a:rPr lang="pt-BR" sz="2800"/>
              <a:t>M.O</a:t>
            </a:r>
            <a:r>
              <a:rPr lang="pt-BR"/>
              <a:t>.</a:t>
            </a: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785786" y="2057400"/>
            <a:ext cx="3252814" cy="914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dirty="0"/>
              <a:t>Pobreza </a:t>
            </a: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 err="1" smtClean="0"/>
              <a:t>el</a:t>
            </a:r>
            <a:r>
              <a:rPr lang="pt-BR" sz="2800" dirty="0" smtClean="0"/>
              <a:t> </a:t>
            </a:r>
            <a:r>
              <a:rPr lang="pt-BR" sz="2800" dirty="0" err="1" smtClean="0"/>
              <a:t>suelo</a:t>
            </a:r>
            <a:endParaRPr lang="pt-BR" sz="2800" dirty="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209800" y="3429000"/>
            <a:ext cx="1600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i="1">
                <a:solidFill>
                  <a:schemeClr val="folHlink"/>
                </a:solidFill>
                <a:sym typeface="Symbol" pitchFamily="18" charset="2"/>
              </a:rPr>
              <a:t></a:t>
            </a:r>
            <a:r>
              <a:rPr lang="pt-BR"/>
              <a:t> </a:t>
            </a:r>
            <a:r>
              <a:rPr lang="pt-BR" sz="2800"/>
              <a:t>pH</a:t>
            </a: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762000" y="5410200"/>
            <a:ext cx="2895600" cy="1066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i="1">
                <a:solidFill>
                  <a:schemeClr val="folHlink"/>
                </a:solidFill>
                <a:sym typeface="Symbol" pitchFamily="18" charset="2"/>
              </a:rPr>
              <a:t></a:t>
            </a:r>
            <a:r>
              <a:rPr lang="pt-BR"/>
              <a:t> </a:t>
            </a:r>
            <a:r>
              <a:rPr lang="pt-BR" sz="2400" b="1"/>
              <a:t>Encharcamento</a:t>
            </a: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5486400" y="3048000"/>
            <a:ext cx="365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pt-BR" sz="2800">
                <a:sym typeface="Symbol" pitchFamily="18" charset="2"/>
              </a:rPr>
              <a:t></a:t>
            </a:r>
            <a:r>
              <a:rPr lang="en-US" sz="2000" b="1" i="1">
                <a:solidFill>
                  <a:schemeClr val="folHlink"/>
                </a:solidFill>
              </a:rPr>
              <a:t>Fe(1000x)</a:t>
            </a: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4953000" y="2971800"/>
            <a:ext cx="4191000" cy="1219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4038600" y="35814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5257800" y="1981200"/>
            <a:ext cx="2971800" cy="990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>
              <a:solidFill>
                <a:schemeClr val="folHlink"/>
              </a:solidFill>
            </a:endParaRPr>
          </a:p>
        </p:txBody>
      </p:sp>
      <p:sp>
        <p:nvSpPr>
          <p:cNvPr id="21516" name="Oval 12"/>
          <p:cNvSpPr>
            <a:spLocks noChangeArrowheads="1"/>
          </p:cNvSpPr>
          <p:nvPr/>
        </p:nvSpPr>
        <p:spPr bwMode="auto">
          <a:xfrm>
            <a:off x="5181600" y="5486400"/>
            <a:ext cx="2438400" cy="7620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>
                <a:sym typeface="Symbol" pitchFamily="18" charset="2"/>
              </a:rPr>
              <a:t> </a:t>
            </a:r>
            <a:r>
              <a:rPr lang="pt-BR" sz="2800">
                <a:solidFill>
                  <a:schemeClr val="folHlink"/>
                </a:solidFill>
              </a:rPr>
              <a:t>Fe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4038600" y="57150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4191000" y="22098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9" name="Oval 15"/>
          <p:cNvSpPr>
            <a:spLocks noChangeArrowheads="1"/>
          </p:cNvSpPr>
          <p:nvPr/>
        </p:nvSpPr>
        <p:spPr bwMode="auto">
          <a:xfrm>
            <a:off x="3276600" y="5257800"/>
            <a:ext cx="2133600" cy="457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dirty="0" err="1" smtClean="0">
                <a:sym typeface="Symbol" pitchFamily="18" charset="2"/>
              </a:rPr>
              <a:t>redución</a:t>
            </a:r>
            <a:endParaRPr lang="pt-BR" sz="2800" dirty="0">
              <a:solidFill>
                <a:schemeClr val="folHlink"/>
              </a:solidFill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43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 autoUpdateAnimBg="0"/>
      <p:bldP spid="343043" grpId="0" autoUpdateAnimBg="0"/>
      <p:bldP spid="34304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214313" y="0"/>
            <a:ext cx="62632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8372" name="Picture 3" descr="C:\Users\Renato\Pictures\experimento_girassol_Fe\nitrato_acidofoli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46259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C:\Users\Renato\Pictures\experimento_girassol_Fe\nitrato_amoni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438" y="549275"/>
            <a:ext cx="4627562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CaixaDeTexto 11"/>
          <p:cNvSpPr txBox="1">
            <a:spLocks noChangeArrowheads="1"/>
          </p:cNvSpPr>
          <p:nvPr/>
        </p:nvSpPr>
        <p:spPr bwMode="auto">
          <a:xfrm>
            <a:off x="2268538" y="2997200"/>
            <a:ext cx="2087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Ac.Foliar</a:t>
            </a:r>
          </a:p>
        </p:txBody>
      </p:sp>
      <p:sp>
        <p:nvSpPr>
          <p:cNvPr id="58375" name="CaixaDeTexto 12"/>
          <p:cNvSpPr txBox="1">
            <a:spLocks noChangeArrowheads="1"/>
          </p:cNvSpPr>
          <p:nvPr/>
        </p:nvSpPr>
        <p:spPr bwMode="auto">
          <a:xfrm>
            <a:off x="468313" y="2997200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Nitrato</a:t>
            </a:r>
          </a:p>
        </p:txBody>
      </p:sp>
      <p:sp>
        <p:nvSpPr>
          <p:cNvPr id="58376" name="CaixaDeTexto 14"/>
          <p:cNvSpPr txBox="1">
            <a:spLocks noChangeArrowheads="1"/>
          </p:cNvSpPr>
          <p:nvPr/>
        </p:nvSpPr>
        <p:spPr bwMode="auto">
          <a:xfrm>
            <a:off x="4572000" y="549275"/>
            <a:ext cx="1655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Nitrato</a:t>
            </a:r>
          </a:p>
        </p:txBody>
      </p:sp>
      <p:pic>
        <p:nvPicPr>
          <p:cNvPr id="58377" name="Picture 6" descr="C:\Users\Renato\Pictures\experimento_girassol_Fe\amonio_ph3,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3716338"/>
            <a:ext cx="460851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CaixaDeTexto 17"/>
          <p:cNvSpPr txBox="1">
            <a:spLocks noChangeArrowheads="1"/>
          </p:cNvSpPr>
          <p:nvPr/>
        </p:nvSpPr>
        <p:spPr bwMode="auto">
          <a:xfrm>
            <a:off x="7488238" y="549275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Amônio</a:t>
            </a:r>
          </a:p>
        </p:txBody>
      </p:sp>
      <p:sp>
        <p:nvSpPr>
          <p:cNvPr id="58379" name="CaixaDeTexto 15"/>
          <p:cNvSpPr txBox="1">
            <a:spLocks noChangeArrowheads="1"/>
          </p:cNvSpPr>
          <p:nvPr/>
        </p:nvSpPr>
        <p:spPr bwMode="auto">
          <a:xfrm>
            <a:off x="0" y="3716338"/>
            <a:ext cx="16557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Amônio</a:t>
            </a:r>
          </a:p>
        </p:txBody>
      </p:sp>
      <p:sp>
        <p:nvSpPr>
          <p:cNvPr id="58380" name="CaixaDeTexto 13"/>
          <p:cNvSpPr txBox="1">
            <a:spLocks noChangeArrowheads="1"/>
          </p:cNvSpPr>
          <p:nvPr/>
        </p:nvSpPr>
        <p:spPr bwMode="auto">
          <a:xfrm>
            <a:off x="2124075" y="5732463"/>
            <a:ext cx="16557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pH 3,5</a:t>
            </a:r>
          </a:p>
        </p:txBody>
      </p:sp>
      <p:pic>
        <p:nvPicPr>
          <p:cNvPr id="58381" name="Picture 7" descr="C:\Users\Renato\Pictures\experimento_girassol_Fe\amoni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9300" y="3716338"/>
            <a:ext cx="45847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CaixaDeTexto 18"/>
          <p:cNvSpPr txBox="1">
            <a:spLocks noChangeArrowheads="1"/>
          </p:cNvSpPr>
          <p:nvPr/>
        </p:nvSpPr>
        <p:spPr bwMode="auto">
          <a:xfrm>
            <a:off x="7488238" y="3644900"/>
            <a:ext cx="1655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/>
              <a:t>Amônio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14313" y="0"/>
            <a:ext cx="62632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611188" y="476250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 err="1" smtClean="0"/>
              <a:t>la</a:t>
            </a:r>
            <a:r>
              <a:rPr lang="pt-BR" sz="2800" dirty="0" smtClean="0"/>
              <a:t> </a:t>
            </a:r>
            <a:r>
              <a:rPr lang="pt-BR" sz="2800" dirty="0" err="1" smtClean="0"/>
              <a:t>raíz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59397" name="Picture 2" descr="C:\Users\Renato\Pictures\Deficiencia_Fe\girassol\def_Fe_girassol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14425"/>
            <a:ext cx="8135937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Seta para cima 5"/>
          <p:cNvSpPr>
            <a:spLocks noChangeArrowheads="1"/>
          </p:cNvSpPr>
          <p:nvPr/>
        </p:nvSpPr>
        <p:spPr bwMode="auto">
          <a:xfrm>
            <a:off x="1619250" y="4149725"/>
            <a:ext cx="215900" cy="431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399" name="Seta para cima 6"/>
          <p:cNvSpPr>
            <a:spLocks noChangeArrowheads="1"/>
          </p:cNvSpPr>
          <p:nvPr/>
        </p:nvSpPr>
        <p:spPr bwMode="auto">
          <a:xfrm>
            <a:off x="4356100" y="3644900"/>
            <a:ext cx="215900" cy="431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14313" y="0"/>
            <a:ext cx="66287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</a:t>
            </a:r>
            <a:r>
              <a:rPr lang="es-ES" sz="3200" b="1" dirty="0" err="1" smtClean="0">
                <a:solidFill>
                  <a:srgbClr val="FFFF00"/>
                </a:solidFill>
              </a:rPr>
              <a:t>emn</a:t>
            </a:r>
            <a:r>
              <a:rPr lang="es-ES" sz="3200" b="1" dirty="0" smtClean="0">
                <a:solidFill>
                  <a:srgbClr val="FFFF00"/>
                </a:solidFill>
              </a:rPr>
              <a:t> girasol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0" y="836613"/>
            <a:ext cx="489743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 err="1" smtClean="0"/>
              <a:t>la</a:t>
            </a:r>
            <a:r>
              <a:rPr lang="pt-BR" sz="2800" dirty="0" smtClean="0"/>
              <a:t> </a:t>
            </a:r>
            <a:r>
              <a:rPr lang="pt-BR" sz="2800" dirty="0" err="1" smtClean="0"/>
              <a:t>raíz</a:t>
            </a:r>
            <a:r>
              <a:rPr lang="pt-BR" sz="2800" dirty="0" smtClean="0"/>
              <a:t> </a:t>
            </a:r>
            <a:r>
              <a:rPr lang="pt-BR" sz="2800" dirty="0"/>
              <a:t>– </a:t>
            </a:r>
          </a:p>
          <a:p>
            <a:pPr>
              <a:spcBef>
                <a:spcPct val="50000"/>
              </a:spcBef>
            </a:pPr>
            <a:r>
              <a:rPr lang="pt-BR" sz="2800" dirty="0" err="1" smtClean="0"/>
              <a:t>engrosamiento</a:t>
            </a:r>
            <a:r>
              <a:rPr lang="pt-BR" sz="2800" dirty="0" smtClean="0"/>
              <a:t> y </a:t>
            </a:r>
            <a:r>
              <a:rPr lang="pt-BR" sz="2800" dirty="0" err="1" smtClean="0"/>
              <a:t>exceso</a:t>
            </a:r>
            <a:r>
              <a:rPr lang="pt-BR" sz="2800" dirty="0" smtClean="0"/>
              <a:t> </a:t>
            </a:r>
            <a:r>
              <a:rPr lang="pt-BR" sz="2800" dirty="0" err="1"/>
              <a:t>radicelas</a:t>
            </a:r>
            <a:r>
              <a:rPr lang="pt-BR" sz="2800" dirty="0"/>
              <a:t> (</a:t>
            </a: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/>
              <a:t>tomate) </a:t>
            </a:r>
            <a:endParaRPr lang="pt-BR" sz="2400" b="1" dirty="0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0421" name="AutoShape 2" descr="https://webmail.fcav.unesp.br/src/download.php?passed_id=27218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33363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0422" name="AutoShape 4" descr="https://webmail.fcav.unesp.br/src/download.php?passed_id=27218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33363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60423" name="Picture 5" descr="C:\Users\Renato\Pictures\Deficiencia_Fe\Engrosam-FeTom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42938" y="714375"/>
          <a:ext cx="7729537" cy="5292725"/>
        </p:xfrm>
        <a:graphic>
          <a:graphicData uri="http://schemas.openxmlformats.org/presentationml/2006/ole">
            <p:oleObj spid="_x0000_s1026" name="Imagem de bitmap" r:id="rId3" imgW="2809524" imgH="1924319" progId="Paint.Picture">
              <p:embed/>
            </p:oleObj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0" y="0"/>
            <a:ext cx="65117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algodón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533400" y="5943600"/>
            <a:ext cx="8610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/>
              <a:t>Hojas</a:t>
            </a:r>
            <a:r>
              <a:rPr lang="pt-BR" sz="2800" dirty="0" smtClean="0"/>
              <a:t> </a:t>
            </a:r>
            <a:r>
              <a:rPr lang="pt-BR" sz="2800" dirty="0" err="1" smtClean="0"/>
              <a:t>nuevas</a:t>
            </a:r>
            <a:r>
              <a:rPr lang="pt-BR" sz="2800" dirty="0" smtClean="0"/>
              <a:t> </a:t>
            </a:r>
            <a:r>
              <a:rPr lang="pt-BR" sz="2800" dirty="0" err="1" smtClean="0"/>
              <a:t>con</a:t>
            </a:r>
            <a:r>
              <a:rPr lang="pt-BR" sz="2800" dirty="0" smtClean="0"/>
              <a:t> </a:t>
            </a:r>
            <a:r>
              <a:rPr lang="pt-BR" sz="2800" dirty="0" err="1"/>
              <a:t>clorose</a:t>
            </a:r>
            <a:r>
              <a:rPr lang="pt-BR" sz="2800" dirty="0"/>
              <a:t> </a:t>
            </a:r>
            <a:r>
              <a:rPr lang="pt-BR" sz="2800" dirty="0" err="1"/>
              <a:t>internerval</a:t>
            </a:r>
            <a:r>
              <a:rPr lang="pt-BR" sz="2800" dirty="0"/>
              <a:t> </a:t>
            </a:r>
            <a:r>
              <a:rPr lang="pt-BR" sz="2400" b="1" dirty="0" smtClean="0"/>
              <a:t>(no </a:t>
            </a:r>
            <a:r>
              <a:rPr lang="pt-BR" sz="2400" b="1" dirty="0" err="1" smtClean="0"/>
              <a:t>ocurrió</a:t>
            </a:r>
            <a:r>
              <a:rPr lang="pt-BR" sz="2400" b="1" dirty="0" smtClean="0"/>
              <a:t> </a:t>
            </a:r>
            <a:r>
              <a:rPr lang="pt-BR" sz="2400" b="1" dirty="0"/>
              <a:t>queda </a:t>
            </a:r>
            <a:r>
              <a:rPr lang="pt-BR" sz="2400" b="1" dirty="0" err="1" smtClean="0"/>
              <a:t>en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la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produción</a:t>
            </a:r>
            <a:r>
              <a:rPr lang="pt-BR" sz="2400" b="1" dirty="0" smtClean="0"/>
              <a:t> </a:t>
            </a:r>
            <a:r>
              <a:rPr lang="pt-BR" sz="2400" b="1" dirty="0"/>
              <a:t>de </a:t>
            </a:r>
            <a:r>
              <a:rPr lang="pt-BR" sz="2400" b="1" dirty="0" err="1"/>
              <a:t>M.S.</a:t>
            </a:r>
            <a:r>
              <a:rPr lang="pt-BR" sz="2400" b="1" dirty="0"/>
              <a:t>, </a:t>
            </a:r>
            <a:r>
              <a:rPr lang="pt-BR" sz="2400" b="1" dirty="0" err="1" smtClean="0"/>
              <a:t>sólo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con</a:t>
            </a:r>
            <a:r>
              <a:rPr lang="pt-BR" sz="2400" b="1" dirty="0" smtClean="0"/>
              <a:t> </a:t>
            </a:r>
            <a:r>
              <a:rPr lang="pt-BR" sz="2400" b="1" dirty="0"/>
              <a:t>def. severa)</a:t>
            </a:r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0" y="0"/>
            <a:ext cx="63209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000" b="1" dirty="0" smtClean="0">
                <a:solidFill>
                  <a:srgbClr val="FFFF00"/>
                </a:solidFill>
              </a:rPr>
              <a:t>Deficiencia </a:t>
            </a:r>
            <a:r>
              <a:rPr lang="es-ES" sz="3000" b="1" dirty="0">
                <a:solidFill>
                  <a:srgbClr val="FFFF00"/>
                </a:solidFill>
              </a:rPr>
              <a:t>de </a:t>
            </a:r>
            <a:r>
              <a:rPr lang="es-ES" sz="3000" b="1" dirty="0" smtClean="0">
                <a:solidFill>
                  <a:srgbClr val="FFFF00"/>
                </a:solidFill>
              </a:rPr>
              <a:t>hierro en </a:t>
            </a:r>
            <a:r>
              <a:rPr lang="es-ES" sz="3000" b="1" dirty="0">
                <a:solidFill>
                  <a:srgbClr val="FFFF00"/>
                </a:solidFill>
              </a:rPr>
              <a:t>eucalipto</a:t>
            </a:r>
            <a:endParaRPr lang="es-ES" sz="3000" dirty="0">
              <a:latin typeface="Times New Roman" pitchFamily="18" charset="0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85775"/>
            <a:ext cx="900112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1214438" y="428625"/>
            <a:ext cx="7128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 err="1">
                <a:solidFill>
                  <a:srgbClr val="FFFF00"/>
                </a:solidFill>
              </a:rPr>
              <a:t>seringueira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2468" name="Picture 4" descr="Deficiência Fe 1"/>
          <p:cNvPicPr>
            <a:picLocks noChangeAspect="1" noChangeArrowheads="1"/>
          </p:cNvPicPr>
          <p:nvPr/>
        </p:nvPicPr>
        <p:blipFill>
          <a:blip r:embed="rId2"/>
          <a:srcRect t="1227" b="18045"/>
          <a:stretch>
            <a:fillRect/>
          </a:stretch>
        </p:blipFill>
        <p:spPr bwMode="auto">
          <a:xfrm>
            <a:off x="214313" y="1071563"/>
            <a:ext cx="8810625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1" name="Rectangle 1029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3491" name="Text Box 1026"/>
          <p:cNvSpPr txBox="1">
            <a:spLocks noChangeArrowheads="1"/>
          </p:cNvSpPr>
          <p:nvPr/>
        </p:nvSpPr>
        <p:spPr bwMode="auto">
          <a:xfrm>
            <a:off x="785813" y="285750"/>
            <a:ext cx="7923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cana-de-</a:t>
            </a:r>
            <a:r>
              <a:rPr lang="es-ES" sz="3200" b="1" dirty="0" err="1">
                <a:solidFill>
                  <a:srgbClr val="FFFF00"/>
                </a:solidFill>
              </a:rPr>
              <a:t>açúcar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63492" name="Picture 6" descr="http://edis.ifas.ufl.edu/LyraEDISServlet?command=getScreenImage&amp;oid=162427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7400"/>
            <a:ext cx="9144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1" name="Rectangle 1029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4515" name="Picture 1031" descr="Cane03Fe.jpg (276705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 Box 1026"/>
          <p:cNvSpPr txBox="1">
            <a:spLocks noChangeArrowheads="1"/>
          </p:cNvSpPr>
          <p:nvPr/>
        </p:nvSpPr>
        <p:spPr bwMode="auto">
          <a:xfrm>
            <a:off x="685800" y="533400"/>
            <a:ext cx="7923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cana-de-</a:t>
            </a:r>
            <a:r>
              <a:rPr lang="es-ES" sz="3200" b="1" dirty="0" err="1">
                <a:solidFill>
                  <a:srgbClr val="FFFF00"/>
                </a:solidFill>
              </a:rPr>
              <a:t>açúcar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027"/>
          <p:cNvSpPr txBox="1">
            <a:spLocks noChangeArrowheads="1"/>
          </p:cNvSpPr>
          <p:nvPr/>
        </p:nvSpPr>
        <p:spPr bwMode="auto">
          <a:xfrm>
            <a:off x="571500" y="0"/>
            <a:ext cx="60580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sorgo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63524" name="Rectangle 1028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5540" name="Picture 1030" descr="Sorg01Fe.jpg (251649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026"/>
          <p:cNvSpPr txBox="1">
            <a:spLocks noChangeArrowheads="1"/>
          </p:cNvSpPr>
          <p:nvPr/>
        </p:nvSpPr>
        <p:spPr bwMode="auto">
          <a:xfrm>
            <a:off x="642938" y="0"/>
            <a:ext cx="5832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maíz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76835" name="Rectangle 1027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6564" name="Picture 1030" descr="Corn01Fe.jpg (292978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3"/>
            <a:ext cx="9109075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1600200" y="0"/>
            <a:ext cx="5943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</a:rPr>
              <a:t>Factores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</a:rPr>
              <a:t>que</a:t>
            </a:r>
            <a:r>
              <a:rPr lang="en-US" sz="3200" b="1" i="1" dirty="0">
                <a:solidFill>
                  <a:schemeClr val="folHlink"/>
                </a:solidFill>
              </a:rPr>
              <a:t>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afetan</a:t>
            </a:r>
            <a:r>
              <a:rPr lang="en-US" sz="3200" b="1" i="1" dirty="0" smtClean="0">
                <a:solidFill>
                  <a:schemeClr val="folHlink"/>
                </a:solidFill>
              </a:rPr>
              <a:t> la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disponibilidad</a:t>
            </a:r>
            <a:r>
              <a:rPr lang="en-US" sz="3200" b="1" i="1" dirty="0" smtClean="0">
                <a:solidFill>
                  <a:schemeClr val="folHlink"/>
                </a:solidFill>
              </a:rPr>
              <a:t> en el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suelo</a:t>
            </a:r>
            <a:endParaRPr lang="en-US" sz="3200" b="1" i="1" dirty="0">
              <a:solidFill>
                <a:schemeClr val="folHlink"/>
              </a:solidFill>
            </a:endParaRPr>
          </a:p>
        </p:txBody>
      </p:sp>
      <p:pic>
        <p:nvPicPr>
          <p:cNvPr id="22531" name="Picture 3" descr="C:\Adobe Albums\Cat2\foto (1) cópi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988" y="2052638"/>
            <a:ext cx="5053012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3048000" y="2133600"/>
            <a:ext cx="609600" cy="304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600200" y="533400"/>
            <a:ext cx="62632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tomate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65571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7588" name="Picture 7" descr="Toma01Fe.jpg (230535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5334000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4" descr="Iron deficiency in toma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700" y="2192338"/>
            <a:ext cx="5448300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5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68611" name="Picture 4" descr="Iron deficiency in peanu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373063"/>
            <a:ext cx="6929437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928688" y="500063"/>
            <a:ext cx="70238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 err="1">
                <a:solidFill>
                  <a:srgbClr val="FFFF00"/>
                </a:solidFill>
              </a:rPr>
              <a:t>Amendoim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69635" name="Text Box 8"/>
          <p:cNvSpPr txBox="1">
            <a:spLocks noChangeArrowheads="1"/>
          </p:cNvSpPr>
          <p:nvPr/>
        </p:nvSpPr>
        <p:spPr bwMode="auto">
          <a:xfrm>
            <a:off x="714375" y="0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Soja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69636" name="Picture 6" descr="http://elkhorn.unl.edu/epublic/live/g859/build/graphics/g859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7213"/>
            <a:ext cx="9144000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214313" y="6273800"/>
            <a:ext cx="4806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>
                <a:solidFill>
                  <a:srgbClr val="FFFF00"/>
                </a:solidFill>
              </a:rPr>
              <a:t>pH alto (Nebraska-EUA)</a:t>
            </a:r>
            <a:endParaRPr lang="es-ES" sz="240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0659" name="Text Box 8"/>
          <p:cNvSpPr txBox="1">
            <a:spLocks noChangeArrowheads="1"/>
          </p:cNvSpPr>
          <p:nvPr/>
        </p:nvSpPr>
        <p:spPr bwMode="auto">
          <a:xfrm>
            <a:off x="1714500" y="357188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Soja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0660" name="Picture 16" descr="Soy02Fe.jpg (270063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39800"/>
            <a:ext cx="91440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Adobe Albums\Cat2\foto (1) có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1000125"/>
            <a:ext cx="57546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143108" y="6073170"/>
            <a:ext cx="5214974" cy="78483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800" b="1" dirty="0" err="1">
                <a:solidFill>
                  <a:schemeClr val="bg1"/>
                </a:solidFill>
                <a:latin typeface="Times New Roman" pitchFamily="18" charset="0"/>
              </a:rPr>
              <a:t>clorose</a:t>
            </a:r>
            <a:r>
              <a:rPr lang="pt-BR" sz="1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en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los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espacios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internervales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solidFill>
                  <a:schemeClr val="bg1"/>
                </a:solidFill>
                <a:latin typeface="Times New Roman" pitchFamily="18" charset="0"/>
              </a:rPr>
              <a:t>y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en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 err="1" smtClean="0">
                <a:solidFill>
                  <a:schemeClr val="bg1"/>
                </a:solidFill>
                <a:latin typeface="Times New Roman" pitchFamily="18" charset="0"/>
              </a:rPr>
              <a:t>las</a:t>
            </a:r>
            <a:r>
              <a:rPr lang="pt-BR" sz="1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pt-BR" sz="1800" b="1" dirty="0">
                <a:solidFill>
                  <a:schemeClr val="bg1"/>
                </a:solidFill>
                <a:latin typeface="Times New Roman" pitchFamily="18" charset="0"/>
              </a:rPr>
              <a:t>nervuras</a:t>
            </a:r>
            <a:r>
              <a:rPr lang="pt-BR" sz="1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714500" y="428625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Soja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357188" y="0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Soja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2708" name="Picture 6" descr="Soy03Fe.jpg (226289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3913"/>
            <a:ext cx="914400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57188" y="0"/>
            <a:ext cx="59218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Frijol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3732" name="Picture 12" descr="http://agroservicesinternational.com/photos/Beans iron d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42938"/>
            <a:ext cx="8072437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00063" y="0"/>
            <a:ext cx="580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Café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4756" name="Picture 12" descr="Coff01Fe.jpg (185760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" y="823913"/>
            <a:ext cx="9050338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85750" y="0"/>
            <a:ext cx="61045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>
                <a:solidFill>
                  <a:srgbClr val="FFFF00"/>
                </a:solidFill>
              </a:rPr>
              <a:t>Citrus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5780" name="Picture 6" descr="Citr01Fe.jpg (235768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3913"/>
            <a:ext cx="914400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14313" y="0"/>
            <a:ext cx="57911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en </a:t>
            </a:r>
            <a:r>
              <a:rPr lang="es-ES" sz="3200" b="1" dirty="0">
                <a:solidFill>
                  <a:srgbClr val="FFFF00"/>
                </a:solidFill>
              </a:rPr>
              <a:t>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Abacaxi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813"/>
            <a:ext cx="9093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CaixaDeTexto 5"/>
          <p:cNvSpPr txBox="1">
            <a:spLocks noChangeArrowheads="1"/>
          </p:cNvSpPr>
          <p:nvPr/>
        </p:nvSpPr>
        <p:spPr bwMode="auto">
          <a:xfrm>
            <a:off x="214313" y="6149975"/>
            <a:ext cx="1428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pH=7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468313" y="115888"/>
            <a:ext cx="66436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</a:rPr>
              <a:t>Ocurrencias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>
                <a:solidFill>
                  <a:schemeClr val="folHlink"/>
                </a:solidFill>
              </a:rPr>
              <a:t>de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deficiencia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>
                <a:solidFill>
                  <a:schemeClr val="folHlink"/>
                </a:solidFill>
              </a:rPr>
              <a:t>de Fe: </a:t>
            </a:r>
            <a:r>
              <a:rPr lang="en-US" sz="3200" b="1" i="1" dirty="0" err="1">
                <a:solidFill>
                  <a:schemeClr val="folHlink"/>
                </a:solidFill>
              </a:rPr>
              <a:t>casos</a:t>
            </a:r>
            <a:r>
              <a:rPr lang="en-US" sz="3200" b="1" i="1" dirty="0">
                <a:solidFill>
                  <a:schemeClr val="folHlink"/>
                </a:solidFill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</a:rPr>
              <a:t>específicos</a:t>
            </a:r>
            <a:endParaRPr lang="en-US" sz="3200" b="1" i="1" dirty="0">
              <a:solidFill>
                <a:schemeClr val="folHlink"/>
              </a:solidFill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5288" y="2420938"/>
            <a:ext cx="85693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  <a:defRPr/>
            </a:pPr>
            <a:r>
              <a:rPr lang="en-US" sz="32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Ambiente</a:t>
            </a:r>
            <a:r>
              <a:rPr lang="en-US" sz="3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protegido</a:t>
            </a:r>
            <a:r>
              <a:rPr lang="en-US" sz="3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con </a:t>
            </a:r>
            <a:r>
              <a:rPr lang="en-US" sz="32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uso</a:t>
            </a:r>
            <a:r>
              <a:rPr lang="en-US" sz="3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de </a:t>
            </a:r>
            <a:r>
              <a:rPr lang="en-US" sz="3200" b="1" i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solución</a:t>
            </a:r>
            <a:r>
              <a:rPr lang="en-US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nutritiva</a:t>
            </a:r>
            <a:r>
              <a:rPr lang="en-US" sz="3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con </a:t>
            </a:r>
            <a:r>
              <a:rPr lang="en-US" sz="3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Fe </a:t>
            </a:r>
            <a:r>
              <a:rPr lang="en-US" sz="3200" b="1" i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poco</a:t>
            </a:r>
            <a:r>
              <a:rPr lang="en-US" sz="3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disponible</a:t>
            </a:r>
            <a:endParaRPr lang="en-US" sz="3200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00113" y="4508500"/>
            <a:ext cx="66436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  <a:defRPr/>
            </a:pP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Cultivos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campo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suelos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alcalinos</a:t>
            </a:r>
            <a:endParaRPr lang="en-US" sz="3200" b="1" i="1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6" grpId="0" autoUpdateAnimBg="0"/>
      <p:bldP spid="6" grpId="0" autoUpdateAnimBg="0"/>
      <p:bldP spid="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14313" y="0"/>
            <a:ext cx="56268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en </a:t>
            </a:r>
            <a:r>
              <a:rPr lang="es-ES" sz="3200" b="1" dirty="0">
                <a:solidFill>
                  <a:srgbClr val="FFFF00"/>
                </a:solidFill>
              </a:rPr>
              <a:t>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Pereira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7828" name="Picture 3" descr="C:\Users\Renato\Pictures\Deficiencia_Fe\marmeleiro_pera_campo\DSC_0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909638"/>
            <a:ext cx="91313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Renato\Pictures\Deficiencia_Fe\marmeleiro_pera_campo\DSC_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31750"/>
            <a:ext cx="451008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14313" y="0"/>
            <a:ext cx="56268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en </a:t>
            </a:r>
            <a:r>
              <a:rPr lang="es-ES" sz="3200" b="1" dirty="0">
                <a:solidFill>
                  <a:srgbClr val="FFFF00"/>
                </a:solidFill>
              </a:rPr>
              <a:t>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Pereira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4925" y="0"/>
            <a:ext cx="6423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Marmeleiro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79876" name="Picture 2" descr="C:\Users\Renato\Pictures\Deficiencia_Fe\marmeleiro_pera_campo\DSC003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752475"/>
            <a:ext cx="9051925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4925" y="0"/>
            <a:ext cx="5739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Oliveira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80900" name="Picture 2" descr="C:\Users\Renato\Pictures\Deficiencia_Fe\oliveira\DSC00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4144962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2" descr="FOTO%20-%2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989138"/>
            <a:ext cx="4724400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4925" y="0"/>
            <a:ext cx="5739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Fe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Oliveira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81924" name="Picture 2" descr="ocal+Fe,-Fe baja calid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30238"/>
            <a:ext cx="8208963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82947" name="Picture 6" descr="http://www.isa.utl.pt/dqaa/soloseambiente/PSA_F34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42938"/>
            <a:ext cx="7107238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3"/>
          <p:cNvSpPr txBox="1">
            <a:spLocks noChangeArrowheads="1"/>
          </p:cNvSpPr>
          <p:nvPr/>
        </p:nvSpPr>
        <p:spPr bwMode="auto">
          <a:xfrm>
            <a:off x="228600" y="609600"/>
            <a:ext cx="85777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y </a:t>
            </a:r>
            <a:r>
              <a:rPr lang="es-ES" sz="3200" b="1" dirty="0" err="1">
                <a:solidFill>
                  <a:srgbClr val="FFFF00"/>
                </a:solidFill>
              </a:rPr>
              <a:t>Toxidez</a:t>
            </a:r>
            <a:r>
              <a:rPr lang="es-ES" sz="3200" b="1" dirty="0">
                <a:solidFill>
                  <a:srgbClr val="FFFF00"/>
                </a:solidFill>
              </a:rPr>
              <a:t> de </a:t>
            </a:r>
            <a:r>
              <a:rPr lang="es-ES" sz="3200" b="1" dirty="0" smtClean="0">
                <a:solidFill>
                  <a:srgbClr val="FFFF00"/>
                </a:solidFill>
              </a:rPr>
              <a:t>hierro en </a:t>
            </a:r>
            <a:r>
              <a:rPr lang="es-ES" sz="3200" b="1" dirty="0" err="1">
                <a:solidFill>
                  <a:srgbClr val="FFFF00"/>
                </a:solidFill>
              </a:rPr>
              <a:t>Tremoço</a:t>
            </a:r>
            <a:endParaRPr lang="es-ES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42875" y="0"/>
            <a:ext cx="5525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Toxicidad </a:t>
            </a:r>
            <a:r>
              <a:rPr lang="es-ES" sz="3200" b="1" dirty="0">
                <a:solidFill>
                  <a:srgbClr val="FFFF00"/>
                </a:solidFill>
              </a:rPr>
              <a:t>de </a:t>
            </a:r>
            <a:r>
              <a:rPr lang="es-ES" sz="3200" b="1" dirty="0" smtClean="0">
                <a:solidFill>
                  <a:srgbClr val="FFFF00"/>
                </a:solidFill>
              </a:rPr>
              <a:t>hierro en frijol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500063"/>
            <a:ext cx="7791450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>
                <a:solidFill>
                  <a:schemeClr val="tx2"/>
                </a:solidFill>
                <a:latin typeface="Monotype Corsiva" pitchFamily="66" charset="0"/>
              </a:rPr>
              <a:t>Cobre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228600" y="6858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sym typeface="Symbol" pitchFamily="18" charset="2"/>
              </a:rPr>
              <a:t> </a:t>
            </a:r>
            <a:r>
              <a:rPr lang="pt-BR" sz="3600" b="1" dirty="0" err="1" smtClean="0">
                <a:sym typeface="Symbol" pitchFamily="18" charset="2"/>
              </a:rPr>
              <a:t>Introducción</a:t>
            </a:r>
            <a:endParaRPr lang="pt-BR" sz="3200" b="1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sym typeface="Symbol" pitchFamily="18" charset="2"/>
              </a:rPr>
              <a:t></a:t>
            </a:r>
            <a:r>
              <a:rPr lang="pt-BR" sz="3200" b="1" dirty="0"/>
              <a:t> </a:t>
            </a:r>
            <a:r>
              <a:rPr lang="pt-BR" sz="3600" b="1" dirty="0" err="1" smtClean="0"/>
              <a:t>Absorción</a:t>
            </a:r>
            <a:r>
              <a:rPr lang="pt-BR" sz="3600" b="1" dirty="0" smtClean="0"/>
              <a:t>, </a:t>
            </a:r>
            <a:r>
              <a:rPr lang="pt-BR" sz="3600" b="1" dirty="0" err="1" smtClean="0"/>
              <a:t>translocación</a:t>
            </a:r>
            <a:r>
              <a:rPr lang="pt-BR" sz="3600" b="1" dirty="0" smtClean="0"/>
              <a:t> y </a:t>
            </a:r>
            <a:r>
              <a:rPr lang="pt-BR" sz="3600" b="1" dirty="0" err="1" smtClean="0"/>
              <a:t>redistribuición</a:t>
            </a:r>
            <a:endParaRPr lang="pt-BR" sz="3600" b="1" dirty="0"/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sym typeface="Symbol" pitchFamily="18" charset="2"/>
              </a:rPr>
              <a:t></a:t>
            </a:r>
            <a:r>
              <a:rPr lang="pt-BR" sz="3600" b="1" dirty="0"/>
              <a:t> </a:t>
            </a:r>
            <a:r>
              <a:rPr lang="pt-BR" sz="3600" b="1" dirty="0" err="1" smtClean="0"/>
              <a:t>Participación</a:t>
            </a:r>
            <a:r>
              <a:rPr lang="pt-BR" sz="3600" b="1" dirty="0"/>
              <a:t> </a:t>
            </a:r>
            <a:r>
              <a:rPr lang="pt-BR" sz="3600" b="1" dirty="0" err="1" smtClean="0"/>
              <a:t>en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el</a:t>
            </a:r>
            <a:r>
              <a:rPr lang="pt-BR" sz="3600" b="1" dirty="0" smtClean="0"/>
              <a:t> </a:t>
            </a:r>
            <a:r>
              <a:rPr lang="pt-BR" sz="3600" b="1" dirty="0"/>
              <a:t>metabolismo vegetal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sym typeface="Symbol" pitchFamily="18" charset="2"/>
              </a:rPr>
              <a:t></a:t>
            </a:r>
            <a:r>
              <a:rPr lang="pt-BR" sz="3600" b="1" dirty="0"/>
              <a:t> </a:t>
            </a:r>
            <a:r>
              <a:rPr lang="pt-BR" sz="3600" b="1" dirty="0" err="1" smtClean="0"/>
              <a:t>Exigencias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minerales</a:t>
            </a:r>
            <a:r>
              <a:rPr lang="pt-BR" sz="3600" b="1" dirty="0" smtClean="0"/>
              <a:t> de </a:t>
            </a:r>
            <a:r>
              <a:rPr lang="pt-BR" sz="3600" b="1" dirty="0" err="1" smtClean="0"/>
              <a:t>las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principales</a:t>
            </a:r>
            <a:r>
              <a:rPr lang="pt-BR" sz="3600" b="1" dirty="0" smtClean="0"/>
              <a:t> </a:t>
            </a:r>
            <a:r>
              <a:rPr lang="pt-BR" sz="3600" b="1" dirty="0"/>
              <a:t>culturas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pt-BR" sz="3600" b="1" dirty="0">
                <a:sym typeface="Symbol" pitchFamily="18" charset="2"/>
              </a:rPr>
              <a:t></a:t>
            </a:r>
            <a:r>
              <a:rPr lang="pt-BR" sz="3600" b="1" dirty="0"/>
              <a:t> </a:t>
            </a:r>
            <a:r>
              <a:rPr lang="pt-BR" sz="3600" b="1" dirty="0" err="1" smtClean="0"/>
              <a:t>Sintomatología</a:t>
            </a:r>
            <a:r>
              <a:rPr lang="pt-BR" sz="3600" b="1" dirty="0" smtClean="0"/>
              <a:t> </a:t>
            </a:r>
            <a:r>
              <a:rPr lang="pt-BR" sz="3600" b="1" dirty="0"/>
              <a:t>de </a:t>
            </a:r>
            <a:r>
              <a:rPr lang="pt-BR" sz="3600" b="1" dirty="0" err="1" smtClean="0"/>
              <a:t>deficiencia</a:t>
            </a:r>
            <a:r>
              <a:rPr lang="pt-BR" sz="3600" b="1" dirty="0" smtClean="0"/>
              <a:t> y </a:t>
            </a:r>
            <a:r>
              <a:rPr lang="pt-BR" sz="3600" b="1" dirty="0" err="1" smtClean="0"/>
              <a:t>excesos</a:t>
            </a:r>
            <a:r>
              <a:rPr lang="pt-BR" sz="3600" b="1" dirty="0" smtClean="0"/>
              <a:t> </a:t>
            </a:r>
            <a:r>
              <a:rPr lang="pt-BR" sz="3600" b="1" dirty="0" err="1" smtClean="0"/>
              <a:t>nutricionales</a:t>
            </a:r>
            <a:endParaRPr lang="pt-BR" sz="3600" b="1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5181600" y="1981200"/>
            <a:ext cx="312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pt-BR" sz="2800">
                <a:sym typeface="Symbol" pitchFamily="18" charset="2"/>
              </a:rPr>
              <a:t></a:t>
            </a:r>
            <a:r>
              <a:rPr lang="en-US" sz="2800" b="1" i="1">
                <a:solidFill>
                  <a:schemeClr val="folHlink"/>
                </a:solidFill>
              </a:rPr>
              <a:t> Cu</a:t>
            </a: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219200" y="0"/>
            <a:ext cx="5943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</a:rPr>
              <a:t>Factores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</a:rPr>
              <a:t>que</a:t>
            </a:r>
            <a:r>
              <a:rPr lang="en-US" sz="3200" b="1" i="1" dirty="0">
                <a:solidFill>
                  <a:schemeClr val="folHlink"/>
                </a:solidFill>
              </a:rPr>
              <a:t>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afetan</a:t>
            </a:r>
            <a:r>
              <a:rPr lang="en-US" sz="3200" b="1" i="1" dirty="0" smtClean="0">
                <a:solidFill>
                  <a:schemeClr val="folHlink"/>
                </a:solidFill>
              </a:rPr>
              <a:t> la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disponibilidad</a:t>
            </a:r>
            <a:r>
              <a:rPr lang="en-US" sz="2800" b="1" i="1" dirty="0" smtClean="0">
                <a:solidFill>
                  <a:schemeClr val="folHlink"/>
                </a:solidFill>
              </a:rPr>
              <a:t> en el </a:t>
            </a:r>
            <a:r>
              <a:rPr lang="en-US" sz="2800" b="1" i="1" dirty="0" err="1" smtClean="0">
                <a:solidFill>
                  <a:schemeClr val="folHlink"/>
                </a:solidFill>
              </a:rPr>
              <a:t>suelo</a:t>
            </a:r>
            <a:r>
              <a:rPr lang="en-US" sz="2800" b="1" i="1" dirty="0">
                <a:solidFill>
                  <a:schemeClr val="folHlink"/>
                </a:solidFill>
              </a:rPr>
              <a:t>:</a:t>
            </a: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457200" y="3505200"/>
            <a:ext cx="1600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i="1">
                <a:solidFill>
                  <a:schemeClr val="folHlink"/>
                </a:solidFill>
                <a:sym typeface="Symbol" pitchFamily="18" charset="2"/>
              </a:rPr>
              <a:t></a:t>
            </a:r>
            <a:r>
              <a:rPr lang="pt-BR"/>
              <a:t> </a:t>
            </a:r>
            <a:r>
              <a:rPr lang="pt-BR" sz="2800"/>
              <a:t>M.O</a:t>
            </a:r>
            <a:r>
              <a:rPr lang="pt-BR"/>
              <a:t>.</a:t>
            </a:r>
          </a:p>
        </p:txBody>
      </p:sp>
      <p:sp>
        <p:nvSpPr>
          <p:cNvPr id="86021" name="Oval 5"/>
          <p:cNvSpPr>
            <a:spLocks noChangeArrowheads="1"/>
          </p:cNvSpPr>
          <p:nvPr/>
        </p:nvSpPr>
        <p:spPr bwMode="auto">
          <a:xfrm>
            <a:off x="857224" y="2057400"/>
            <a:ext cx="3181376" cy="9144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800" dirty="0"/>
              <a:t>Pobreza </a:t>
            </a: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 err="1" smtClean="0"/>
              <a:t>el</a:t>
            </a:r>
            <a:r>
              <a:rPr lang="pt-BR" sz="2800" dirty="0" smtClean="0"/>
              <a:t> </a:t>
            </a:r>
            <a:r>
              <a:rPr lang="pt-BR" sz="2800" dirty="0"/>
              <a:t>solo</a:t>
            </a:r>
          </a:p>
        </p:txBody>
      </p:sp>
      <p:sp>
        <p:nvSpPr>
          <p:cNvPr id="86022" name="Oval 6"/>
          <p:cNvSpPr>
            <a:spLocks noChangeArrowheads="1"/>
          </p:cNvSpPr>
          <p:nvPr/>
        </p:nvSpPr>
        <p:spPr bwMode="auto">
          <a:xfrm>
            <a:off x="2209800" y="3429000"/>
            <a:ext cx="1600200" cy="685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i="1">
                <a:solidFill>
                  <a:schemeClr val="folHlink"/>
                </a:solidFill>
                <a:sym typeface="Symbol" pitchFamily="18" charset="2"/>
              </a:rPr>
              <a:t></a:t>
            </a:r>
            <a:r>
              <a:rPr lang="pt-BR"/>
              <a:t> </a:t>
            </a:r>
            <a:r>
              <a:rPr lang="pt-BR" sz="2800"/>
              <a:t>pH</a:t>
            </a: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5486400" y="3200400"/>
            <a:ext cx="365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lang="pt-BR" sz="2800">
                <a:sym typeface="Symbol" pitchFamily="18" charset="2"/>
              </a:rPr>
              <a:t></a:t>
            </a:r>
            <a:r>
              <a:rPr lang="en-US" sz="2800" b="1" i="1">
                <a:solidFill>
                  <a:schemeClr val="folHlink"/>
                </a:solidFill>
              </a:rPr>
              <a:t>Cu (1000x)</a:t>
            </a:r>
          </a:p>
        </p:txBody>
      </p:sp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5181600" y="3200400"/>
            <a:ext cx="3657600" cy="1219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/>
          </a:p>
        </p:txBody>
      </p:sp>
      <p:sp>
        <p:nvSpPr>
          <p:cNvPr id="86025" name="AutoShape 9"/>
          <p:cNvSpPr>
            <a:spLocks noChangeArrowheads="1"/>
          </p:cNvSpPr>
          <p:nvPr/>
        </p:nvSpPr>
        <p:spPr bwMode="auto">
          <a:xfrm>
            <a:off x="4038600" y="35814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5257800" y="1981200"/>
            <a:ext cx="2971800" cy="9906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 sz="2800">
              <a:solidFill>
                <a:schemeClr val="folHlink"/>
              </a:solidFill>
            </a:endParaRPr>
          </a:p>
        </p:txBody>
      </p:sp>
      <p:sp>
        <p:nvSpPr>
          <p:cNvPr id="86027" name="AutoShape 11"/>
          <p:cNvSpPr>
            <a:spLocks noChangeArrowheads="1"/>
          </p:cNvSpPr>
          <p:nvPr/>
        </p:nvSpPr>
        <p:spPr bwMode="auto">
          <a:xfrm>
            <a:off x="4191000" y="2209800"/>
            <a:ext cx="976313" cy="4857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6972" name="Rectangle 1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2" grpId="0" autoUpdateAnimBg="0"/>
      <p:bldP spid="296963" grpId="0" autoUpdateAnimBg="0"/>
      <p:bldP spid="29696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600200" y="663575"/>
            <a:ext cx="59436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3200" b="1" i="1" dirty="0" err="1" smtClean="0">
                <a:solidFill>
                  <a:schemeClr val="folHlink"/>
                </a:solidFill>
              </a:rPr>
              <a:t>Factores</a:t>
            </a:r>
            <a:r>
              <a:rPr lang="en-US" sz="3200" b="1" i="1" dirty="0" smtClean="0">
                <a:solidFill>
                  <a:schemeClr val="folHlink"/>
                </a:solidFill>
              </a:rPr>
              <a:t> </a:t>
            </a:r>
            <a:r>
              <a:rPr lang="en-US" sz="3200" b="1" i="1" dirty="0" err="1">
                <a:solidFill>
                  <a:schemeClr val="folHlink"/>
                </a:solidFill>
              </a:rPr>
              <a:t>que</a:t>
            </a:r>
            <a:r>
              <a:rPr lang="en-US" sz="3200" b="1" i="1" dirty="0">
                <a:solidFill>
                  <a:schemeClr val="folHlink"/>
                </a:solidFill>
              </a:rPr>
              <a:t>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afetan</a:t>
            </a:r>
            <a:r>
              <a:rPr lang="en-US" sz="3200" b="1" i="1" dirty="0" smtClean="0">
                <a:solidFill>
                  <a:schemeClr val="folHlink"/>
                </a:solidFill>
              </a:rPr>
              <a:t> la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disponibilidad</a:t>
            </a:r>
            <a:r>
              <a:rPr lang="en-US" sz="3200" b="1" i="1" dirty="0" smtClean="0">
                <a:solidFill>
                  <a:schemeClr val="folHlink"/>
                </a:solidFill>
              </a:rPr>
              <a:t> en el </a:t>
            </a:r>
            <a:r>
              <a:rPr lang="en-US" sz="3200" b="1" i="1" dirty="0" err="1" smtClean="0">
                <a:solidFill>
                  <a:schemeClr val="folHlink"/>
                </a:solidFill>
              </a:rPr>
              <a:t>suelo</a:t>
            </a:r>
            <a:endParaRPr lang="en-US" sz="3200" b="1" i="1" dirty="0">
              <a:solidFill>
                <a:schemeClr val="folHlink"/>
              </a:solidFill>
            </a:endParaRPr>
          </a:p>
        </p:txBody>
      </p:sp>
      <p:pic>
        <p:nvPicPr>
          <p:cNvPr id="87043" name="Picture 3" descr="C:\Adobe Albums\Cat2\foto (1) cópia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988" y="2052638"/>
            <a:ext cx="5053012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Oval 4"/>
          <p:cNvSpPr>
            <a:spLocks noChangeArrowheads="1"/>
          </p:cNvSpPr>
          <p:nvPr/>
        </p:nvSpPr>
        <p:spPr bwMode="auto">
          <a:xfrm>
            <a:off x="3657600" y="2133600"/>
            <a:ext cx="457200" cy="3048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42852"/>
            <a:ext cx="781529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200000"/>
              </a:lnSpc>
              <a:defRPr/>
            </a:pP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Cultivos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campo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suelos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alcalinos</a:t>
            </a:r>
            <a:endParaRPr lang="en-US" sz="3200" b="1" i="1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4580" name="Picture 2" descr="C:\Users\Renato\Pictures\Deficiencia_Fe\Uva\DSC003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359727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Carlos\Tesis\Churriana\Nueva carpeta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1888" y="1557338"/>
            <a:ext cx="5508625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CaixaDeTexto 8"/>
          <p:cNvSpPr txBox="1">
            <a:spLocks noChangeArrowheads="1"/>
          </p:cNvSpPr>
          <p:nvPr/>
        </p:nvSpPr>
        <p:spPr bwMode="auto">
          <a:xfrm>
            <a:off x="928662" y="1000108"/>
            <a:ext cx="68405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200" dirty="0"/>
              <a:t>Macieira                              Oliveira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58800"/>
            <a:ext cx="8610600" cy="62992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81000" y="1905000"/>
            <a:ext cx="8305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400" dirty="0" err="1" smtClean="0">
                <a:solidFill>
                  <a:schemeClr val="folHlink"/>
                </a:solidFill>
              </a:rPr>
              <a:t>Pré-absorción</a:t>
            </a:r>
            <a:r>
              <a:rPr lang="pt-BR" sz="4400" dirty="0" smtClean="0">
                <a:solidFill>
                  <a:schemeClr val="folHlink"/>
                </a:solidFill>
              </a:rPr>
              <a:t> </a:t>
            </a:r>
            <a:r>
              <a:rPr lang="pt-BR" sz="4400" dirty="0">
                <a:solidFill>
                  <a:schemeClr val="folHlink"/>
                </a:solidFill>
              </a:rPr>
              <a:t>de Cu</a:t>
            </a:r>
          </a:p>
          <a:p>
            <a:pPr algn="ctr">
              <a:spcBef>
                <a:spcPct val="50000"/>
              </a:spcBef>
            </a:pPr>
            <a:endParaRPr lang="pt-BR" sz="4400" dirty="0"/>
          </a:p>
        </p:txBody>
      </p:sp>
      <p:sp>
        <p:nvSpPr>
          <p:cNvPr id="30003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2819400"/>
            <a:ext cx="9144000" cy="3733800"/>
            <a:chOff x="-3" y="-3"/>
            <a:chExt cx="3450" cy="1406"/>
          </a:xfrm>
        </p:grpSpPr>
        <p:grpSp>
          <p:nvGrpSpPr>
            <p:cNvPr id="90117" name="Group 3"/>
            <p:cNvGrpSpPr>
              <a:grpSpLocks/>
            </p:cNvGrpSpPr>
            <p:nvPr/>
          </p:nvGrpSpPr>
          <p:grpSpPr bwMode="auto">
            <a:xfrm>
              <a:off x="0" y="0"/>
              <a:ext cx="3444" cy="1400"/>
              <a:chOff x="0" y="0"/>
              <a:chExt cx="3444" cy="1400"/>
            </a:xfrm>
          </p:grpSpPr>
          <p:grpSp>
            <p:nvGrpSpPr>
              <p:cNvPr id="9011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594" cy="978"/>
                <a:chOff x="0" y="0"/>
                <a:chExt cx="594" cy="978"/>
              </a:xfrm>
            </p:grpSpPr>
            <p:sp>
              <p:nvSpPr>
                <p:cNvPr id="90160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38" cy="9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Elemento</a:t>
                  </a:r>
                  <a:endParaRPr lang="en-US" sz="240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61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94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0" name="Group 7"/>
              <p:cNvGrpSpPr>
                <a:grpSpLocks/>
              </p:cNvGrpSpPr>
              <p:nvPr/>
            </p:nvGrpSpPr>
            <p:grpSpPr bwMode="auto">
              <a:xfrm>
                <a:off x="594" y="0"/>
                <a:ext cx="1020" cy="978"/>
                <a:chOff x="594" y="0"/>
                <a:chExt cx="1020" cy="978"/>
              </a:xfrm>
            </p:grpSpPr>
            <p:sp>
              <p:nvSpPr>
                <p:cNvPr id="90158" name="Rectangle 8"/>
                <p:cNvSpPr>
                  <a:spLocks noChangeArrowheads="1"/>
                </p:cNvSpPr>
                <p:nvPr/>
              </p:nvSpPr>
              <p:spPr bwMode="auto">
                <a:xfrm>
                  <a:off x="622" y="0"/>
                  <a:ext cx="992" cy="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 dirty="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Cantidad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necesaria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para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una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colheita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de 9 t ha</a:t>
                  </a:r>
                  <a:r>
                    <a:rPr lang="en-US" sz="2400" baseline="300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59" name="Rectangle 9"/>
                <p:cNvSpPr>
                  <a:spLocks noChangeArrowheads="1"/>
                </p:cNvSpPr>
                <p:nvPr/>
              </p:nvSpPr>
              <p:spPr bwMode="auto">
                <a:xfrm>
                  <a:off x="594" y="0"/>
                  <a:ext cx="1020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1" name="Group 10"/>
              <p:cNvGrpSpPr>
                <a:grpSpLocks/>
              </p:cNvGrpSpPr>
              <p:nvPr/>
            </p:nvGrpSpPr>
            <p:grpSpPr bwMode="auto">
              <a:xfrm>
                <a:off x="1614" y="0"/>
                <a:ext cx="1830" cy="422"/>
                <a:chOff x="1614" y="0"/>
                <a:chExt cx="1830" cy="422"/>
              </a:xfrm>
            </p:grpSpPr>
            <p:sp>
              <p:nvSpPr>
                <p:cNvPr id="90156" name="Rectangle 11"/>
                <p:cNvSpPr>
                  <a:spLocks noChangeArrowheads="1"/>
                </p:cNvSpPr>
                <p:nvPr/>
              </p:nvSpPr>
              <p:spPr bwMode="auto">
                <a:xfrm>
                  <a:off x="1642" y="0"/>
                  <a:ext cx="1774" cy="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endParaRPr lang="en-US" sz="2400">
                    <a:solidFill>
                      <a:srgbClr val="FFCC00"/>
                    </a:solidFill>
                    <a:latin typeface="Garamond" pitchFamily="18" charset="0"/>
                    <a:cs typeface="Times New Roman" pitchFamily="18" charset="0"/>
                  </a:endParaRPr>
                </a:p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kg ha</a:t>
                  </a:r>
                  <a:r>
                    <a:rPr lang="en-US" sz="2400" baseline="300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-1</a:t>
                  </a:r>
                  <a:r>
                    <a:rPr lang="en-US" sz="240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fornecidos por</a:t>
                  </a:r>
                  <a:endParaRPr lang="en-US" sz="240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57" name="Rectangle 12"/>
                <p:cNvSpPr>
                  <a:spLocks noChangeArrowheads="1"/>
                </p:cNvSpPr>
                <p:nvPr/>
              </p:nvSpPr>
              <p:spPr bwMode="auto">
                <a:xfrm>
                  <a:off x="1614" y="0"/>
                  <a:ext cx="1830" cy="42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2" name="Group 13"/>
              <p:cNvGrpSpPr>
                <a:grpSpLocks/>
              </p:cNvGrpSpPr>
              <p:nvPr/>
            </p:nvGrpSpPr>
            <p:grpSpPr bwMode="auto">
              <a:xfrm>
                <a:off x="1614" y="422"/>
                <a:ext cx="624" cy="556"/>
                <a:chOff x="1614" y="422"/>
                <a:chExt cx="624" cy="556"/>
              </a:xfrm>
            </p:grpSpPr>
            <p:sp>
              <p:nvSpPr>
                <p:cNvPr id="90154" name="Rectangle 14"/>
                <p:cNvSpPr>
                  <a:spLocks noChangeArrowheads="1"/>
                </p:cNvSpPr>
                <p:nvPr/>
              </p:nvSpPr>
              <p:spPr bwMode="auto">
                <a:xfrm>
                  <a:off x="1642" y="422"/>
                  <a:ext cx="568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Intercepta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-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ción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55" name="Rectangle 15"/>
                <p:cNvSpPr>
                  <a:spLocks noChangeArrowheads="1"/>
                </p:cNvSpPr>
                <p:nvPr/>
              </p:nvSpPr>
              <p:spPr bwMode="auto">
                <a:xfrm>
                  <a:off x="1614" y="422"/>
                  <a:ext cx="624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3" name="Group 16"/>
              <p:cNvGrpSpPr>
                <a:grpSpLocks/>
              </p:cNvGrpSpPr>
              <p:nvPr/>
            </p:nvGrpSpPr>
            <p:grpSpPr bwMode="auto">
              <a:xfrm>
                <a:off x="2238" y="422"/>
                <a:ext cx="603" cy="556"/>
                <a:chOff x="2238" y="422"/>
                <a:chExt cx="603" cy="556"/>
              </a:xfrm>
            </p:grpSpPr>
            <p:sp>
              <p:nvSpPr>
                <p:cNvPr id="90152" name="Rectangle 17"/>
                <p:cNvSpPr>
                  <a:spLocks noChangeArrowheads="1"/>
                </p:cNvSpPr>
                <p:nvPr/>
              </p:nvSpPr>
              <p:spPr bwMode="auto">
                <a:xfrm>
                  <a:off x="2266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Flujo</a:t>
                  </a:r>
                  <a:r>
                    <a:rPr lang="en-US" sz="2400" dirty="0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de </a:t>
                  </a: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masa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53" name="Rectangle 18"/>
                <p:cNvSpPr>
                  <a:spLocks noChangeArrowheads="1"/>
                </p:cNvSpPr>
                <p:nvPr/>
              </p:nvSpPr>
              <p:spPr bwMode="auto">
                <a:xfrm>
                  <a:off x="2238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4" name="Group 19"/>
              <p:cNvGrpSpPr>
                <a:grpSpLocks/>
              </p:cNvGrpSpPr>
              <p:nvPr/>
            </p:nvGrpSpPr>
            <p:grpSpPr bwMode="auto">
              <a:xfrm>
                <a:off x="2841" y="422"/>
                <a:ext cx="603" cy="556"/>
                <a:chOff x="2841" y="422"/>
                <a:chExt cx="603" cy="556"/>
              </a:xfrm>
            </p:grpSpPr>
            <p:sp>
              <p:nvSpPr>
                <p:cNvPr id="90150" name="Rectangle 20"/>
                <p:cNvSpPr>
                  <a:spLocks noChangeArrowheads="1"/>
                </p:cNvSpPr>
                <p:nvPr/>
              </p:nvSpPr>
              <p:spPr bwMode="auto">
                <a:xfrm>
                  <a:off x="2869" y="422"/>
                  <a:ext cx="547" cy="5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0" hangingPunct="0">
                    <a:tabLst>
                      <a:tab pos="-914400" algn="l"/>
                      <a:tab pos="-457200" algn="l"/>
                    </a:tabLst>
                  </a:pPr>
                  <a:r>
                    <a:rPr lang="en-US" sz="2400" dirty="0" err="1" smtClean="0">
                      <a:solidFill>
                        <a:srgbClr val="FFCC00"/>
                      </a:solidFill>
                      <a:latin typeface="Garamond" pitchFamily="18" charset="0"/>
                      <a:cs typeface="Times New Roman" pitchFamily="18" charset="0"/>
                    </a:rPr>
                    <a:t>Difusión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151" name="Rectangle 21"/>
                <p:cNvSpPr>
                  <a:spLocks noChangeArrowheads="1"/>
                </p:cNvSpPr>
                <p:nvPr/>
              </p:nvSpPr>
              <p:spPr bwMode="auto">
                <a:xfrm>
                  <a:off x="2841" y="422"/>
                  <a:ext cx="603" cy="55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0125" name="Group 22"/>
              <p:cNvGrpSpPr>
                <a:grpSpLocks/>
              </p:cNvGrpSpPr>
              <p:nvPr/>
            </p:nvGrpSpPr>
            <p:grpSpPr bwMode="auto">
              <a:xfrm>
                <a:off x="0" y="978"/>
                <a:ext cx="594" cy="422"/>
                <a:chOff x="0" y="978"/>
                <a:chExt cx="594" cy="422"/>
              </a:xfrm>
            </p:grpSpPr>
            <p:sp>
              <p:nvSpPr>
                <p:cNvPr id="90146" name="Rectangle 23"/>
                <p:cNvSpPr>
                  <a:spLocks noChangeArrowheads="1"/>
                </p:cNvSpPr>
                <p:nvPr/>
              </p:nvSpPr>
              <p:spPr bwMode="auto">
                <a:xfrm>
                  <a:off x="0" y="978"/>
                  <a:ext cx="59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90147" name="Group 24"/>
                <p:cNvGrpSpPr>
                  <a:grpSpLocks/>
                </p:cNvGrpSpPr>
                <p:nvPr/>
              </p:nvGrpSpPr>
              <p:grpSpPr bwMode="auto">
                <a:xfrm>
                  <a:off x="0" y="978"/>
                  <a:ext cx="594" cy="422"/>
                  <a:chOff x="0" y="978"/>
                  <a:chExt cx="594" cy="422"/>
                </a:xfrm>
              </p:grpSpPr>
              <p:sp>
                <p:nvSpPr>
                  <p:cNvPr id="9014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28" y="978"/>
                    <a:ext cx="53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Cu</a:t>
                    </a: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cs typeface="Times New Roman" pitchFamily="18" charset="0"/>
                    </a:endParaRPr>
                  </a:p>
                  <a:p>
                    <a:pPr algn="just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014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978"/>
                    <a:ext cx="59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90126" name="Group 27"/>
              <p:cNvGrpSpPr>
                <a:grpSpLocks/>
              </p:cNvGrpSpPr>
              <p:nvPr/>
            </p:nvGrpSpPr>
            <p:grpSpPr bwMode="auto">
              <a:xfrm>
                <a:off x="594" y="978"/>
                <a:ext cx="1020" cy="422"/>
                <a:chOff x="594" y="978"/>
                <a:chExt cx="1020" cy="422"/>
              </a:xfrm>
            </p:grpSpPr>
            <p:sp>
              <p:nvSpPr>
                <p:cNvPr id="90142" name="Rectangle 28"/>
                <p:cNvSpPr>
                  <a:spLocks noChangeArrowheads="1"/>
                </p:cNvSpPr>
                <p:nvPr/>
              </p:nvSpPr>
              <p:spPr bwMode="auto">
                <a:xfrm>
                  <a:off x="594" y="978"/>
                  <a:ext cx="1020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90143" name="Group 29"/>
                <p:cNvGrpSpPr>
                  <a:grpSpLocks/>
                </p:cNvGrpSpPr>
                <p:nvPr/>
              </p:nvGrpSpPr>
              <p:grpSpPr bwMode="auto">
                <a:xfrm>
                  <a:off x="594" y="978"/>
                  <a:ext cx="1020" cy="422"/>
                  <a:chOff x="594" y="978"/>
                  <a:chExt cx="1020" cy="422"/>
                </a:xfrm>
              </p:grpSpPr>
              <p:sp>
                <p:nvSpPr>
                  <p:cNvPr id="9014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622" y="978"/>
                    <a:ext cx="964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0,1</a:t>
                    </a: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014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594" y="978"/>
                    <a:ext cx="1020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90127" name="Group 32"/>
              <p:cNvGrpSpPr>
                <a:grpSpLocks/>
              </p:cNvGrpSpPr>
              <p:nvPr/>
            </p:nvGrpSpPr>
            <p:grpSpPr bwMode="auto">
              <a:xfrm>
                <a:off x="1614" y="978"/>
                <a:ext cx="623" cy="422"/>
                <a:chOff x="1614" y="978"/>
                <a:chExt cx="623" cy="422"/>
              </a:xfrm>
            </p:grpSpPr>
            <p:sp>
              <p:nvSpPr>
                <p:cNvPr id="90138" name="Rectangle 33"/>
                <p:cNvSpPr>
                  <a:spLocks noChangeArrowheads="1"/>
                </p:cNvSpPr>
                <p:nvPr/>
              </p:nvSpPr>
              <p:spPr bwMode="auto">
                <a:xfrm>
                  <a:off x="1614" y="978"/>
                  <a:ext cx="62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90139" name="Group 34"/>
                <p:cNvGrpSpPr>
                  <a:grpSpLocks/>
                </p:cNvGrpSpPr>
                <p:nvPr/>
              </p:nvGrpSpPr>
              <p:grpSpPr bwMode="auto">
                <a:xfrm>
                  <a:off x="1614" y="978"/>
                  <a:ext cx="623" cy="422"/>
                  <a:chOff x="1614" y="978"/>
                  <a:chExt cx="623" cy="422"/>
                </a:xfrm>
              </p:grpSpPr>
              <p:sp>
                <p:nvSpPr>
                  <p:cNvPr id="90140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642" y="978"/>
                    <a:ext cx="56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cs typeface="Times New Roman" pitchFamily="18" charset="0"/>
                      </a:rPr>
                      <a:t>0,01</a:t>
                    </a:r>
                    <a:endParaRPr lang="en-US" sz="24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1800" b="1">
                      <a:solidFill>
                        <a:srgbClr val="FFCC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0141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614" y="978"/>
                    <a:ext cx="62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90128" name="Group 37"/>
              <p:cNvGrpSpPr>
                <a:grpSpLocks/>
              </p:cNvGrpSpPr>
              <p:nvPr/>
            </p:nvGrpSpPr>
            <p:grpSpPr bwMode="auto">
              <a:xfrm>
                <a:off x="2237" y="978"/>
                <a:ext cx="604" cy="422"/>
                <a:chOff x="2237" y="978"/>
                <a:chExt cx="604" cy="422"/>
              </a:xfrm>
            </p:grpSpPr>
            <p:sp>
              <p:nvSpPr>
                <p:cNvPr id="90134" name="Rectangle 38"/>
                <p:cNvSpPr>
                  <a:spLocks noChangeArrowheads="1"/>
                </p:cNvSpPr>
                <p:nvPr/>
              </p:nvSpPr>
              <p:spPr bwMode="auto">
                <a:xfrm>
                  <a:off x="2237" y="978"/>
                  <a:ext cx="604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90135" name="Group 39"/>
                <p:cNvGrpSpPr>
                  <a:grpSpLocks/>
                </p:cNvGrpSpPr>
                <p:nvPr/>
              </p:nvGrpSpPr>
              <p:grpSpPr bwMode="auto">
                <a:xfrm>
                  <a:off x="2237" y="978"/>
                  <a:ext cx="604" cy="422"/>
                  <a:chOff x="2237" y="978"/>
                  <a:chExt cx="604" cy="422"/>
                </a:xfrm>
              </p:grpSpPr>
              <p:sp>
                <p:nvSpPr>
                  <p:cNvPr id="90136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265" y="978"/>
                    <a:ext cx="548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 b="1">
                      <a:solidFill>
                        <a:srgbClr val="0000FF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 b="1">
                        <a:solidFill>
                          <a:srgbClr val="FF0000"/>
                        </a:solidFill>
                        <a:latin typeface="Garamond" pitchFamily="18" charset="0"/>
                        <a:cs typeface="Times New Roman" pitchFamily="18" charset="0"/>
                      </a:rPr>
                      <a:t>0,35</a:t>
                    </a:r>
                    <a:endParaRPr lang="en-US" sz="2400" b="1">
                      <a:solidFill>
                        <a:srgbClr val="0000FF"/>
                      </a:solidFill>
                      <a:latin typeface="Garamond" pitchFamily="18" charset="0"/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000" b="1">
                      <a:solidFill>
                        <a:srgbClr val="0000FF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013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237" y="978"/>
                    <a:ext cx="604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90129" name="Group 42"/>
              <p:cNvGrpSpPr>
                <a:grpSpLocks/>
              </p:cNvGrpSpPr>
              <p:nvPr/>
            </p:nvGrpSpPr>
            <p:grpSpPr bwMode="auto">
              <a:xfrm>
                <a:off x="2841" y="978"/>
                <a:ext cx="603" cy="422"/>
                <a:chOff x="2841" y="978"/>
                <a:chExt cx="603" cy="422"/>
              </a:xfrm>
            </p:grpSpPr>
            <p:sp>
              <p:nvSpPr>
                <p:cNvPr id="90130" name="Rectangle 43"/>
                <p:cNvSpPr>
                  <a:spLocks noChangeArrowheads="1"/>
                </p:cNvSpPr>
                <p:nvPr/>
              </p:nvSpPr>
              <p:spPr bwMode="auto">
                <a:xfrm>
                  <a:off x="2841" y="978"/>
                  <a:ext cx="603" cy="422"/>
                </a:xfrm>
                <a:prstGeom prst="rect">
                  <a:avLst/>
                </a:prstGeom>
                <a:solidFill>
                  <a:srgbClr val="DFDFD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  <p:grpSp>
              <p:nvGrpSpPr>
                <p:cNvPr id="90131" name="Group 44"/>
                <p:cNvGrpSpPr>
                  <a:grpSpLocks/>
                </p:cNvGrpSpPr>
                <p:nvPr/>
              </p:nvGrpSpPr>
              <p:grpSpPr bwMode="auto">
                <a:xfrm>
                  <a:off x="2841" y="978"/>
                  <a:ext cx="603" cy="422"/>
                  <a:chOff x="2841" y="978"/>
                  <a:chExt cx="603" cy="422"/>
                </a:xfrm>
              </p:grpSpPr>
              <p:sp>
                <p:nvSpPr>
                  <p:cNvPr id="90132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869" y="978"/>
                    <a:ext cx="547" cy="422"/>
                  </a:xfrm>
                  <a:prstGeom prst="rect">
                    <a:avLst/>
                  </a:prstGeom>
                  <a:solidFill>
                    <a:srgbClr val="DFDFD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0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r>
                      <a:rPr lang="en-US" sz="2400">
                        <a:solidFill>
                          <a:srgbClr val="FF0000"/>
                        </a:solidFill>
                        <a:cs typeface="Times New Roman" pitchFamily="18" charset="0"/>
                      </a:rPr>
                      <a:t>0</a:t>
                    </a:r>
                    <a:endParaRPr lang="en-US" sz="2400" b="1">
                      <a:solidFill>
                        <a:srgbClr val="0000FF"/>
                      </a:solidFill>
                      <a:cs typeface="Times New Roman" pitchFamily="18" charset="0"/>
                    </a:endParaRPr>
                  </a:p>
                  <a:p>
                    <a:pPr algn="ctr" eaLnBrk="0" hangingPunct="0">
                      <a:tabLst>
                        <a:tab pos="-914400" algn="l"/>
                        <a:tab pos="-457200" algn="l"/>
                      </a:tabLst>
                    </a:pPr>
                    <a:endParaRPr lang="en-US" sz="2400">
                      <a:solidFill>
                        <a:srgbClr val="FF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90133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841" y="978"/>
                    <a:ext cx="603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t-BR"/>
                  </a:p>
                </p:txBody>
              </p:sp>
            </p:grpSp>
          </p:grpSp>
        </p:grpSp>
        <p:sp>
          <p:nvSpPr>
            <p:cNvPr id="90118" name="Rectangle 47"/>
            <p:cNvSpPr>
              <a:spLocks noChangeArrowheads="1"/>
            </p:cNvSpPr>
            <p:nvPr/>
          </p:nvSpPr>
          <p:spPr bwMode="auto">
            <a:xfrm>
              <a:off x="-3" y="-3"/>
              <a:ext cx="3450" cy="1406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90116" name="Text Box 49"/>
          <p:cNvSpPr txBox="1">
            <a:spLocks noChangeArrowheads="1"/>
          </p:cNvSpPr>
          <p:nvPr/>
        </p:nvSpPr>
        <p:spPr bwMode="auto">
          <a:xfrm>
            <a:off x="0" y="1219200"/>
            <a:ext cx="502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smtClean="0"/>
              <a:t>Contacto</a:t>
            </a:r>
            <a:r>
              <a:rPr lang="pt-BR" dirty="0"/>
              <a:t>: </a:t>
            </a:r>
            <a:r>
              <a:rPr lang="pt-BR" dirty="0" err="1" smtClean="0"/>
              <a:t>Cu-raíz</a:t>
            </a:r>
            <a:endParaRPr lang="pt-BR" dirty="0"/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ChangeArrowheads="1"/>
          </p:cNvSpPr>
          <p:nvPr/>
        </p:nvSpPr>
        <p:spPr bwMode="auto">
          <a:xfrm>
            <a:off x="0" y="1295400"/>
            <a:ext cx="914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BR" dirty="0"/>
              <a:t>Formas absorvidas:</a:t>
            </a:r>
          </a:p>
          <a:p>
            <a:pPr marL="342900" indent="-342900">
              <a:spcBef>
                <a:spcPct val="20000"/>
              </a:spcBef>
            </a:pPr>
            <a:endParaRPr lang="pt-BR" b="1" baseline="30000" dirty="0">
              <a:solidFill>
                <a:schemeClr val="folHlink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r>
              <a:rPr lang="pt-BR" b="1" dirty="0">
                <a:solidFill>
                  <a:srgbClr val="66FF66"/>
                </a:solidFill>
                <a:sym typeface="Symbol" pitchFamily="18" charset="2"/>
              </a:rPr>
              <a:t>Cu</a:t>
            </a:r>
            <a:r>
              <a:rPr lang="pt-BR" b="1" baseline="30000" dirty="0">
                <a:solidFill>
                  <a:srgbClr val="66FF66"/>
                </a:solidFill>
                <a:sym typeface="Symbol" pitchFamily="18" charset="2"/>
              </a:rPr>
              <a:t>2+ </a:t>
            </a:r>
            <a:r>
              <a:rPr lang="pt-BR" b="1" dirty="0">
                <a:solidFill>
                  <a:srgbClr val="66FF66"/>
                </a:solidFill>
                <a:sym typeface="Symbol" pitchFamily="18" charset="2"/>
              </a:rPr>
              <a:t> ; </a:t>
            </a:r>
            <a:r>
              <a:rPr lang="pt-BR" b="1" baseline="30000" dirty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b="1" dirty="0" err="1">
                <a:solidFill>
                  <a:srgbClr val="66FF66"/>
                </a:solidFill>
                <a:sym typeface="Symbol" pitchFamily="18" charset="2"/>
              </a:rPr>
              <a:t>Cu-quelatizado</a:t>
            </a:r>
            <a:endParaRPr lang="pt-BR" b="1" dirty="0">
              <a:solidFill>
                <a:srgbClr val="66FF66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Ö"/>
            </a:pPr>
            <a:endParaRPr lang="pt-BR" b="1" dirty="0">
              <a:solidFill>
                <a:srgbClr val="66FF66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None/>
            </a:pP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el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proceso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>
                <a:solidFill>
                  <a:srgbClr val="66FF66"/>
                </a:solidFill>
                <a:sym typeface="Symbol" pitchFamily="18" charset="2"/>
              </a:rPr>
              <a:t>de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absorción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activa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hay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competición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>
                <a:solidFill>
                  <a:srgbClr val="66FF66"/>
                </a:solidFill>
                <a:sym typeface="Symbol" pitchFamily="18" charset="2"/>
              </a:rPr>
              <a:t>entre Cu 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y </a:t>
            </a:r>
            <a:r>
              <a:rPr lang="pt-BR" sz="3200" b="1" dirty="0">
                <a:solidFill>
                  <a:srgbClr val="66FF66"/>
                </a:solidFill>
                <a:sym typeface="Symbol" pitchFamily="18" charset="2"/>
              </a:rPr>
              <a:t>Zn 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por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los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mismos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>
                <a:solidFill>
                  <a:srgbClr val="66FF66"/>
                </a:solidFill>
                <a:sym typeface="Symbol" pitchFamily="18" charset="2"/>
              </a:rPr>
              <a:t>sítios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del</a:t>
            </a:r>
            <a:r>
              <a:rPr lang="pt-BR" sz="3200" b="1" dirty="0" smtClean="0">
                <a:solidFill>
                  <a:srgbClr val="66FF66"/>
                </a:solidFill>
                <a:sym typeface="Symbol" pitchFamily="18" charset="2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sym typeface="Symbol" pitchFamily="18" charset="2"/>
              </a:rPr>
              <a:t>cargador</a:t>
            </a:r>
            <a:r>
              <a:rPr lang="pt-BR" sz="3200" b="1" dirty="0">
                <a:solidFill>
                  <a:srgbClr val="66FF66"/>
                </a:solidFill>
                <a:sym typeface="Symbol" pitchFamily="18" charset="2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None/>
            </a:pPr>
            <a:endParaRPr lang="pt-BR" sz="3200" b="1" baseline="30000" dirty="0">
              <a:solidFill>
                <a:srgbClr val="66FF66"/>
              </a:solidFill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None/>
            </a:pPr>
            <a:endParaRPr lang="pt-BR" sz="3200" b="1" baseline="30000" dirty="0">
              <a:solidFill>
                <a:srgbClr val="66FF66"/>
              </a:solidFill>
              <a:sym typeface="Symbol" pitchFamily="18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457200" y="1752600"/>
            <a:ext cx="815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5400" b="1" dirty="0">
                <a:solidFill>
                  <a:schemeClr val="folHlink"/>
                </a:solidFill>
              </a:rPr>
              <a:t>Transporte</a:t>
            </a:r>
          </a:p>
          <a:p>
            <a:pPr>
              <a:spcBef>
                <a:spcPct val="50000"/>
              </a:spcBef>
            </a:pPr>
            <a:r>
              <a:rPr lang="pt-BR" dirty="0"/>
              <a:t>Cu-complexo </a:t>
            </a:r>
          </a:p>
          <a:p>
            <a:pPr>
              <a:spcBef>
                <a:spcPct val="50000"/>
              </a:spcBef>
            </a:pPr>
            <a:r>
              <a:rPr lang="pt-BR" dirty="0"/>
              <a:t>(conc. </a:t>
            </a:r>
            <a:r>
              <a:rPr lang="pt-BR" dirty="0" err="1" smtClean="0"/>
              <a:t>en</a:t>
            </a:r>
            <a:r>
              <a:rPr lang="pt-BR" dirty="0" smtClean="0"/>
              <a:t> </a:t>
            </a:r>
            <a:r>
              <a:rPr lang="pt-BR" dirty="0" err="1" smtClean="0"/>
              <a:t>el</a:t>
            </a:r>
            <a:r>
              <a:rPr lang="pt-BR" dirty="0" smtClean="0"/>
              <a:t> </a:t>
            </a:r>
            <a:r>
              <a:rPr lang="pt-BR" dirty="0"/>
              <a:t>xilema: 1,5 a 2,0 </a:t>
            </a:r>
            <a:r>
              <a:rPr lang="pt-BR" dirty="0" err="1">
                <a:cs typeface="Arial" charset="0"/>
              </a:rPr>
              <a:t>µ</a:t>
            </a:r>
            <a:r>
              <a:rPr lang="pt-BR" dirty="0" err="1"/>
              <a:t>M</a:t>
            </a:r>
            <a:r>
              <a:rPr lang="pt-BR" dirty="0"/>
              <a:t>);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0" y="1295400"/>
            <a:ext cx="914400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800" b="1" dirty="0" err="1" smtClean="0">
                <a:solidFill>
                  <a:schemeClr val="folHlink"/>
                </a:solidFill>
              </a:rPr>
              <a:t>Redistribuición</a:t>
            </a:r>
            <a:endParaRPr lang="pt-BR" sz="4800" b="1" dirty="0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66FF66"/>
                </a:solidFill>
              </a:rPr>
              <a:t>Cu: </a:t>
            </a:r>
            <a:r>
              <a:rPr lang="pt-BR" b="1" dirty="0" err="1">
                <a:solidFill>
                  <a:srgbClr val="66FF66"/>
                </a:solidFill>
              </a:rPr>
              <a:t>Quelatizado</a:t>
            </a:r>
            <a:r>
              <a:rPr lang="pt-BR" b="1" dirty="0">
                <a:solidFill>
                  <a:srgbClr val="66FF66"/>
                </a:solidFill>
              </a:rPr>
              <a:t> c/ aminoácidos (conc. no floema: 3,0 a 140 </a:t>
            </a:r>
            <a:r>
              <a:rPr lang="pt-BR" b="1" dirty="0" err="1">
                <a:solidFill>
                  <a:srgbClr val="66FF66"/>
                </a:solidFill>
                <a:cs typeface="Arial" charset="0"/>
              </a:rPr>
              <a:t>µ</a:t>
            </a:r>
            <a:r>
              <a:rPr lang="pt-BR" b="1" dirty="0" err="1">
                <a:solidFill>
                  <a:srgbClr val="66FF66"/>
                </a:solidFill>
              </a:rPr>
              <a:t>M</a:t>
            </a:r>
            <a:r>
              <a:rPr lang="pt-BR" b="1" dirty="0">
                <a:solidFill>
                  <a:srgbClr val="66FF66"/>
                </a:solidFill>
              </a:rPr>
              <a:t>);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0" y="40386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/>
              <a:t>Cu- </a:t>
            </a:r>
            <a:r>
              <a:rPr lang="pt-BR" sz="3200" b="1" dirty="0" err="1" smtClean="0"/>
              <a:t>poco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móvil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en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el</a:t>
            </a:r>
            <a:r>
              <a:rPr lang="pt-BR" sz="3200" b="1" dirty="0" smtClean="0"/>
              <a:t> </a:t>
            </a:r>
            <a:r>
              <a:rPr lang="pt-BR" sz="3200" b="1" dirty="0"/>
              <a:t>floema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800" b="1" dirty="0">
                <a:solidFill>
                  <a:schemeClr val="folHlink"/>
                </a:solidFill>
              </a:rPr>
              <a:t>Importância do Cu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3200" b="1" dirty="0"/>
              <a:t>Parte </a:t>
            </a:r>
            <a:r>
              <a:rPr lang="pt-BR" sz="3200" b="1" dirty="0" err="1" smtClean="0"/>
              <a:t>en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las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hojas</a:t>
            </a:r>
            <a:r>
              <a:rPr lang="pt-BR" sz="3200" b="1" dirty="0" smtClean="0"/>
              <a:t>;</a:t>
            </a:r>
            <a:endParaRPr lang="pt-BR" sz="3200" b="1" dirty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3200" b="1" dirty="0"/>
              <a:t>Sendo </a:t>
            </a:r>
            <a:r>
              <a:rPr lang="pt-BR" sz="3200" b="1" dirty="0" err="1" smtClean="0"/>
              <a:t>la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mitad</a:t>
            </a:r>
            <a:r>
              <a:rPr lang="pt-BR" sz="3200" b="1" dirty="0" smtClean="0"/>
              <a:t> </a:t>
            </a:r>
            <a:r>
              <a:rPr lang="pt-BR" sz="3200" b="1" dirty="0"/>
              <a:t>presente </a:t>
            </a:r>
            <a:r>
              <a:rPr lang="pt-BR" sz="3200" b="1" dirty="0" err="1" smtClean="0"/>
              <a:t>en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la</a:t>
            </a:r>
            <a:r>
              <a:rPr lang="pt-BR" sz="3200" b="1" dirty="0" smtClean="0"/>
              <a:t> </a:t>
            </a:r>
            <a:r>
              <a:rPr lang="pt-BR" sz="3200" b="1" dirty="0" err="1"/>
              <a:t>plastocianina</a:t>
            </a:r>
            <a:endParaRPr lang="pt-BR" sz="3200" b="1" dirty="0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714744" y="3929066"/>
            <a:ext cx="5105400" cy="57943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>
                <a:solidFill>
                  <a:schemeClr val="bg1"/>
                </a:solidFill>
              </a:rPr>
              <a:t>Transporte de elétrons</a:t>
            </a:r>
          </a:p>
        </p:txBody>
      </p:sp>
      <p:grpSp>
        <p:nvGrpSpPr>
          <p:cNvPr id="94213" name="Group 5"/>
          <p:cNvGrpSpPr>
            <a:grpSpLocks/>
          </p:cNvGrpSpPr>
          <p:nvPr/>
        </p:nvGrpSpPr>
        <p:grpSpPr bwMode="auto">
          <a:xfrm>
            <a:off x="714348" y="3857628"/>
            <a:ext cx="2667000" cy="1066800"/>
            <a:chOff x="28" y="0"/>
            <a:chExt cx="1228" cy="1182"/>
          </a:xfrm>
        </p:grpSpPr>
        <p:sp>
          <p:nvSpPr>
            <p:cNvPr id="94220" name="Rectangle 6"/>
            <p:cNvSpPr>
              <a:spLocks noChangeArrowheads="1"/>
            </p:cNvSpPr>
            <p:nvPr/>
          </p:nvSpPr>
          <p:spPr bwMode="auto">
            <a:xfrm>
              <a:off x="28" y="0"/>
              <a:ext cx="1228" cy="39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+ē</a:t>
              </a:r>
              <a:endParaRPr lang="en-US" sz="24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4221" name="Rectangle 7"/>
            <p:cNvSpPr>
              <a:spLocks noChangeArrowheads="1"/>
            </p:cNvSpPr>
            <p:nvPr/>
          </p:nvSpPr>
          <p:spPr bwMode="auto">
            <a:xfrm>
              <a:off x="28" y="394"/>
              <a:ext cx="1228" cy="39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eaLnBrk="0" hangingPunct="0"/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Cu</a:t>
              </a:r>
              <a:r>
                <a:rPr lang="en-US" sz="2400" b="1" baseline="30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2+  </a:t>
              </a: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&lt;=&gt;  Cu</a:t>
              </a:r>
              <a:r>
                <a:rPr lang="en-US" sz="2400" b="1" baseline="30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4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 algn="just" eaLnBrk="0" hangingPunct="0"/>
              <a:endParaRPr lang="en-US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94222" name="Rectangle 8"/>
            <p:cNvSpPr>
              <a:spLocks noChangeArrowheads="1"/>
            </p:cNvSpPr>
            <p:nvPr/>
          </p:nvSpPr>
          <p:spPr bwMode="auto">
            <a:xfrm>
              <a:off x="28" y="788"/>
              <a:ext cx="1228" cy="39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- ē</a:t>
              </a:r>
              <a:endParaRPr lang="en-US" sz="24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  <a:p>
              <a:pPr algn="ctr" eaLnBrk="0" hangingPunct="0"/>
              <a:endParaRPr lang="en-US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94214" name="Text Box 9"/>
          <p:cNvSpPr txBox="1">
            <a:spLocks noChangeArrowheads="1"/>
          </p:cNvSpPr>
          <p:nvPr/>
        </p:nvSpPr>
        <p:spPr bwMode="auto">
          <a:xfrm>
            <a:off x="5867400" y="61563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 smtClean="0"/>
              <a:t>Fotossíntesis</a:t>
            </a:r>
            <a:endParaRPr lang="pt-BR" dirty="0"/>
          </a:p>
        </p:txBody>
      </p:sp>
      <p:sp>
        <p:nvSpPr>
          <p:cNvPr id="94215" name="Text Box 10"/>
          <p:cNvSpPr txBox="1">
            <a:spLocks noChangeArrowheads="1"/>
          </p:cNvSpPr>
          <p:nvPr/>
        </p:nvSpPr>
        <p:spPr bwMode="auto">
          <a:xfrm>
            <a:off x="1219200" y="6156325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 smtClean="0"/>
              <a:t>Respiración</a:t>
            </a:r>
            <a:endParaRPr lang="pt-BR" dirty="0"/>
          </a:p>
        </p:txBody>
      </p:sp>
      <p:sp>
        <p:nvSpPr>
          <p:cNvPr id="94216" name="Text Box 11"/>
          <p:cNvSpPr txBox="1">
            <a:spLocks noChangeArrowheads="1"/>
          </p:cNvSpPr>
          <p:nvPr/>
        </p:nvSpPr>
        <p:spPr bwMode="auto">
          <a:xfrm>
            <a:off x="2895600" y="5105400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/>
              <a:t>Citocromo oxidase</a:t>
            </a:r>
          </a:p>
        </p:txBody>
      </p:sp>
      <p:sp>
        <p:nvSpPr>
          <p:cNvPr id="94217" name="Line 12"/>
          <p:cNvSpPr>
            <a:spLocks noChangeShapeType="1"/>
          </p:cNvSpPr>
          <p:nvPr/>
        </p:nvSpPr>
        <p:spPr bwMode="auto">
          <a:xfrm flipH="1">
            <a:off x="3886200" y="4724400"/>
            <a:ext cx="1981200" cy="1447800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4218" name="Line 13"/>
          <p:cNvSpPr>
            <a:spLocks noChangeShapeType="1"/>
          </p:cNvSpPr>
          <p:nvPr/>
        </p:nvSpPr>
        <p:spPr bwMode="auto">
          <a:xfrm>
            <a:off x="7543800" y="4800600"/>
            <a:ext cx="152400" cy="1295400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4219" name="Line 14"/>
          <p:cNvSpPr>
            <a:spLocks noChangeShapeType="1"/>
          </p:cNvSpPr>
          <p:nvPr/>
        </p:nvSpPr>
        <p:spPr bwMode="auto">
          <a:xfrm flipH="1">
            <a:off x="7467600" y="3200400"/>
            <a:ext cx="76200" cy="609600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0" y="533400"/>
            <a:ext cx="9144000" cy="6324600"/>
            <a:chOff x="-3" y="-3"/>
            <a:chExt cx="4439" cy="4611"/>
          </a:xfrm>
        </p:grpSpPr>
        <p:grpSp>
          <p:nvGrpSpPr>
            <p:cNvPr id="95257" name="Group 3"/>
            <p:cNvGrpSpPr>
              <a:grpSpLocks/>
            </p:cNvGrpSpPr>
            <p:nvPr/>
          </p:nvGrpSpPr>
          <p:grpSpPr bwMode="auto">
            <a:xfrm>
              <a:off x="0" y="0"/>
              <a:ext cx="4436" cy="4605"/>
              <a:chOff x="0" y="0"/>
              <a:chExt cx="4436" cy="4605"/>
            </a:xfrm>
          </p:grpSpPr>
          <p:grpSp>
            <p:nvGrpSpPr>
              <p:cNvPr id="9525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928" cy="518"/>
                <a:chOff x="0" y="0"/>
                <a:chExt cx="928" cy="518"/>
              </a:xfrm>
            </p:grpSpPr>
            <p:sp>
              <p:nvSpPr>
                <p:cNvPr id="95392" name="Rectangle 5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8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400" b="1" dirty="0" err="1" smtClean="0">
                      <a:solidFill>
                        <a:srgbClr val="FFCC00"/>
                      </a:solidFill>
                      <a:latin typeface="Times New Roman" pitchFamily="18" charset="0"/>
                      <a:cs typeface="Times New Roman" pitchFamily="18" charset="0"/>
                    </a:rPr>
                    <a:t>Función</a:t>
                  </a:r>
                  <a:endParaRPr lang="en-US" sz="2400" dirty="0">
                    <a:solidFill>
                      <a:srgbClr val="FFCC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93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0" name="Group 7"/>
              <p:cNvGrpSpPr>
                <a:grpSpLocks/>
              </p:cNvGrpSpPr>
              <p:nvPr/>
            </p:nvGrpSpPr>
            <p:grpSpPr bwMode="auto">
              <a:xfrm>
                <a:off x="928" y="0"/>
                <a:ext cx="229" cy="518"/>
                <a:chOff x="928" y="0"/>
                <a:chExt cx="229" cy="518"/>
              </a:xfrm>
            </p:grpSpPr>
            <p:sp>
              <p:nvSpPr>
                <p:cNvPr id="95390" name="Rectangle 8"/>
                <p:cNvSpPr>
                  <a:spLocks noChangeArrowheads="1"/>
                </p:cNvSpPr>
                <p:nvPr/>
              </p:nvSpPr>
              <p:spPr bwMode="auto">
                <a:xfrm>
                  <a:off x="956" y="0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91" name="Rectangle 9"/>
                <p:cNvSpPr>
                  <a:spLocks noChangeArrowheads="1"/>
                </p:cNvSpPr>
                <p:nvPr/>
              </p:nvSpPr>
              <p:spPr bwMode="auto">
                <a:xfrm>
                  <a:off x="928" y="0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1" name="Group 10"/>
              <p:cNvGrpSpPr>
                <a:grpSpLocks/>
              </p:cNvGrpSpPr>
              <p:nvPr/>
            </p:nvGrpSpPr>
            <p:grpSpPr bwMode="auto">
              <a:xfrm>
                <a:off x="1157" y="0"/>
                <a:ext cx="1900" cy="518"/>
                <a:chOff x="1157" y="0"/>
                <a:chExt cx="1900" cy="518"/>
              </a:xfrm>
            </p:grpSpPr>
            <p:sp>
              <p:nvSpPr>
                <p:cNvPr id="95388" name="Rectangle 11"/>
                <p:cNvSpPr>
                  <a:spLocks noChangeArrowheads="1"/>
                </p:cNvSpPr>
                <p:nvPr/>
              </p:nvSpPr>
              <p:spPr bwMode="auto">
                <a:xfrm>
                  <a:off x="1185" y="0"/>
                  <a:ext cx="184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eaLnBrk="0" hangingPunct="0"/>
                  <a:r>
                    <a:rPr lang="en-US" sz="2400" b="1" dirty="0" err="1" smtClean="0">
                      <a:solidFill>
                        <a:srgbClr val="FFCC00"/>
                      </a:solidFill>
                      <a:latin typeface="Times New Roman" pitchFamily="18" charset="0"/>
                      <a:cs typeface="Times New Roman" pitchFamily="18" charset="0"/>
                    </a:rPr>
                    <a:t>Procesos</a:t>
                  </a:r>
                  <a:endParaRPr lang="en-US" sz="2400" b="1" dirty="0">
                    <a:solidFill>
                      <a:srgbClr val="FFCC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89" name="Rectangle 12"/>
                <p:cNvSpPr>
                  <a:spLocks noChangeArrowheads="1"/>
                </p:cNvSpPr>
                <p:nvPr/>
              </p:nvSpPr>
              <p:spPr bwMode="auto">
                <a:xfrm>
                  <a:off x="1157" y="0"/>
                  <a:ext cx="190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2" name="Group 13"/>
              <p:cNvGrpSpPr>
                <a:grpSpLocks/>
              </p:cNvGrpSpPr>
              <p:nvPr/>
            </p:nvGrpSpPr>
            <p:grpSpPr bwMode="auto">
              <a:xfrm>
                <a:off x="3057" y="0"/>
                <a:ext cx="229" cy="518"/>
                <a:chOff x="3057" y="0"/>
                <a:chExt cx="229" cy="518"/>
              </a:xfrm>
            </p:grpSpPr>
            <p:sp>
              <p:nvSpPr>
                <p:cNvPr id="95386" name="Rectangle 14"/>
                <p:cNvSpPr>
                  <a:spLocks noChangeArrowheads="1"/>
                </p:cNvSpPr>
                <p:nvPr/>
              </p:nvSpPr>
              <p:spPr bwMode="auto">
                <a:xfrm>
                  <a:off x="3085" y="0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87" name="Rectangle 15"/>
                <p:cNvSpPr>
                  <a:spLocks noChangeArrowheads="1"/>
                </p:cNvSpPr>
                <p:nvPr/>
              </p:nvSpPr>
              <p:spPr bwMode="auto">
                <a:xfrm>
                  <a:off x="3057" y="0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3" name="Group 16"/>
              <p:cNvGrpSpPr>
                <a:grpSpLocks/>
              </p:cNvGrpSpPr>
              <p:nvPr/>
            </p:nvGrpSpPr>
            <p:grpSpPr bwMode="auto">
              <a:xfrm>
                <a:off x="3286" y="0"/>
                <a:ext cx="1147" cy="518"/>
                <a:chOff x="3286" y="0"/>
                <a:chExt cx="1147" cy="518"/>
              </a:xfrm>
            </p:grpSpPr>
            <p:sp>
              <p:nvSpPr>
                <p:cNvPr id="95384" name="Rectangle 17"/>
                <p:cNvSpPr>
                  <a:spLocks noChangeArrowheads="1"/>
                </p:cNvSpPr>
                <p:nvPr/>
              </p:nvSpPr>
              <p:spPr bwMode="auto">
                <a:xfrm>
                  <a:off x="3314" y="0"/>
                  <a:ext cx="10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400" b="1">
                      <a:solidFill>
                        <a:srgbClr val="FFCC00"/>
                      </a:solidFill>
                      <a:latin typeface="Times New Roman" pitchFamily="18" charset="0"/>
                      <a:cs typeface="Times New Roman" pitchFamily="18" charset="0"/>
                    </a:rPr>
                    <a:t>Sintomas</a:t>
                  </a:r>
                  <a:endParaRPr lang="en-US" sz="2400">
                    <a:solidFill>
                      <a:srgbClr val="FFCC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85" name="Rectangle 18"/>
                <p:cNvSpPr>
                  <a:spLocks noChangeArrowheads="1"/>
                </p:cNvSpPr>
                <p:nvPr/>
              </p:nvSpPr>
              <p:spPr bwMode="auto">
                <a:xfrm>
                  <a:off x="3286" y="0"/>
                  <a:ext cx="11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4" name="Group 19"/>
              <p:cNvGrpSpPr>
                <a:grpSpLocks/>
              </p:cNvGrpSpPr>
              <p:nvPr/>
            </p:nvGrpSpPr>
            <p:grpSpPr bwMode="auto">
              <a:xfrm>
                <a:off x="0" y="518"/>
                <a:ext cx="928" cy="403"/>
                <a:chOff x="0" y="518"/>
                <a:chExt cx="928" cy="403"/>
              </a:xfrm>
            </p:grpSpPr>
            <p:sp>
              <p:nvSpPr>
                <p:cNvPr id="95382" name="Rectangle 20"/>
                <p:cNvSpPr>
                  <a:spLocks noChangeArrowheads="1"/>
                </p:cNvSpPr>
                <p:nvPr/>
              </p:nvSpPr>
              <p:spPr bwMode="auto">
                <a:xfrm>
                  <a:off x="28" y="518"/>
                  <a:ext cx="8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Fotossíntesis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83" name="Rectangle 21"/>
                <p:cNvSpPr>
                  <a:spLocks noChangeArrowheads="1"/>
                </p:cNvSpPr>
                <p:nvPr/>
              </p:nvSpPr>
              <p:spPr bwMode="auto">
                <a:xfrm>
                  <a:off x="0" y="518"/>
                  <a:ext cx="9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5" name="Group 22"/>
              <p:cNvGrpSpPr>
                <a:grpSpLocks/>
              </p:cNvGrpSpPr>
              <p:nvPr/>
            </p:nvGrpSpPr>
            <p:grpSpPr bwMode="auto">
              <a:xfrm>
                <a:off x="928" y="518"/>
                <a:ext cx="229" cy="403"/>
                <a:chOff x="928" y="518"/>
                <a:chExt cx="229" cy="403"/>
              </a:xfrm>
            </p:grpSpPr>
            <p:sp>
              <p:nvSpPr>
                <p:cNvPr id="95380" name="Rectangle 23"/>
                <p:cNvSpPr>
                  <a:spLocks noChangeArrowheads="1"/>
                </p:cNvSpPr>
                <p:nvPr/>
              </p:nvSpPr>
              <p:spPr bwMode="auto">
                <a:xfrm>
                  <a:off x="956" y="518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81" name="Rectangle 24"/>
                <p:cNvSpPr>
                  <a:spLocks noChangeArrowheads="1"/>
                </p:cNvSpPr>
                <p:nvPr/>
              </p:nvSpPr>
              <p:spPr bwMode="auto">
                <a:xfrm>
                  <a:off x="928" y="518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6" name="Group 25"/>
              <p:cNvGrpSpPr>
                <a:grpSpLocks/>
              </p:cNvGrpSpPr>
              <p:nvPr/>
            </p:nvGrpSpPr>
            <p:grpSpPr bwMode="auto">
              <a:xfrm>
                <a:off x="1157" y="518"/>
                <a:ext cx="1900" cy="403"/>
                <a:chOff x="1157" y="518"/>
                <a:chExt cx="1900" cy="403"/>
              </a:xfrm>
            </p:grpSpPr>
            <p:sp>
              <p:nvSpPr>
                <p:cNvPr id="953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185" y="518"/>
                  <a:ext cx="184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          Inibição da formação de</a:t>
                  </a:r>
                </a:p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                 plastocianina (fotoI,II)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79" name="Rectangle 27"/>
                <p:cNvSpPr>
                  <a:spLocks noChangeArrowheads="1"/>
                </p:cNvSpPr>
                <p:nvPr/>
              </p:nvSpPr>
              <p:spPr bwMode="auto">
                <a:xfrm>
                  <a:off x="1157" y="518"/>
                  <a:ext cx="190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7" name="Group 28"/>
              <p:cNvGrpSpPr>
                <a:grpSpLocks/>
              </p:cNvGrpSpPr>
              <p:nvPr/>
            </p:nvGrpSpPr>
            <p:grpSpPr bwMode="auto">
              <a:xfrm>
                <a:off x="3057" y="518"/>
                <a:ext cx="229" cy="403"/>
                <a:chOff x="3057" y="518"/>
                <a:chExt cx="229" cy="403"/>
              </a:xfrm>
            </p:grpSpPr>
            <p:sp>
              <p:nvSpPr>
                <p:cNvPr id="95376" name="Rectangle 29"/>
                <p:cNvSpPr>
                  <a:spLocks noChangeArrowheads="1"/>
                </p:cNvSpPr>
                <p:nvPr/>
              </p:nvSpPr>
              <p:spPr bwMode="auto">
                <a:xfrm>
                  <a:off x="3085" y="518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77" name="Rectangle 30"/>
                <p:cNvSpPr>
                  <a:spLocks noChangeArrowheads="1"/>
                </p:cNvSpPr>
                <p:nvPr/>
              </p:nvSpPr>
              <p:spPr bwMode="auto">
                <a:xfrm>
                  <a:off x="3057" y="518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8" name="Group 31"/>
              <p:cNvGrpSpPr>
                <a:grpSpLocks/>
              </p:cNvGrpSpPr>
              <p:nvPr/>
            </p:nvGrpSpPr>
            <p:grpSpPr bwMode="auto">
              <a:xfrm>
                <a:off x="3286" y="518"/>
                <a:ext cx="1147" cy="403"/>
                <a:chOff x="3286" y="518"/>
                <a:chExt cx="1147" cy="403"/>
              </a:xfrm>
            </p:grpSpPr>
            <p:sp>
              <p:nvSpPr>
                <p:cNvPr id="95374" name="Rectangle 32"/>
                <p:cNvSpPr>
                  <a:spLocks noChangeArrowheads="1"/>
                </p:cNvSpPr>
                <p:nvPr/>
              </p:nvSpPr>
              <p:spPr bwMode="auto">
                <a:xfrm>
                  <a:off x="3314" y="518"/>
                  <a:ext cx="109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Inib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crecimiento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75" name="Rectangle 33"/>
                <p:cNvSpPr>
                  <a:spLocks noChangeArrowheads="1"/>
                </p:cNvSpPr>
                <p:nvPr/>
              </p:nvSpPr>
              <p:spPr bwMode="auto">
                <a:xfrm>
                  <a:off x="3286" y="518"/>
                  <a:ext cx="11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69" name="Group 34"/>
              <p:cNvGrpSpPr>
                <a:grpSpLocks/>
              </p:cNvGrpSpPr>
              <p:nvPr/>
            </p:nvGrpSpPr>
            <p:grpSpPr bwMode="auto">
              <a:xfrm>
                <a:off x="0" y="921"/>
                <a:ext cx="928" cy="403"/>
                <a:chOff x="0" y="921"/>
                <a:chExt cx="928" cy="403"/>
              </a:xfrm>
            </p:grpSpPr>
            <p:sp>
              <p:nvSpPr>
                <p:cNvPr id="95372" name="Rectangle 35"/>
                <p:cNvSpPr>
                  <a:spLocks noChangeArrowheads="1"/>
                </p:cNvSpPr>
                <p:nvPr/>
              </p:nvSpPr>
              <p:spPr bwMode="auto">
                <a:xfrm>
                  <a:off x="28" y="921"/>
                  <a:ext cx="8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Lignificación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73" name="Rectangle 36"/>
                <p:cNvSpPr>
                  <a:spLocks noChangeArrowheads="1"/>
                </p:cNvSpPr>
                <p:nvPr/>
              </p:nvSpPr>
              <p:spPr bwMode="auto">
                <a:xfrm>
                  <a:off x="0" y="921"/>
                  <a:ext cx="9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0" name="Group 37"/>
              <p:cNvGrpSpPr>
                <a:grpSpLocks/>
              </p:cNvGrpSpPr>
              <p:nvPr/>
            </p:nvGrpSpPr>
            <p:grpSpPr bwMode="auto">
              <a:xfrm>
                <a:off x="928" y="921"/>
                <a:ext cx="229" cy="403"/>
                <a:chOff x="928" y="921"/>
                <a:chExt cx="229" cy="403"/>
              </a:xfrm>
            </p:grpSpPr>
            <p:sp>
              <p:nvSpPr>
                <p:cNvPr id="95370" name="Rectangle 38"/>
                <p:cNvSpPr>
                  <a:spLocks noChangeArrowheads="1"/>
                </p:cNvSpPr>
                <p:nvPr/>
              </p:nvSpPr>
              <p:spPr bwMode="auto">
                <a:xfrm>
                  <a:off x="956" y="921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71" name="Rectangle 39"/>
                <p:cNvSpPr>
                  <a:spLocks noChangeArrowheads="1"/>
                </p:cNvSpPr>
                <p:nvPr/>
              </p:nvSpPr>
              <p:spPr bwMode="auto">
                <a:xfrm>
                  <a:off x="928" y="921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1" name="Group 40"/>
              <p:cNvGrpSpPr>
                <a:grpSpLocks/>
              </p:cNvGrpSpPr>
              <p:nvPr/>
            </p:nvGrpSpPr>
            <p:grpSpPr bwMode="auto">
              <a:xfrm>
                <a:off x="1157" y="921"/>
                <a:ext cx="1900" cy="403"/>
                <a:chOff x="1157" y="921"/>
                <a:chExt cx="1900" cy="403"/>
              </a:xfrm>
            </p:grpSpPr>
            <p:sp>
              <p:nvSpPr>
                <p:cNvPr id="95368" name="Rectangle 41"/>
                <p:cNvSpPr>
                  <a:spLocks noChangeArrowheads="1"/>
                </p:cNvSpPr>
                <p:nvPr/>
              </p:nvSpPr>
              <p:spPr bwMode="auto">
                <a:xfrm>
                  <a:off x="1185" y="921"/>
                  <a:ext cx="184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  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Inibición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de la 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fenolase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y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lacase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69" name="Rectangle 42"/>
                <p:cNvSpPr>
                  <a:spLocks noChangeArrowheads="1"/>
                </p:cNvSpPr>
                <p:nvPr/>
              </p:nvSpPr>
              <p:spPr bwMode="auto">
                <a:xfrm>
                  <a:off x="1157" y="921"/>
                  <a:ext cx="190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2" name="Group 43"/>
              <p:cNvGrpSpPr>
                <a:grpSpLocks/>
              </p:cNvGrpSpPr>
              <p:nvPr/>
            </p:nvGrpSpPr>
            <p:grpSpPr bwMode="auto">
              <a:xfrm>
                <a:off x="3057" y="921"/>
                <a:ext cx="229" cy="403"/>
                <a:chOff x="3057" y="921"/>
                <a:chExt cx="229" cy="403"/>
              </a:xfrm>
            </p:grpSpPr>
            <p:sp>
              <p:nvSpPr>
                <p:cNvPr id="95366" name="Rectangle 44"/>
                <p:cNvSpPr>
                  <a:spLocks noChangeArrowheads="1"/>
                </p:cNvSpPr>
                <p:nvPr/>
              </p:nvSpPr>
              <p:spPr bwMode="auto">
                <a:xfrm>
                  <a:off x="3085" y="921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67" name="Rectangle 45"/>
                <p:cNvSpPr>
                  <a:spLocks noChangeArrowheads="1"/>
                </p:cNvSpPr>
                <p:nvPr/>
              </p:nvSpPr>
              <p:spPr bwMode="auto">
                <a:xfrm>
                  <a:off x="3057" y="921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3" name="Group 46"/>
              <p:cNvGrpSpPr>
                <a:grpSpLocks/>
              </p:cNvGrpSpPr>
              <p:nvPr/>
            </p:nvGrpSpPr>
            <p:grpSpPr bwMode="auto">
              <a:xfrm>
                <a:off x="3286" y="921"/>
                <a:ext cx="1147" cy="403"/>
                <a:chOff x="3286" y="921"/>
                <a:chExt cx="1147" cy="403"/>
              </a:xfrm>
            </p:grpSpPr>
            <p:sp>
              <p:nvSpPr>
                <p:cNvPr id="95364" name="Rectangle 47"/>
                <p:cNvSpPr>
                  <a:spLocks noChangeArrowheads="1"/>
                </p:cNvSpPr>
                <p:nvPr/>
              </p:nvSpPr>
              <p:spPr bwMode="auto">
                <a:xfrm>
                  <a:off x="3314" y="921"/>
                  <a:ext cx="109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Esterelidad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polén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65" name="Rectangle 48"/>
                <p:cNvSpPr>
                  <a:spLocks noChangeArrowheads="1"/>
                </p:cNvSpPr>
                <p:nvPr/>
              </p:nvSpPr>
              <p:spPr bwMode="auto">
                <a:xfrm>
                  <a:off x="3286" y="921"/>
                  <a:ext cx="11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4" name="Group 49"/>
              <p:cNvGrpSpPr>
                <a:grpSpLocks/>
              </p:cNvGrpSpPr>
              <p:nvPr/>
            </p:nvGrpSpPr>
            <p:grpSpPr bwMode="auto">
              <a:xfrm>
                <a:off x="0" y="1324"/>
                <a:ext cx="928" cy="518"/>
                <a:chOff x="0" y="1324"/>
                <a:chExt cx="928" cy="518"/>
              </a:xfrm>
            </p:grpSpPr>
            <p:sp>
              <p:nvSpPr>
                <p:cNvPr id="95362" name="Rectangle 50"/>
                <p:cNvSpPr>
                  <a:spLocks noChangeArrowheads="1"/>
                </p:cNvSpPr>
                <p:nvPr/>
              </p:nvSpPr>
              <p:spPr bwMode="auto">
                <a:xfrm>
                  <a:off x="28" y="1324"/>
                  <a:ext cx="8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63" name="Rectangle 51"/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9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5" name="Group 52"/>
              <p:cNvGrpSpPr>
                <a:grpSpLocks/>
              </p:cNvGrpSpPr>
              <p:nvPr/>
            </p:nvGrpSpPr>
            <p:grpSpPr bwMode="auto">
              <a:xfrm>
                <a:off x="928" y="1324"/>
                <a:ext cx="229" cy="518"/>
                <a:chOff x="928" y="1324"/>
                <a:chExt cx="229" cy="518"/>
              </a:xfrm>
            </p:grpSpPr>
            <p:sp>
              <p:nvSpPr>
                <p:cNvPr id="95360" name="Rectangle 53"/>
                <p:cNvSpPr>
                  <a:spLocks noChangeArrowheads="1"/>
                </p:cNvSpPr>
                <p:nvPr/>
              </p:nvSpPr>
              <p:spPr bwMode="auto">
                <a:xfrm>
                  <a:off x="956" y="1324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61" name="Rectangle 54"/>
                <p:cNvSpPr>
                  <a:spLocks noChangeArrowheads="1"/>
                </p:cNvSpPr>
                <p:nvPr/>
              </p:nvSpPr>
              <p:spPr bwMode="auto">
                <a:xfrm>
                  <a:off x="928" y="1324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6" name="Group 55"/>
              <p:cNvGrpSpPr>
                <a:grpSpLocks/>
              </p:cNvGrpSpPr>
              <p:nvPr/>
            </p:nvGrpSpPr>
            <p:grpSpPr bwMode="auto">
              <a:xfrm>
                <a:off x="1157" y="1324"/>
                <a:ext cx="1900" cy="518"/>
                <a:chOff x="1157" y="1324"/>
                <a:chExt cx="1900" cy="518"/>
              </a:xfrm>
            </p:grpSpPr>
            <p:sp>
              <p:nvSpPr>
                <p:cNvPr id="95358" name="Rectangle 56"/>
                <p:cNvSpPr>
                  <a:spLocks noChangeArrowheads="1"/>
                </p:cNvSpPr>
                <p:nvPr/>
              </p:nvSpPr>
              <p:spPr bwMode="auto">
                <a:xfrm>
                  <a:off x="1185" y="1324"/>
                  <a:ext cx="184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59" name="Rectangle 57"/>
                <p:cNvSpPr>
                  <a:spLocks noChangeArrowheads="1"/>
                </p:cNvSpPr>
                <p:nvPr/>
              </p:nvSpPr>
              <p:spPr bwMode="auto">
                <a:xfrm>
                  <a:off x="1157" y="1324"/>
                  <a:ext cx="190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7" name="Group 58"/>
              <p:cNvGrpSpPr>
                <a:grpSpLocks/>
              </p:cNvGrpSpPr>
              <p:nvPr/>
            </p:nvGrpSpPr>
            <p:grpSpPr bwMode="auto">
              <a:xfrm>
                <a:off x="3057" y="1324"/>
                <a:ext cx="229" cy="518"/>
                <a:chOff x="3057" y="1324"/>
                <a:chExt cx="229" cy="518"/>
              </a:xfrm>
            </p:grpSpPr>
            <p:sp>
              <p:nvSpPr>
                <p:cNvPr id="95356" name="Rectangle 59"/>
                <p:cNvSpPr>
                  <a:spLocks noChangeArrowheads="1"/>
                </p:cNvSpPr>
                <p:nvPr/>
              </p:nvSpPr>
              <p:spPr bwMode="auto">
                <a:xfrm>
                  <a:off x="3085" y="1324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57" name="Rectangle 60"/>
                <p:cNvSpPr>
                  <a:spLocks noChangeArrowheads="1"/>
                </p:cNvSpPr>
                <p:nvPr/>
              </p:nvSpPr>
              <p:spPr bwMode="auto">
                <a:xfrm>
                  <a:off x="3057" y="1324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8" name="Group 61"/>
              <p:cNvGrpSpPr>
                <a:grpSpLocks/>
              </p:cNvGrpSpPr>
              <p:nvPr/>
            </p:nvGrpSpPr>
            <p:grpSpPr bwMode="auto">
              <a:xfrm>
                <a:off x="3222" y="1324"/>
                <a:ext cx="1214" cy="518"/>
                <a:chOff x="3222" y="1324"/>
                <a:chExt cx="1214" cy="518"/>
              </a:xfrm>
            </p:grpSpPr>
            <p:sp>
              <p:nvSpPr>
                <p:cNvPr id="95354" name="Rectangle 62"/>
                <p:cNvSpPr>
                  <a:spLocks noChangeArrowheads="1"/>
                </p:cNvSpPr>
                <p:nvPr/>
              </p:nvSpPr>
              <p:spPr bwMode="auto">
                <a:xfrm>
                  <a:off x="3222" y="1324"/>
                  <a:ext cx="121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Murchitar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;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&lt;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resistencia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efermidad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55" name="Rectangle 63"/>
                <p:cNvSpPr>
                  <a:spLocks noChangeArrowheads="1"/>
                </p:cNvSpPr>
                <p:nvPr/>
              </p:nvSpPr>
              <p:spPr bwMode="auto">
                <a:xfrm>
                  <a:off x="3286" y="1324"/>
                  <a:ext cx="11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79" name="Group 64"/>
              <p:cNvGrpSpPr>
                <a:grpSpLocks/>
              </p:cNvGrpSpPr>
              <p:nvPr/>
            </p:nvGrpSpPr>
            <p:grpSpPr bwMode="auto">
              <a:xfrm>
                <a:off x="0" y="1842"/>
                <a:ext cx="928" cy="518"/>
                <a:chOff x="0" y="1842"/>
                <a:chExt cx="928" cy="518"/>
              </a:xfrm>
            </p:grpSpPr>
            <p:sp>
              <p:nvSpPr>
                <p:cNvPr id="95352" name="Rectangle 65"/>
                <p:cNvSpPr>
                  <a:spLocks noChangeArrowheads="1"/>
                </p:cNvSpPr>
                <p:nvPr/>
              </p:nvSpPr>
              <p:spPr bwMode="auto">
                <a:xfrm>
                  <a:off x="28" y="1842"/>
                  <a:ext cx="8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Superóxido dismutase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53" name="Rectangle 66"/>
                <p:cNvSpPr>
                  <a:spLocks noChangeArrowheads="1"/>
                </p:cNvSpPr>
                <p:nvPr/>
              </p:nvSpPr>
              <p:spPr bwMode="auto">
                <a:xfrm>
                  <a:off x="0" y="1842"/>
                  <a:ext cx="9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0" name="Group 67"/>
              <p:cNvGrpSpPr>
                <a:grpSpLocks/>
              </p:cNvGrpSpPr>
              <p:nvPr/>
            </p:nvGrpSpPr>
            <p:grpSpPr bwMode="auto">
              <a:xfrm>
                <a:off x="928" y="1842"/>
                <a:ext cx="229" cy="518"/>
                <a:chOff x="928" y="1842"/>
                <a:chExt cx="229" cy="518"/>
              </a:xfrm>
            </p:grpSpPr>
            <p:sp>
              <p:nvSpPr>
                <p:cNvPr id="95350" name="Rectangle 68"/>
                <p:cNvSpPr>
                  <a:spLocks noChangeArrowheads="1"/>
                </p:cNvSpPr>
                <p:nvPr/>
              </p:nvSpPr>
              <p:spPr bwMode="auto">
                <a:xfrm>
                  <a:off x="956" y="1842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51" name="Rectangle 69"/>
                <p:cNvSpPr>
                  <a:spLocks noChangeArrowheads="1"/>
                </p:cNvSpPr>
                <p:nvPr/>
              </p:nvSpPr>
              <p:spPr bwMode="auto">
                <a:xfrm>
                  <a:off x="928" y="1842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1" name="Group 70"/>
              <p:cNvGrpSpPr>
                <a:grpSpLocks/>
              </p:cNvGrpSpPr>
              <p:nvPr/>
            </p:nvGrpSpPr>
            <p:grpSpPr bwMode="auto">
              <a:xfrm>
                <a:off x="1157" y="1842"/>
                <a:ext cx="1900" cy="518"/>
                <a:chOff x="1157" y="1842"/>
                <a:chExt cx="1900" cy="518"/>
              </a:xfrm>
            </p:grpSpPr>
            <p:sp>
              <p:nvSpPr>
                <p:cNvPr id="95348" name="Rectangle 71"/>
                <p:cNvSpPr>
                  <a:spLocks noChangeArrowheads="1"/>
                </p:cNvSpPr>
                <p:nvPr/>
              </p:nvSpPr>
              <p:spPr bwMode="auto">
                <a:xfrm>
                  <a:off x="1185" y="1842"/>
                  <a:ext cx="184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Inibición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de la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eliminación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radicales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libres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O</a:t>
                  </a:r>
                  <a:r>
                    <a:rPr lang="en-US" sz="2000" b="1" baseline="-30000" dirty="0"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49" name="Rectangle 72"/>
                <p:cNvSpPr>
                  <a:spLocks noChangeArrowheads="1"/>
                </p:cNvSpPr>
                <p:nvPr/>
              </p:nvSpPr>
              <p:spPr bwMode="auto">
                <a:xfrm>
                  <a:off x="1157" y="1842"/>
                  <a:ext cx="190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2" name="Group 73"/>
              <p:cNvGrpSpPr>
                <a:grpSpLocks/>
              </p:cNvGrpSpPr>
              <p:nvPr/>
            </p:nvGrpSpPr>
            <p:grpSpPr bwMode="auto">
              <a:xfrm>
                <a:off x="3057" y="1842"/>
                <a:ext cx="229" cy="518"/>
                <a:chOff x="3057" y="1842"/>
                <a:chExt cx="229" cy="518"/>
              </a:xfrm>
            </p:grpSpPr>
            <p:sp>
              <p:nvSpPr>
                <p:cNvPr id="95346" name="Rectangle 74"/>
                <p:cNvSpPr>
                  <a:spLocks noChangeArrowheads="1"/>
                </p:cNvSpPr>
                <p:nvPr/>
              </p:nvSpPr>
              <p:spPr bwMode="auto">
                <a:xfrm>
                  <a:off x="3085" y="1842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47" name="Rectangle 75"/>
                <p:cNvSpPr>
                  <a:spLocks noChangeArrowheads="1"/>
                </p:cNvSpPr>
                <p:nvPr/>
              </p:nvSpPr>
              <p:spPr bwMode="auto">
                <a:xfrm>
                  <a:off x="3057" y="1842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3" name="Group 76"/>
              <p:cNvGrpSpPr>
                <a:grpSpLocks/>
              </p:cNvGrpSpPr>
              <p:nvPr/>
            </p:nvGrpSpPr>
            <p:grpSpPr bwMode="auto">
              <a:xfrm>
                <a:off x="3286" y="1842"/>
                <a:ext cx="1147" cy="518"/>
                <a:chOff x="3286" y="1842"/>
                <a:chExt cx="1147" cy="518"/>
              </a:xfrm>
            </p:grpSpPr>
            <p:sp>
              <p:nvSpPr>
                <p:cNvPr id="95344" name="Rectangle 77"/>
                <p:cNvSpPr>
                  <a:spLocks noChangeArrowheads="1"/>
                </p:cNvSpPr>
                <p:nvPr/>
              </p:nvSpPr>
              <p:spPr bwMode="auto">
                <a:xfrm>
                  <a:off x="3314" y="1842"/>
                  <a:ext cx="10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bIns="0"/>
                <a:lstStyle/>
                <a:p>
                  <a:pPr eaLnBrk="0" hangingPunct="0"/>
                  <a:endParaRPr lang="en-US" sz="2000" b="1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Necrose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45" name="Rectangle 78"/>
                <p:cNvSpPr>
                  <a:spLocks noChangeArrowheads="1"/>
                </p:cNvSpPr>
                <p:nvPr/>
              </p:nvSpPr>
              <p:spPr bwMode="auto">
                <a:xfrm>
                  <a:off x="3286" y="1842"/>
                  <a:ext cx="11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4" name="Group 79"/>
              <p:cNvGrpSpPr>
                <a:grpSpLocks/>
              </p:cNvGrpSpPr>
              <p:nvPr/>
            </p:nvGrpSpPr>
            <p:grpSpPr bwMode="auto">
              <a:xfrm>
                <a:off x="0" y="2360"/>
                <a:ext cx="928" cy="403"/>
                <a:chOff x="0" y="2360"/>
                <a:chExt cx="928" cy="403"/>
              </a:xfrm>
            </p:grpSpPr>
            <p:sp>
              <p:nvSpPr>
                <p:cNvPr id="95342" name="Rectangle 80"/>
                <p:cNvSpPr>
                  <a:spLocks noChangeArrowheads="1"/>
                </p:cNvSpPr>
                <p:nvPr/>
              </p:nvSpPr>
              <p:spPr bwMode="auto">
                <a:xfrm>
                  <a:off x="28" y="2360"/>
                  <a:ext cx="8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cs typeface="Times New Roman" pitchFamily="18" charset="0"/>
                    </a:rPr>
                    <a:t> 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43" name="Rectangle 81"/>
                <p:cNvSpPr>
                  <a:spLocks noChangeArrowheads="1"/>
                </p:cNvSpPr>
                <p:nvPr/>
              </p:nvSpPr>
              <p:spPr bwMode="auto">
                <a:xfrm>
                  <a:off x="0" y="2360"/>
                  <a:ext cx="9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5" name="Group 82"/>
              <p:cNvGrpSpPr>
                <a:grpSpLocks/>
              </p:cNvGrpSpPr>
              <p:nvPr/>
            </p:nvGrpSpPr>
            <p:grpSpPr bwMode="auto">
              <a:xfrm>
                <a:off x="928" y="2360"/>
                <a:ext cx="229" cy="403"/>
                <a:chOff x="928" y="2360"/>
                <a:chExt cx="229" cy="403"/>
              </a:xfrm>
            </p:grpSpPr>
            <p:sp>
              <p:nvSpPr>
                <p:cNvPr id="95340" name="Rectangle 83"/>
                <p:cNvSpPr>
                  <a:spLocks noChangeArrowheads="1"/>
                </p:cNvSpPr>
                <p:nvPr/>
              </p:nvSpPr>
              <p:spPr bwMode="auto">
                <a:xfrm>
                  <a:off x="956" y="2360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41" name="Rectangle 84"/>
                <p:cNvSpPr>
                  <a:spLocks noChangeArrowheads="1"/>
                </p:cNvSpPr>
                <p:nvPr/>
              </p:nvSpPr>
              <p:spPr bwMode="auto">
                <a:xfrm>
                  <a:off x="928" y="2360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6" name="Group 85"/>
              <p:cNvGrpSpPr>
                <a:grpSpLocks/>
              </p:cNvGrpSpPr>
              <p:nvPr/>
            </p:nvGrpSpPr>
            <p:grpSpPr bwMode="auto">
              <a:xfrm>
                <a:off x="1157" y="2360"/>
                <a:ext cx="1900" cy="403"/>
                <a:chOff x="1157" y="2360"/>
                <a:chExt cx="1900" cy="403"/>
              </a:xfrm>
            </p:grpSpPr>
            <p:sp>
              <p:nvSpPr>
                <p:cNvPr id="95338" name="Rectangle 86"/>
                <p:cNvSpPr>
                  <a:spLocks noChangeArrowheads="1"/>
                </p:cNvSpPr>
                <p:nvPr/>
              </p:nvSpPr>
              <p:spPr bwMode="auto">
                <a:xfrm>
                  <a:off x="1185" y="2360"/>
                  <a:ext cx="184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39" name="Rectangle 87"/>
                <p:cNvSpPr>
                  <a:spLocks noChangeArrowheads="1"/>
                </p:cNvSpPr>
                <p:nvPr/>
              </p:nvSpPr>
              <p:spPr bwMode="auto">
                <a:xfrm>
                  <a:off x="1157" y="2360"/>
                  <a:ext cx="190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7" name="Group 88"/>
              <p:cNvGrpSpPr>
                <a:grpSpLocks/>
              </p:cNvGrpSpPr>
              <p:nvPr/>
            </p:nvGrpSpPr>
            <p:grpSpPr bwMode="auto">
              <a:xfrm>
                <a:off x="3057" y="2360"/>
                <a:ext cx="229" cy="403"/>
                <a:chOff x="3057" y="2360"/>
                <a:chExt cx="229" cy="403"/>
              </a:xfrm>
            </p:grpSpPr>
            <p:sp>
              <p:nvSpPr>
                <p:cNvPr id="95336" name="Rectangle 89"/>
                <p:cNvSpPr>
                  <a:spLocks noChangeArrowheads="1"/>
                </p:cNvSpPr>
                <p:nvPr/>
              </p:nvSpPr>
              <p:spPr bwMode="auto">
                <a:xfrm>
                  <a:off x="3085" y="2360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37" name="Rectangle 90"/>
                <p:cNvSpPr>
                  <a:spLocks noChangeArrowheads="1"/>
                </p:cNvSpPr>
                <p:nvPr/>
              </p:nvSpPr>
              <p:spPr bwMode="auto">
                <a:xfrm>
                  <a:off x="3057" y="2360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8" name="Group 91"/>
              <p:cNvGrpSpPr>
                <a:grpSpLocks/>
              </p:cNvGrpSpPr>
              <p:nvPr/>
            </p:nvGrpSpPr>
            <p:grpSpPr bwMode="auto">
              <a:xfrm>
                <a:off x="3286" y="2360"/>
                <a:ext cx="1147" cy="403"/>
                <a:chOff x="3286" y="2360"/>
                <a:chExt cx="1147" cy="403"/>
              </a:xfrm>
            </p:grpSpPr>
            <p:sp>
              <p:nvSpPr>
                <p:cNvPr id="95334" name="Rectangle 92"/>
                <p:cNvSpPr>
                  <a:spLocks noChangeArrowheads="1"/>
                </p:cNvSpPr>
                <p:nvPr/>
              </p:nvSpPr>
              <p:spPr bwMode="auto">
                <a:xfrm>
                  <a:off x="3314" y="2360"/>
                  <a:ext cx="109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35" name="Rectangle 93"/>
                <p:cNvSpPr>
                  <a:spLocks noChangeArrowheads="1"/>
                </p:cNvSpPr>
                <p:nvPr/>
              </p:nvSpPr>
              <p:spPr bwMode="auto">
                <a:xfrm>
                  <a:off x="3286" y="2360"/>
                  <a:ext cx="11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89" name="Group 94"/>
              <p:cNvGrpSpPr>
                <a:grpSpLocks/>
              </p:cNvGrpSpPr>
              <p:nvPr/>
            </p:nvGrpSpPr>
            <p:grpSpPr bwMode="auto">
              <a:xfrm>
                <a:off x="0" y="2763"/>
                <a:ext cx="928" cy="518"/>
                <a:chOff x="0" y="2763"/>
                <a:chExt cx="928" cy="518"/>
              </a:xfrm>
            </p:grpSpPr>
            <p:sp>
              <p:nvSpPr>
                <p:cNvPr id="95332" name="Rectangle 95"/>
                <p:cNvSpPr>
                  <a:spLocks noChangeArrowheads="1"/>
                </p:cNvSpPr>
                <p:nvPr/>
              </p:nvSpPr>
              <p:spPr bwMode="auto">
                <a:xfrm>
                  <a:off x="28" y="2763"/>
                  <a:ext cx="872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Síntesis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lipídeos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33" name="Rectangle 96"/>
                <p:cNvSpPr>
                  <a:spLocks noChangeArrowheads="1"/>
                </p:cNvSpPr>
                <p:nvPr/>
              </p:nvSpPr>
              <p:spPr bwMode="auto">
                <a:xfrm>
                  <a:off x="0" y="2763"/>
                  <a:ext cx="9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0" name="Group 97"/>
              <p:cNvGrpSpPr>
                <a:grpSpLocks/>
              </p:cNvGrpSpPr>
              <p:nvPr/>
            </p:nvGrpSpPr>
            <p:grpSpPr bwMode="auto">
              <a:xfrm>
                <a:off x="928" y="2763"/>
                <a:ext cx="229" cy="518"/>
                <a:chOff x="928" y="2763"/>
                <a:chExt cx="229" cy="518"/>
              </a:xfrm>
            </p:grpSpPr>
            <p:sp>
              <p:nvSpPr>
                <p:cNvPr id="95330" name="Rectangle 98"/>
                <p:cNvSpPr>
                  <a:spLocks noChangeArrowheads="1"/>
                </p:cNvSpPr>
                <p:nvPr/>
              </p:nvSpPr>
              <p:spPr bwMode="auto">
                <a:xfrm>
                  <a:off x="956" y="2763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31" name="Rectangle 99"/>
                <p:cNvSpPr>
                  <a:spLocks noChangeArrowheads="1"/>
                </p:cNvSpPr>
                <p:nvPr/>
              </p:nvSpPr>
              <p:spPr bwMode="auto">
                <a:xfrm>
                  <a:off x="928" y="2763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1" name="Group 100"/>
              <p:cNvGrpSpPr>
                <a:grpSpLocks/>
              </p:cNvGrpSpPr>
              <p:nvPr/>
            </p:nvGrpSpPr>
            <p:grpSpPr bwMode="auto">
              <a:xfrm>
                <a:off x="1157" y="2763"/>
                <a:ext cx="1900" cy="518"/>
                <a:chOff x="1157" y="2763"/>
                <a:chExt cx="1900" cy="518"/>
              </a:xfrm>
            </p:grpSpPr>
            <p:sp>
              <p:nvSpPr>
                <p:cNvPr id="95328" name="Rectangle 101"/>
                <p:cNvSpPr>
                  <a:spLocks noChangeArrowheads="1"/>
                </p:cNvSpPr>
                <p:nvPr/>
              </p:nvSpPr>
              <p:spPr bwMode="auto">
                <a:xfrm>
                  <a:off x="1185" y="2763"/>
                  <a:ext cx="184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Inib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del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desarrollo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  de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cloroplasto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y de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las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2000" b="1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   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memb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. do 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tilacóide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29" name="Rectangle 102"/>
                <p:cNvSpPr>
                  <a:spLocks noChangeArrowheads="1"/>
                </p:cNvSpPr>
                <p:nvPr/>
              </p:nvSpPr>
              <p:spPr bwMode="auto">
                <a:xfrm>
                  <a:off x="1157" y="2763"/>
                  <a:ext cx="190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2" name="Group 103"/>
              <p:cNvGrpSpPr>
                <a:grpSpLocks/>
              </p:cNvGrpSpPr>
              <p:nvPr/>
            </p:nvGrpSpPr>
            <p:grpSpPr bwMode="auto">
              <a:xfrm>
                <a:off x="3057" y="2763"/>
                <a:ext cx="229" cy="518"/>
                <a:chOff x="3057" y="2763"/>
                <a:chExt cx="229" cy="518"/>
              </a:xfrm>
            </p:grpSpPr>
            <p:sp>
              <p:nvSpPr>
                <p:cNvPr id="95326" name="Rectangle 104"/>
                <p:cNvSpPr>
                  <a:spLocks noChangeArrowheads="1"/>
                </p:cNvSpPr>
                <p:nvPr/>
              </p:nvSpPr>
              <p:spPr bwMode="auto">
                <a:xfrm>
                  <a:off x="3085" y="2763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27" name="Rectangle 105"/>
                <p:cNvSpPr>
                  <a:spLocks noChangeArrowheads="1"/>
                </p:cNvSpPr>
                <p:nvPr/>
              </p:nvSpPr>
              <p:spPr bwMode="auto">
                <a:xfrm>
                  <a:off x="3057" y="2763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3" name="Group 106"/>
              <p:cNvGrpSpPr>
                <a:grpSpLocks/>
              </p:cNvGrpSpPr>
              <p:nvPr/>
            </p:nvGrpSpPr>
            <p:grpSpPr bwMode="auto">
              <a:xfrm>
                <a:off x="3286" y="2763"/>
                <a:ext cx="1147" cy="518"/>
                <a:chOff x="3286" y="2763"/>
                <a:chExt cx="1147" cy="518"/>
              </a:xfrm>
            </p:grpSpPr>
            <p:sp>
              <p:nvSpPr>
                <p:cNvPr id="95324" name="Rectangle 107"/>
                <p:cNvSpPr>
                  <a:spLocks noChangeArrowheads="1"/>
                </p:cNvSpPr>
                <p:nvPr/>
              </p:nvSpPr>
              <p:spPr bwMode="auto">
                <a:xfrm>
                  <a:off x="3314" y="2763"/>
                  <a:ext cx="109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latin typeface="Times New Roman" pitchFamily="18" charset="0"/>
                      <a:cs typeface="Times New Roman" pitchFamily="18" charset="0"/>
                    </a:rPr>
                    <a:t>Clorose</a:t>
                  </a:r>
                  <a:endParaRPr lang="en-US" sz="200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25" name="Rectangle 108"/>
                <p:cNvSpPr>
                  <a:spLocks noChangeArrowheads="1"/>
                </p:cNvSpPr>
                <p:nvPr/>
              </p:nvSpPr>
              <p:spPr bwMode="auto">
                <a:xfrm>
                  <a:off x="3286" y="2763"/>
                  <a:ext cx="114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4" name="Group 109"/>
              <p:cNvGrpSpPr>
                <a:grpSpLocks/>
              </p:cNvGrpSpPr>
              <p:nvPr/>
            </p:nvGrpSpPr>
            <p:grpSpPr bwMode="auto">
              <a:xfrm>
                <a:off x="0" y="3281"/>
                <a:ext cx="928" cy="403"/>
                <a:chOff x="0" y="3281"/>
                <a:chExt cx="928" cy="403"/>
              </a:xfrm>
            </p:grpSpPr>
            <p:sp>
              <p:nvSpPr>
                <p:cNvPr id="95322" name="Rectangle 110"/>
                <p:cNvSpPr>
                  <a:spLocks noChangeArrowheads="1"/>
                </p:cNvSpPr>
                <p:nvPr/>
              </p:nvSpPr>
              <p:spPr bwMode="auto">
                <a:xfrm>
                  <a:off x="28" y="3281"/>
                  <a:ext cx="872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23" name="Rectangle 111"/>
                <p:cNvSpPr>
                  <a:spLocks noChangeArrowheads="1"/>
                </p:cNvSpPr>
                <p:nvPr/>
              </p:nvSpPr>
              <p:spPr bwMode="auto">
                <a:xfrm>
                  <a:off x="0" y="3281"/>
                  <a:ext cx="928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5" name="Group 112"/>
              <p:cNvGrpSpPr>
                <a:grpSpLocks/>
              </p:cNvGrpSpPr>
              <p:nvPr/>
            </p:nvGrpSpPr>
            <p:grpSpPr bwMode="auto">
              <a:xfrm>
                <a:off x="928" y="3281"/>
                <a:ext cx="229" cy="403"/>
                <a:chOff x="928" y="3281"/>
                <a:chExt cx="229" cy="403"/>
              </a:xfrm>
            </p:grpSpPr>
            <p:sp>
              <p:nvSpPr>
                <p:cNvPr id="95320" name="Rectangle 113"/>
                <p:cNvSpPr>
                  <a:spLocks noChangeArrowheads="1"/>
                </p:cNvSpPr>
                <p:nvPr/>
              </p:nvSpPr>
              <p:spPr bwMode="auto">
                <a:xfrm>
                  <a:off x="956" y="3281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21" name="Rectangle 114"/>
                <p:cNvSpPr>
                  <a:spLocks noChangeArrowheads="1"/>
                </p:cNvSpPr>
                <p:nvPr/>
              </p:nvSpPr>
              <p:spPr bwMode="auto">
                <a:xfrm>
                  <a:off x="928" y="3281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6" name="Group 115"/>
              <p:cNvGrpSpPr>
                <a:grpSpLocks/>
              </p:cNvGrpSpPr>
              <p:nvPr/>
            </p:nvGrpSpPr>
            <p:grpSpPr bwMode="auto">
              <a:xfrm>
                <a:off x="1157" y="3281"/>
                <a:ext cx="1900" cy="403"/>
                <a:chOff x="1157" y="3281"/>
                <a:chExt cx="1900" cy="403"/>
              </a:xfrm>
            </p:grpSpPr>
            <p:sp>
              <p:nvSpPr>
                <p:cNvPr id="95318" name="Rectangle 116"/>
                <p:cNvSpPr>
                  <a:spLocks noChangeArrowheads="1"/>
                </p:cNvSpPr>
                <p:nvPr/>
              </p:nvSpPr>
              <p:spPr bwMode="auto">
                <a:xfrm>
                  <a:off x="1185" y="3281"/>
                  <a:ext cx="184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19" name="Rectangle 117"/>
                <p:cNvSpPr>
                  <a:spLocks noChangeArrowheads="1"/>
                </p:cNvSpPr>
                <p:nvPr/>
              </p:nvSpPr>
              <p:spPr bwMode="auto">
                <a:xfrm>
                  <a:off x="1157" y="3281"/>
                  <a:ext cx="190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7" name="Group 118"/>
              <p:cNvGrpSpPr>
                <a:grpSpLocks/>
              </p:cNvGrpSpPr>
              <p:nvPr/>
            </p:nvGrpSpPr>
            <p:grpSpPr bwMode="auto">
              <a:xfrm>
                <a:off x="3057" y="3281"/>
                <a:ext cx="229" cy="403"/>
                <a:chOff x="3057" y="3281"/>
                <a:chExt cx="229" cy="403"/>
              </a:xfrm>
            </p:grpSpPr>
            <p:sp>
              <p:nvSpPr>
                <p:cNvPr id="95316" name="Rectangle 119"/>
                <p:cNvSpPr>
                  <a:spLocks noChangeArrowheads="1"/>
                </p:cNvSpPr>
                <p:nvPr/>
              </p:nvSpPr>
              <p:spPr bwMode="auto">
                <a:xfrm>
                  <a:off x="3085" y="3281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17" name="Rectangle 120"/>
                <p:cNvSpPr>
                  <a:spLocks noChangeArrowheads="1"/>
                </p:cNvSpPr>
                <p:nvPr/>
              </p:nvSpPr>
              <p:spPr bwMode="auto">
                <a:xfrm>
                  <a:off x="3057" y="3281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8" name="Group 121"/>
              <p:cNvGrpSpPr>
                <a:grpSpLocks/>
              </p:cNvGrpSpPr>
              <p:nvPr/>
            </p:nvGrpSpPr>
            <p:grpSpPr bwMode="auto">
              <a:xfrm>
                <a:off x="3286" y="3281"/>
                <a:ext cx="1147" cy="403"/>
                <a:chOff x="3286" y="3281"/>
                <a:chExt cx="1147" cy="403"/>
              </a:xfrm>
            </p:grpSpPr>
            <p:sp>
              <p:nvSpPr>
                <p:cNvPr id="95314" name="Rectangle 122"/>
                <p:cNvSpPr>
                  <a:spLocks noChangeArrowheads="1"/>
                </p:cNvSpPr>
                <p:nvPr/>
              </p:nvSpPr>
              <p:spPr bwMode="auto">
                <a:xfrm>
                  <a:off x="3314" y="3281"/>
                  <a:ext cx="109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15" name="Rectangle 123"/>
                <p:cNvSpPr>
                  <a:spLocks noChangeArrowheads="1"/>
                </p:cNvSpPr>
                <p:nvPr/>
              </p:nvSpPr>
              <p:spPr bwMode="auto">
                <a:xfrm>
                  <a:off x="3286" y="3281"/>
                  <a:ext cx="114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299" name="Group 124"/>
              <p:cNvGrpSpPr>
                <a:grpSpLocks/>
              </p:cNvGrpSpPr>
              <p:nvPr/>
            </p:nvGrpSpPr>
            <p:grpSpPr bwMode="auto">
              <a:xfrm>
                <a:off x="0" y="3684"/>
                <a:ext cx="3057" cy="403"/>
                <a:chOff x="0" y="3684"/>
                <a:chExt cx="3057" cy="403"/>
              </a:xfrm>
            </p:grpSpPr>
            <p:sp>
              <p:nvSpPr>
                <p:cNvPr id="95312" name="Rectangle 125"/>
                <p:cNvSpPr>
                  <a:spLocks noChangeArrowheads="1"/>
                </p:cNvSpPr>
                <p:nvPr/>
              </p:nvSpPr>
              <p:spPr bwMode="auto">
                <a:xfrm>
                  <a:off x="28" y="3684"/>
                  <a:ext cx="3001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Localización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de los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sintomas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13" name="Rectangle 126"/>
                <p:cNvSpPr>
                  <a:spLocks noChangeArrowheads="1"/>
                </p:cNvSpPr>
                <p:nvPr/>
              </p:nvSpPr>
              <p:spPr bwMode="auto">
                <a:xfrm>
                  <a:off x="0" y="3684"/>
                  <a:ext cx="3057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300" name="Group 127"/>
              <p:cNvGrpSpPr>
                <a:grpSpLocks/>
              </p:cNvGrpSpPr>
              <p:nvPr/>
            </p:nvGrpSpPr>
            <p:grpSpPr bwMode="auto">
              <a:xfrm>
                <a:off x="3057" y="3684"/>
                <a:ext cx="229" cy="403"/>
                <a:chOff x="3057" y="3684"/>
                <a:chExt cx="229" cy="403"/>
              </a:xfrm>
            </p:grpSpPr>
            <p:sp>
              <p:nvSpPr>
                <p:cNvPr id="95310" name="Rectangle 128"/>
                <p:cNvSpPr>
                  <a:spLocks noChangeArrowheads="1"/>
                </p:cNvSpPr>
                <p:nvPr/>
              </p:nvSpPr>
              <p:spPr bwMode="auto">
                <a:xfrm>
                  <a:off x="3085" y="3684"/>
                  <a:ext cx="173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11" name="Rectangle 129"/>
                <p:cNvSpPr>
                  <a:spLocks noChangeArrowheads="1"/>
                </p:cNvSpPr>
                <p:nvPr/>
              </p:nvSpPr>
              <p:spPr bwMode="auto">
                <a:xfrm>
                  <a:off x="3057" y="3684"/>
                  <a:ext cx="229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301" name="Group 130"/>
              <p:cNvGrpSpPr>
                <a:grpSpLocks/>
              </p:cNvGrpSpPr>
              <p:nvPr/>
            </p:nvGrpSpPr>
            <p:grpSpPr bwMode="auto">
              <a:xfrm>
                <a:off x="3286" y="3684"/>
                <a:ext cx="1147" cy="921"/>
                <a:chOff x="3286" y="3684"/>
                <a:chExt cx="1147" cy="921"/>
              </a:xfrm>
            </p:grpSpPr>
            <p:sp>
              <p:nvSpPr>
                <p:cNvPr id="95308" name="Rectangle 131"/>
                <p:cNvSpPr>
                  <a:spLocks noChangeArrowheads="1"/>
                </p:cNvSpPr>
                <p:nvPr/>
              </p:nvSpPr>
              <p:spPr bwMode="auto">
                <a:xfrm>
                  <a:off x="3314" y="3684"/>
                  <a:ext cx="1091" cy="9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Hojas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nouvas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o 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pref. 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en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organos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reproductivos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09" name="Rectangle 132"/>
                <p:cNvSpPr>
                  <a:spLocks noChangeArrowheads="1"/>
                </p:cNvSpPr>
                <p:nvPr/>
              </p:nvSpPr>
              <p:spPr bwMode="auto">
                <a:xfrm>
                  <a:off x="3286" y="3684"/>
                  <a:ext cx="1147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302" name="Group 133"/>
              <p:cNvGrpSpPr>
                <a:grpSpLocks/>
              </p:cNvGrpSpPr>
              <p:nvPr/>
            </p:nvGrpSpPr>
            <p:grpSpPr bwMode="auto">
              <a:xfrm>
                <a:off x="0" y="4087"/>
                <a:ext cx="3057" cy="518"/>
                <a:chOff x="0" y="4087"/>
                <a:chExt cx="3057" cy="518"/>
              </a:xfrm>
            </p:grpSpPr>
            <p:sp>
              <p:nvSpPr>
                <p:cNvPr id="95306" name="Rectangle 134"/>
                <p:cNvSpPr>
                  <a:spLocks noChangeArrowheads="1"/>
                </p:cNvSpPr>
                <p:nvPr/>
              </p:nvSpPr>
              <p:spPr bwMode="auto">
                <a:xfrm>
                  <a:off x="28" y="4087"/>
                  <a:ext cx="3001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Retranslocación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limitada</a:t>
                  </a:r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 de Cu </a:t>
                  </a:r>
                  <a:r>
                    <a:rPr lang="en-US" sz="2000" b="1" dirty="0" err="1" smtClean="0">
                      <a:latin typeface="Times New Roman" pitchFamily="18" charset="0"/>
                      <a:cs typeface="Times New Roman" pitchFamily="18" charset="0"/>
                    </a:rPr>
                    <a:t>hasta</a:t>
                  </a:r>
                  <a:r>
                    <a:rPr lang="en-US" sz="2000" b="1" dirty="0" smtClean="0">
                      <a:latin typeface="Times New Roman" pitchFamily="18" charset="0"/>
                      <a:cs typeface="Times New Roman" pitchFamily="18" charset="0"/>
                    </a:rPr>
                    <a:t> la </a:t>
                  </a:r>
                  <a:r>
                    <a:rPr lang="en-US" sz="2000" b="1" dirty="0" err="1">
                      <a:latin typeface="Times New Roman" pitchFamily="18" charset="0"/>
                      <a:cs typeface="Times New Roman" pitchFamily="18" charset="0"/>
                    </a:rPr>
                    <a:t>senescência</a:t>
                  </a:r>
                  <a:endParaRPr lang="en-US" sz="2000" dirty="0">
                    <a:latin typeface="Times New Roman" pitchFamily="18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sz="2000" dirty="0">
                    <a:latin typeface="Times New Roman" pitchFamily="18" charset="0"/>
                  </a:endParaRPr>
                </a:p>
              </p:txBody>
            </p:sp>
            <p:sp>
              <p:nvSpPr>
                <p:cNvPr id="95307" name="Rectangle 135"/>
                <p:cNvSpPr>
                  <a:spLocks noChangeArrowheads="1"/>
                </p:cNvSpPr>
                <p:nvPr/>
              </p:nvSpPr>
              <p:spPr bwMode="auto">
                <a:xfrm>
                  <a:off x="0" y="4087"/>
                  <a:ext cx="305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95303" name="Group 136"/>
              <p:cNvGrpSpPr>
                <a:grpSpLocks/>
              </p:cNvGrpSpPr>
              <p:nvPr/>
            </p:nvGrpSpPr>
            <p:grpSpPr bwMode="auto">
              <a:xfrm>
                <a:off x="3057" y="4087"/>
                <a:ext cx="229" cy="518"/>
                <a:chOff x="3057" y="4087"/>
                <a:chExt cx="229" cy="518"/>
              </a:xfrm>
            </p:grpSpPr>
            <p:sp>
              <p:nvSpPr>
                <p:cNvPr id="95304" name="Rectangle 137"/>
                <p:cNvSpPr>
                  <a:spLocks noChangeArrowheads="1"/>
                </p:cNvSpPr>
                <p:nvPr/>
              </p:nvSpPr>
              <p:spPr bwMode="auto">
                <a:xfrm>
                  <a:off x="3085" y="4087"/>
                  <a:ext cx="173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>
                      <a:latin typeface="Times New Roman" pitchFamily="18" charset="0"/>
                      <a:cs typeface="Times New Roman" pitchFamily="18" charset="0"/>
                    </a:rPr>
                    <a:t> </a:t>
                  </a:r>
                </a:p>
                <a:p>
                  <a:pPr eaLnBrk="0" hangingPunct="0"/>
                  <a:endParaRPr 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95305" name="Rectangle 138"/>
                <p:cNvSpPr>
                  <a:spLocks noChangeArrowheads="1"/>
                </p:cNvSpPr>
                <p:nvPr/>
              </p:nvSpPr>
              <p:spPr bwMode="auto">
                <a:xfrm>
                  <a:off x="3057" y="4087"/>
                  <a:ext cx="22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95258" name="Rectangle 139"/>
            <p:cNvSpPr>
              <a:spLocks noChangeArrowheads="1"/>
            </p:cNvSpPr>
            <p:nvPr/>
          </p:nvSpPr>
          <p:spPr bwMode="auto">
            <a:xfrm>
              <a:off x="-3" y="-3"/>
              <a:ext cx="4439" cy="4611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95235" name="Text Box 140"/>
          <p:cNvSpPr txBox="1">
            <a:spLocks noChangeArrowheads="1"/>
          </p:cNvSpPr>
          <p:nvPr/>
        </p:nvSpPr>
        <p:spPr bwMode="auto">
          <a:xfrm>
            <a:off x="1752600" y="762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chemeClr val="folHlink"/>
                </a:solidFill>
              </a:rPr>
              <a:t>METABOLISMO: cobre</a:t>
            </a:r>
            <a:endParaRPr lang="pt-BR" sz="2400" b="1"/>
          </a:p>
        </p:txBody>
      </p:sp>
      <p:sp>
        <p:nvSpPr>
          <p:cNvPr id="95236" name="Oval 141"/>
          <p:cNvSpPr>
            <a:spLocks noChangeArrowheads="1"/>
          </p:cNvSpPr>
          <p:nvPr/>
        </p:nvSpPr>
        <p:spPr bwMode="auto">
          <a:xfrm>
            <a:off x="2133600" y="2928934"/>
            <a:ext cx="3795722" cy="881066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37" name="Oval 142"/>
          <p:cNvSpPr>
            <a:spLocks noChangeArrowheads="1"/>
          </p:cNvSpPr>
          <p:nvPr/>
        </p:nvSpPr>
        <p:spPr bwMode="auto">
          <a:xfrm>
            <a:off x="2819400" y="1219200"/>
            <a:ext cx="3657600" cy="762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38" name="Oval 143"/>
          <p:cNvSpPr>
            <a:spLocks noChangeArrowheads="1"/>
          </p:cNvSpPr>
          <p:nvPr/>
        </p:nvSpPr>
        <p:spPr bwMode="auto">
          <a:xfrm>
            <a:off x="2286000" y="4114800"/>
            <a:ext cx="3124200" cy="12954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39" name="Oval 144"/>
          <p:cNvSpPr>
            <a:spLocks noChangeArrowheads="1"/>
          </p:cNvSpPr>
          <p:nvPr/>
        </p:nvSpPr>
        <p:spPr bwMode="auto">
          <a:xfrm>
            <a:off x="2285984" y="1857364"/>
            <a:ext cx="2819400" cy="6858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40" name="Line 145"/>
          <p:cNvSpPr>
            <a:spLocks noChangeShapeType="1"/>
          </p:cNvSpPr>
          <p:nvPr/>
        </p:nvSpPr>
        <p:spPr bwMode="auto">
          <a:xfrm flipV="1">
            <a:off x="5486400" y="4572000"/>
            <a:ext cx="1219200" cy="2286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1" name="Line 146"/>
          <p:cNvSpPr>
            <a:spLocks noChangeShapeType="1"/>
          </p:cNvSpPr>
          <p:nvPr/>
        </p:nvSpPr>
        <p:spPr bwMode="auto">
          <a:xfrm>
            <a:off x="5643570" y="3429000"/>
            <a:ext cx="1066800" cy="1524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2" name="Line 147"/>
          <p:cNvSpPr>
            <a:spLocks noChangeShapeType="1"/>
          </p:cNvSpPr>
          <p:nvPr/>
        </p:nvSpPr>
        <p:spPr bwMode="auto">
          <a:xfrm flipV="1">
            <a:off x="6248400" y="1524000"/>
            <a:ext cx="6096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3" name="Line 148"/>
          <p:cNvSpPr>
            <a:spLocks noChangeShapeType="1"/>
          </p:cNvSpPr>
          <p:nvPr/>
        </p:nvSpPr>
        <p:spPr bwMode="auto">
          <a:xfrm flipV="1">
            <a:off x="5029200" y="2057400"/>
            <a:ext cx="1752600" cy="2286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4" name="Line 149"/>
          <p:cNvSpPr>
            <a:spLocks noChangeShapeType="1"/>
          </p:cNvSpPr>
          <p:nvPr/>
        </p:nvSpPr>
        <p:spPr bwMode="auto">
          <a:xfrm>
            <a:off x="4800600" y="2514600"/>
            <a:ext cx="19812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5" name="Line 150"/>
          <p:cNvSpPr>
            <a:spLocks noChangeShapeType="1"/>
          </p:cNvSpPr>
          <p:nvPr/>
        </p:nvSpPr>
        <p:spPr bwMode="auto">
          <a:xfrm flipV="1">
            <a:off x="1600200" y="1447800"/>
            <a:ext cx="11430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6" name="Line 151"/>
          <p:cNvSpPr>
            <a:spLocks noChangeShapeType="1"/>
          </p:cNvSpPr>
          <p:nvPr/>
        </p:nvSpPr>
        <p:spPr bwMode="auto">
          <a:xfrm>
            <a:off x="1600200" y="2057400"/>
            <a:ext cx="381000" cy="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7" name="Line 152"/>
          <p:cNvSpPr>
            <a:spLocks noChangeShapeType="1"/>
          </p:cNvSpPr>
          <p:nvPr/>
        </p:nvSpPr>
        <p:spPr bwMode="auto">
          <a:xfrm flipV="1">
            <a:off x="1447800" y="3352800"/>
            <a:ext cx="609600" cy="762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8" name="Line 153"/>
          <p:cNvSpPr>
            <a:spLocks noChangeShapeType="1"/>
          </p:cNvSpPr>
          <p:nvPr/>
        </p:nvSpPr>
        <p:spPr bwMode="auto">
          <a:xfrm flipV="1">
            <a:off x="1295400" y="4648200"/>
            <a:ext cx="914400" cy="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49" name="Line 154"/>
          <p:cNvSpPr>
            <a:spLocks noChangeShapeType="1"/>
          </p:cNvSpPr>
          <p:nvPr/>
        </p:nvSpPr>
        <p:spPr bwMode="auto">
          <a:xfrm flipV="1">
            <a:off x="5410200" y="5867400"/>
            <a:ext cx="1295400" cy="6858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95250" name="Oval 155"/>
          <p:cNvSpPr>
            <a:spLocks noChangeArrowheads="1"/>
          </p:cNvSpPr>
          <p:nvPr/>
        </p:nvSpPr>
        <p:spPr bwMode="auto">
          <a:xfrm>
            <a:off x="6705600" y="1219200"/>
            <a:ext cx="2438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51" name="Oval 156"/>
          <p:cNvSpPr>
            <a:spLocks noChangeArrowheads="1"/>
          </p:cNvSpPr>
          <p:nvPr/>
        </p:nvSpPr>
        <p:spPr bwMode="auto">
          <a:xfrm>
            <a:off x="6705600" y="3276600"/>
            <a:ext cx="15240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52" name="Oval 157"/>
          <p:cNvSpPr>
            <a:spLocks noChangeArrowheads="1"/>
          </p:cNvSpPr>
          <p:nvPr/>
        </p:nvSpPr>
        <p:spPr bwMode="auto">
          <a:xfrm>
            <a:off x="6781800" y="4267200"/>
            <a:ext cx="15240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53" name="Oval 158"/>
          <p:cNvSpPr>
            <a:spLocks noChangeArrowheads="1"/>
          </p:cNvSpPr>
          <p:nvPr/>
        </p:nvSpPr>
        <p:spPr bwMode="auto">
          <a:xfrm>
            <a:off x="3733800" y="533400"/>
            <a:ext cx="3200400" cy="6096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5254" name="Text Box 159"/>
          <p:cNvSpPr txBox="1">
            <a:spLocks noChangeArrowheads="1"/>
          </p:cNvSpPr>
          <p:nvPr/>
        </p:nvSpPr>
        <p:spPr bwMode="auto">
          <a:xfrm>
            <a:off x="4114800" y="561975"/>
            <a:ext cx="24209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 dirty="0"/>
              <a:t>70% </a:t>
            </a:r>
            <a:r>
              <a:rPr lang="pt-BR" sz="1600" b="1" dirty="0" err="1" smtClean="0"/>
              <a:t>del</a:t>
            </a:r>
            <a:r>
              <a:rPr lang="pt-BR" sz="1600" b="1" dirty="0" smtClean="0"/>
              <a:t> </a:t>
            </a:r>
            <a:r>
              <a:rPr lang="pt-BR" sz="1600" b="1" dirty="0"/>
              <a:t>Cu </a:t>
            </a:r>
            <a:r>
              <a:rPr lang="pt-BR" sz="1600" b="1" dirty="0" err="1" smtClean="0"/>
              <a:t>hojas</a:t>
            </a:r>
            <a:r>
              <a:rPr lang="pt-BR" sz="1600" b="1" dirty="0" smtClean="0"/>
              <a:t>=&gt;</a:t>
            </a:r>
            <a:endParaRPr lang="pt-BR" sz="1600" b="1" dirty="0"/>
          </a:p>
          <a:p>
            <a:r>
              <a:rPr lang="pt-BR" sz="1600" b="1" dirty="0"/>
              <a:t>Cloroplasto (proteínas)</a:t>
            </a:r>
          </a:p>
        </p:txBody>
      </p:sp>
      <p:sp>
        <p:nvSpPr>
          <p:cNvPr id="95255" name="Line 160"/>
          <p:cNvSpPr>
            <a:spLocks noChangeShapeType="1"/>
          </p:cNvSpPr>
          <p:nvPr/>
        </p:nvSpPr>
        <p:spPr bwMode="auto">
          <a:xfrm>
            <a:off x="6324600" y="1143000"/>
            <a:ext cx="381000" cy="152400"/>
          </a:xfrm>
          <a:prstGeom prst="line">
            <a:avLst/>
          </a:prstGeom>
          <a:noFill/>
          <a:ln w="34925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306337" name="Rectangle 161"/>
          <p:cNvSpPr>
            <a:spLocks noChangeArrowheads="1"/>
          </p:cNvSpPr>
          <p:nvPr/>
        </p:nvSpPr>
        <p:spPr bwMode="auto">
          <a:xfrm>
            <a:off x="6781800" y="0"/>
            <a:ext cx="23622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Metabolismo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0" y="838200"/>
            <a:ext cx="8763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Tabla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.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Enzimas 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y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los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procesos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biológicos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afectados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por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el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Cu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plantas (Malavolta </a:t>
            </a:r>
            <a:r>
              <a:rPr lang="pt-BR" sz="3600" b="1" dirty="0" err="1">
                <a:solidFill>
                  <a:srgbClr val="66FF66"/>
                </a:solidFill>
                <a:cs typeface="Times New Roman" pitchFamily="18" charset="0"/>
              </a:rPr>
              <a:t>et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 al., 1997)</a:t>
            </a:r>
            <a:endParaRPr lang="pt-BR" sz="3600" b="1" dirty="0">
              <a:solidFill>
                <a:srgbClr val="66FF66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0"/>
            <a:ext cx="9144000" cy="2368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307204" name="Rectangle 4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e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0" y="838200"/>
            <a:ext cx="88392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Probabilidad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respuesta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diferentes culturas 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el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Cu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condiciones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suelo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y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clima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favorables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a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indución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200" b="1" dirty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3200" b="1" dirty="0" err="1" smtClean="0">
                <a:solidFill>
                  <a:srgbClr val="66FF66"/>
                </a:solidFill>
                <a:cs typeface="Times New Roman" pitchFamily="18" charset="0"/>
              </a:rPr>
              <a:t>deficiencias</a:t>
            </a:r>
            <a:r>
              <a:rPr lang="pt-BR" sz="32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endParaRPr lang="pt-BR" sz="3200" b="1" dirty="0">
              <a:solidFill>
                <a:srgbClr val="66FF66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(Lucas &amp; </a:t>
            </a:r>
            <a:r>
              <a:rPr lang="pt-BR" sz="2800" b="1" dirty="0" err="1">
                <a:solidFill>
                  <a:srgbClr val="66FF66"/>
                </a:solidFill>
                <a:cs typeface="Times New Roman" pitchFamily="18" charset="0"/>
              </a:rPr>
              <a:t>Knezek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, 1973 citados por Marinho, 1988).</a:t>
            </a:r>
            <a:endParaRPr lang="pt-BR" sz="2800" b="1" dirty="0">
              <a:solidFill>
                <a:srgbClr val="66FF66"/>
              </a:solidFill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8600"/>
            <a:ext cx="9144000" cy="21113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07950" y="44450"/>
            <a:ext cx="79930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200000"/>
              </a:lnSpc>
              <a:defRPr/>
            </a:pP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Cultivos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campo 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en </a:t>
            </a:r>
            <a:r>
              <a:rPr lang="en-US" sz="3200" b="1" i="1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suelos</a:t>
            </a:r>
            <a:r>
              <a:rPr lang="en-US" sz="3200" b="1" i="1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</a:t>
            </a:r>
            <a:r>
              <a:rPr lang="en-US" sz="3200" b="1" i="1" dirty="0" err="1">
                <a:solidFill>
                  <a:schemeClr val="accent6">
                    <a:lumMod val="25000"/>
                    <a:lumOff val="75000"/>
                  </a:schemeClr>
                </a:solidFill>
              </a:rPr>
              <a:t>alcalinos</a:t>
            </a:r>
            <a:endParaRPr lang="en-US" sz="3200" b="1" i="1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5604" name="Picture 3" descr="C:\Users\Renato\Pictures\Deficiencia_Fe\marmeleiro_pera_campo\DSC003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69988"/>
            <a:ext cx="849630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858000" y="0"/>
            <a:ext cx="2286000" cy="533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3200" b="1" dirty="0" err="1" smtClean="0">
                <a:solidFill>
                  <a:schemeClr val="tx2"/>
                </a:solidFill>
                <a:latin typeface="Monotype Corsiva" pitchFamily="66" charset="0"/>
              </a:rPr>
              <a:t>Introducción</a:t>
            </a:r>
            <a:endParaRPr lang="pt-BR" sz="32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134225" cy="625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http://www.scielo.br/img/revistas/hb/v21n1/a14fig0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533400"/>
            <a:ext cx="7500938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 descr="http://www.scielo.br/img/revistas/hb/v21n1/a14fig0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61988"/>
            <a:ext cx="6662738" cy="61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467600" y="57150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/>
              <a:t>Cu-tóxico= 20 mg kg</a:t>
            </a:r>
            <a:r>
              <a:rPr lang="pt-BR" sz="2000" b="1" baseline="30000"/>
              <a:t>-1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0" y="457200"/>
            <a:ext cx="8839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Exigencias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de Cu 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cs typeface="Times New Roman" pitchFamily="18" charset="0"/>
              </a:rPr>
              <a:t>principales</a:t>
            </a:r>
            <a:r>
              <a:rPr lang="pt-BR" sz="36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culturas (Malavolta </a:t>
            </a:r>
            <a:r>
              <a:rPr lang="pt-BR" sz="3600" b="1" dirty="0" err="1">
                <a:solidFill>
                  <a:srgbClr val="66FF66"/>
                </a:solidFill>
                <a:cs typeface="Times New Roman" pitchFamily="18" charset="0"/>
              </a:rPr>
              <a:t>et</a:t>
            </a:r>
            <a:r>
              <a:rPr lang="pt-BR" sz="3600" b="1" dirty="0">
                <a:solidFill>
                  <a:srgbClr val="66FF66"/>
                </a:solidFill>
                <a:cs typeface="Times New Roman" pitchFamily="18" charset="0"/>
              </a:rPr>
              <a:t> al., 1997).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9144000" cy="44656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0" y="12954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3600" b="1" dirty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Marcha de </a:t>
            </a:r>
            <a:r>
              <a:rPr lang="pt-BR" sz="3600" b="1" dirty="0" err="1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absorción</a:t>
            </a:r>
            <a:r>
              <a:rPr lang="pt-BR" sz="3600" b="1" dirty="0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600" b="1" dirty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(cumulativa) de cobre </a:t>
            </a:r>
            <a:r>
              <a:rPr lang="pt-BR" sz="3600" b="1" dirty="0" err="1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en</a:t>
            </a:r>
            <a:r>
              <a:rPr lang="pt-BR" sz="3600" b="1" dirty="0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el</a:t>
            </a:r>
            <a:r>
              <a:rPr lang="pt-BR" sz="3600" b="1" dirty="0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600" b="1" dirty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algodoeiro, </a:t>
            </a:r>
            <a:r>
              <a:rPr lang="pt-BR" sz="3600" b="1" dirty="0" err="1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en</a:t>
            </a:r>
            <a:r>
              <a:rPr lang="pt-BR" sz="3600" b="1" dirty="0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600" b="1" dirty="0" err="1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solución</a:t>
            </a:r>
            <a:r>
              <a:rPr lang="pt-BR" sz="3600" b="1" dirty="0" smtClean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t-BR" sz="3600" b="1" dirty="0">
                <a:solidFill>
                  <a:srgbClr val="66FF66"/>
                </a:solidFill>
                <a:ea typeface="Arial Unicode MS" pitchFamily="34" charset="-128"/>
                <a:cs typeface="Arial Unicode MS" pitchFamily="34" charset="-128"/>
              </a:rPr>
              <a:t>nutritiva. 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9144000" cy="15970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43570" y="0"/>
            <a:ext cx="350043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Exigencias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nutricionales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0" y="2214554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	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Deficiencias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severas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pueden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causar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amarillamiento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(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o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coloración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verde-azulada) 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de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hojas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,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estas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pueden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quedarse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marchitas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o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con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márgenes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enrolladas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para cima 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o,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ainda,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fican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mayores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que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normales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,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así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pueden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hasta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ocurrir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la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muerte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de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las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regiones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de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crecimiento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de </a:t>
            </a:r>
            <a:r>
              <a:rPr lang="pt-BR" sz="2400" b="1" dirty="0" err="1" smtClean="0">
                <a:solidFill>
                  <a:srgbClr val="FFFF99"/>
                </a:solidFill>
                <a:cs typeface="Times New Roman" pitchFamily="18" charset="0"/>
              </a:rPr>
              <a:t>los</a:t>
            </a:r>
            <a:r>
              <a:rPr lang="pt-BR" sz="2400" b="1" dirty="0" smtClean="0">
                <a:solidFill>
                  <a:srgbClr val="FFFF99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FFFF99"/>
                </a:solidFill>
                <a:cs typeface="Times New Roman" pitchFamily="18" charset="0"/>
              </a:rPr>
              <a:t>ramos. </a:t>
            </a:r>
          </a:p>
        </p:txBody>
      </p:sp>
      <p:sp>
        <p:nvSpPr>
          <p:cNvPr id="314371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500034" y="285728"/>
            <a:ext cx="883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4400" b="1" dirty="0">
                <a:solidFill>
                  <a:schemeClr val="folHlink"/>
                </a:solidFill>
                <a:cs typeface="Times New Roman" pitchFamily="18" charset="0"/>
              </a:rPr>
              <a:t>Sintomas de </a:t>
            </a:r>
            <a:r>
              <a:rPr lang="pt-BR" sz="4400" b="1" dirty="0" err="1" smtClean="0">
                <a:solidFill>
                  <a:schemeClr val="folHlink"/>
                </a:solidFill>
                <a:cs typeface="Times New Roman" pitchFamily="18" charset="0"/>
              </a:rPr>
              <a:t>deficiencia</a:t>
            </a:r>
            <a:endParaRPr lang="pt-BR" sz="4400" b="1" dirty="0">
              <a:solidFill>
                <a:schemeClr val="folHlin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04800" y="1071546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	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deficiencia</a:t>
            </a:r>
            <a:r>
              <a:rPr lang="pt-BR" sz="2400" b="1" dirty="0" smtClean="0">
                <a:cs typeface="Times New Roman" pitchFamily="18" charset="0"/>
              </a:rPr>
              <a:t> moderada, por </a:t>
            </a:r>
            <a:r>
              <a:rPr lang="pt-BR" sz="2400" b="1" dirty="0" err="1" smtClean="0">
                <a:cs typeface="Times New Roman" pitchFamily="18" charset="0"/>
              </a:rPr>
              <a:t>veces</a:t>
            </a:r>
            <a:r>
              <a:rPr lang="pt-BR" sz="2400" b="1" dirty="0" smtClean="0">
                <a:cs typeface="Times New Roman" pitchFamily="18" charset="0"/>
              </a:rPr>
              <a:t>, causa </a:t>
            </a:r>
            <a:r>
              <a:rPr lang="pt-BR" sz="2400" b="1" dirty="0" err="1" smtClean="0">
                <a:cs typeface="Times New Roman" pitchFamily="18" charset="0"/>
              </a:rPr>
              <a:t>sólo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un</a:t>
            </a:r>
            <a:r>
              <a:rPr lang="pt-BR" sz="2400" b="1" dirty="0" smtClean="0">
                <a:cs typeface="Times New Roman" pitchFamily="18" charset="0"/>
              </a:rPr>
              <a:t> menor </a:t>
            </a:r>
            <a:r>
              <a:rPr lang="pt-BR" sz="2400" b="1" dirty="0" err="1" smtClean="0">
                <a:cs typeface="Times New Roman" pitchFamily="18" charset="0"/>
              </a:rPr>
              <a:t>crecimiento</a:t>
            </a:r>
            <a:r>
              <a:rPr lang="pt-BR" sz="2400" b="1" dirty="0" smtClean="0">
                <a:cs typeface="Times New Roman" pitchFamily="18" charset="0"/>
              </a:rPr>
              <a:t> y </a:t>
            </a:r>
            <a:r>
              <a:rPr lang="pt-BR" sz="2400" b="1" dirty="0" err="1" smtClean="0">
                <a:cs typeface="Times New Roman" pitchFamily="18" charset="0"/>
              </a:rPr>
              <a:t>redución</a:t>
            </a:r>
            <a:r>
              <a:rPr lang="pt-BR" sz="2400" b="1" dirty="0" smtClean="0">
                <a:cs typeface="Times New Roman" pitchFamily="18" charset="0"/>
              </a:rPr>
              <a:t> de </a:t>
            </a:r>
            <a:r>
              <a:rPr lang="pt-BR" sz="2400" b="1" dirty="0" err="1" smtClean="0">
                <a:cs typeface="Times New Roman" pitchFamily="18" charset="0"/>
              </a:rPr>
              <a:t>la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cosecha</a:t>
            </a:r>
            <a:r>
              <a:rPr lang="pt-BR" sz="2400" b="1" dirty="0" smtClean="0">
                <a:cs typeface="Times New Roman" pitchFamily="18" charset="0"/>
              </a:rPr>
              <a:t>, </a:t>
            </a:r>
            <a:r>
              <a:rPr lang="pt-BR" sz="2400" b="1" dirty="0" err="1" smtClean="0">
                <a:solidFill>
                  <a:srgbClr val="FFCC00"/>
                </a:solidFill>
                <a:cs typeface="Times New Roman" pitchFamily="18" charset="0"/>
              </a:rPr>
              <a:t>sin</a:t>
            </a:r>
            <a:r>
              <a:rPr lang="pt-BR" sz="2400" b="1" dirty="0" smtClean="0">
                <a:solidFill>
                  <a:srgbClr val="FFCC00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FFCC00"/>
                </a:solidFill>
                <a:cs typeface="Times New Roman" pitchFamily="18" charset="0"/>
              </a:rPr>
              <a:t>sintomatología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endParaRPr lang="pt-BR" sz="2400" b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0" y="4392613"/>
            <a:ext cx="8839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	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plantas 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deficientes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tienen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caules 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o </a:t>
            </a: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colmos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flacos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y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tendencia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marchitar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mismo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cando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hay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rgbClr val="66FF66"/>
                </a:solidFill>
                <a:cs typeface="Times New Roman" pitchFamily="18" charset="0"/>
              </a:rPr>
              <a:t>humidad</a:t>
            </a:r>
            <a:r>
              <a:rPr lang="pt-BR" sz="24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400" b="1" dirty="0">
                <a:solidFill>
                  <a:srgbClr val="66FF66"/>
                </a:solidFill>
                <a:cs typeface="Times New Roman" pitchFamily="18" charset="0"/>
              </a:rPr>
              <a:t>suficiente.</a:t>
            </a:r>
            <a:endParaRPr lang="pt-BR" sz="2400" b="1" dirty="0">
              <a:solidFill>
                <a:srgbClr val="66FF66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just">
              <a:spcBef>
                <a:spcPct val="50000"/>
              </a:spcBef>
            </a:pPr>
            <a:r>
              <a:rPr lang="pt-BR" sz="2400" b="1" dirty="0">
                <a:cs typeface="Times New Roman" pitchFamily="18" charset="0"/>
              </a:rPr>
              <a:t>	</a:t>
            </a:r>
            <a:r>
              <a:rPr lang="pt-BR" sz="2400" b="1" dirty="0" err="1" smtClean="0">
                <a:cs typeface="Times New Roman" pitchFamily="18" charset="0"/>
              </a:rPr>
              <a:t>En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los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cereales</a:t>
            </a:r>
            <a:r>
              <a:rPr lang="pt-BR" sz="2400" b="1" dirty="0" smtClean="0">
                <a:cs typeface="Times New Roman" pitchFamily="18" charset="0"/>
              </a:rPr>
              <a:t>, </a:t>
            </a:r>
            <a:r>
              <a:rPr lang="pt-BR" sz="2400" b="1" dirty="0" err="1" smtClean="0">
                <a:cs typeface="Times New Roman" pitchFamily="18" charset="0"/>
              </a:rPr>
              <a:t>las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holhas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>
                <a:cs typeface="Times New Roman" pitchFamily="18" charset="0"/>
              </a:rPr>
              <a:t>tendem a </a:t>
            </a:r>
            <a:r>
              <a:rPr lang="pt-BR" sz="2400" b="1" dirty="0" err="1" smtClean="0">
                <a:cs typeface="Times New Roman" pitchFamily="18" charset="0"/>
              </a:rPr>
              <a:t>quedarsen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estrechas</a:t>
            </a:r>
            <a:r>
              <a:rPr lang="pt-BR" sz="2400" b="1" dirty="0" smtClean="0">
                <a:cs typeface="Times New Roman" pitchFamily="18" charset="0"/>
              </a:rPr>
              <a:t>/retorcidas</a:t>
            </a:r>
            <a:r>
              <a:rPr lang="pt-BR" sz="2400" b="1" dirty="0">
                <a:cs typeface="Times New Roman" pitchFamily="18" charset="0"/>
              </a:rPr>
              <a:t>, </a:t>
            </a:r>
            <a:r>
              <a:rPr lang="pt-BR" sz="2400" b="1" dirty="0" err="1" smtClean="0">
                <a:cs typeface="Times New Roman" pitchFamily="18" charset="0"/>
              </a:rPr>
              <a:t>puede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ocurrir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esterelidad</a:t>
            </a:r>
            <a:r>
              <a:rPr lang="pt-BR" sz="2400" b="1" dirty="0" smtClean="0">
                <a:cs typeface="Times New Roman" pitchFamily="18" charset="0"/>
              </a:rPr>
              <a:t> de </a:t>
            </a:r>
            <a:r>
              <a:rPr lang="pt-BR" sz="2400" b="1" dirty="0" err="1" smtClean="0">
                <a:cs typeface="Times New Roman" pitchFamily="18" charset="0"/>
              </a:rPr>
              <a:t>los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err="1" smtClean="0">
                <a:cs typeface="Times New Roman" pitchFamily="18" charset="0"/>
              </a:rPr>
              <a:t>granos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>
                <a:cs typeface="Times New Roman" pitchFamily="18" charset="0"/>
              </a:rPr>
              <a:t>de pólen (acúmulo </a:t>
            </a:r>
            <a:r>
              <a:rPr lang="pt-BR" sz="2400" b="1" dirty="0" err="1" smtClean="0">
                <a:cs typeface="Times New Roman" pitchFamily="18" charset="0"/>
              </a:rPr>
              <a:t>excesivo</a:t>
            </a: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>
                <a:cs typeface="Times New Roman" pitchFamily="18" charset="0"/>
              </a:rPr>
              <a:t>de auxina).</a:t>
            </a:r>
            <a:endParaRPr lang="pt-BR" sz="2400" b="1" dirty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026"/>
          <p:cNvSpPr txBox="1">
            <a:spLocks noChangeArrowheads="1"/>
          </p:cNvSpPr>
          <p:nvPr/>
        </p:nvSpPr>
        <p:spPr bwMode="auto">
          <a:xfrm>
            <a:off x="0" y="16383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   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el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sistema radicular,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puode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ser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expresa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com: </a:t>
            </a:r>
          </a:p>
          <a:p>
            <a:pPr algn="just">
              <a:spcBef>
                <a:spcPct val="50000"/>
              </a:spcBef>
            </a:pP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&lt;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ramificación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,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engrosamiento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;</a:t>
            </a:r>
          </a:p>
          <a:p>
            <a:pPr algn="just">
              <a:spcBef>
                <a:spcPct val="50000"/>
              </a:spcBef>
            </a:pP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&lt;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crecimiento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(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daños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permeabilidad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de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membranas);</a:t>
            </a:r>
          </a:p>
          <a:p>
            <a:pPr algn="just">
              <a:spcBef>
                <a:spcPct val="50000"/>
              </a:spcBef>
            </a:pP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Deficiencia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de Fe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inducida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,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aparecimiento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de manchas necróticas. </a:t>
            </a:r>
          </a:p>
          <a:p>
            <a:pPr algn="just">
              <a:spcBef>
                <a:spcPct val="50000"/>
              </a:spcBef>
            </a:pP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el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sorgo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, torna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el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tecido </a:t>
            </a:r>
            <a:r>
              <a:rPr lang="pt-BR" sz="2800" b="1" dirty="0" err="1">
                <a:solidFill>
                  <a:srgbClr val="66FF66"/>
                </a:solidFill>
                <a:cs typeface="Times New Roman" pitchFamily="18" charset="0"/>
              </a:rPr>
              <a:t>internerval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 de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coloración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más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clara, de forma similar 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a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la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deficiencia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de Fe,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con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faixas 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rojas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ao longo 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de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las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 err="1" smtClean="0">
                <a:solidFill>
                  <a:srgbClr val="66FF66"/>
                </a:solidFill>
                <a:cs typeface="Times New Roman" pitchFamily="18" charset="0"/>
              </a:rPr>
              <a:t>márgenes</a:t>
            </a:r>
            <a:r>
              <a:rPr lang="pt-BR" sz="2800" b="1" dirty="0" smtClean="0">
                <a:solidFill>
                  <a:srgbClr val="66FF66"/>
                </a:solidFill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66FF66"/>
                </a:solidFill>
                <a:cs typeface="Times New Roman" pitchFamily="18" charset="0"/>
              </a:rPr>
              <a:t>(Clark, 1993).</a:t>
            </a:r>
          </a:p>
        </p:txBody>
      </p:sp>
      <p:sp>
        <p:nvSpPr>
          <p:cNvPr id="371715" name="Rectangle 1027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104452" name="Text Box 1028"/>
          <p:cNvSpPr txBox="1">
            <a:spLocks noChangeArrowheads="1"/>
          </p:cNvSpPr>
          <p:nvPr/>
        </p:nvSpPr>
        <p:spPr bwMode="auto">
          <a:xfrm>
            <a:off x="0" y="533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5400" b="1" dirty="0">
                <a:solidFill>
                  <a:schemeClr val="folHlink"/>
                </a:solidFill>
                <a:cs typeface="Times New Roman" pitchFamily="18" charset="0"/>
              </a:rPr>
              <a:t>      Sintomas de </a:t>
            </a:r>
            <a:r>
              <a:rPr lang="pt-BR" sz="5400" b="1" dirty="0" err="1" smtClean="0">
                <a:solidFill>
                  <a:schemeClr val="folHlink"/>
                </a:solidFill>
                <a:cs typeface="Times New Roman" pitchFamily="18" charset="0"/>
              </a:rPr>
              <a:t>exceso</a:t>
            </a:r>
            <a:endParaRPr lang="pt-BR" sz="5400" b="1" dirty="0">
              <a:solidFill>
                <a:schemeClr val="folHlin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0" y="533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5400" b="1" dirty="0">
                <a:solidFill>
                  <a:schemeClr val="folHlink"/>
                </a:solidFill>
                <a:cs typeface="Times New Roman" pitchFamily="18" charset="0"/>
              </a:rPr>
              <a:t>      Sintomas de </a:t>
            </a:r>
            <a:r>
              <a:rPr lang="pt-BR" sz="5400" b="1" dirty="0" err="1" smtClean="0">
                <a:solidFill>
                  <a:schemeClr val="folHlink"/>
                </a:solidFill>
                <a:cs typeface="Times New Roman" pitchFamily="18" charset="0"/>
              </a:rPr>
              <a:t>exceso</a:t>
            </a:r>
            <a:endParaRPr lang="pt-BR" sz="5400" b="1" dirty="0">
              <a:solidFill>
                <a:schemeClr val="folHlink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5476" name="Picture 6" descr="http://www.usu.edu/cpl/images/Cu_s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214438" y="571500"/>
            <a:ext cx="56925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soja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7463" y="1214438"/>
            <a:ext cx="628491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Adobe Albums\Cat2\foto (1) cópia (2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785813"/>
            <a:ext cx="62579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0" y="0"/>
            <a:ext cx="64443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cafeeiro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1000" y="1905000"/>
            <a:ext cx="83058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400" dirty="0" err="1" smtClean="0">
                <a:solidFill>
                  <a:schemeClr val="folHlink"/>
                </a:solidFill>
              </a:rPr>
              <a:t>Pré-absorción</a:t>
            </a:r>
            <a:r>
              <a:rPr lang="pt-BR" sz="4400" dirty="0" smtClean="0">
                <a:solidFill>
                  <a:schemeClr val="folHlink"/>
                </a:solidFill>
              </a:rPr>
              <a:t> </a:t>
            </a:r>
            <a:r>
              <a:rPr lang="pt-BR" sz="4400" dirty="0">
                <a:solidFill>
                  <a:schemeClr val="folHlink"/>
                </a:solidFill>
              </a:rPr>
              <a:t>de Fe</a:t>
            </a:r>
          </a:p>
          <a:p>
            <a:pPr algn="ctr">
              <a:spcBef>
                <a:spcPct val="50000"/>
              </a:spcBef>
            </a:pPr>
            <a:r>
              <a:rPr lang="pt-BR" sz="4400" dirty="0" err="1" smtClean="0"/>
              <a:t>Caminamento</a:t>
            </a:r>
            <a:r>
              <a:rPr lang="pt-BR" sz="4400" dirty="0" smtClean="0"/>
              <a:t> de </a:t>
            </a:r>
            <a:r>
              <a:rPr lang="pt-BR" sz="4400" dirty="0" err="1" smtClean="0"/>
              <a:t>la</a:t>
            </a:r>
            <a:r>
              <a:rPr lang="pt-BR" sz="4400" dirty="0" smtClean="0"/>
              <a:t> </a:t>
            </a:r>
            <a:r>
              <a:rPr lang="pt-BR" sz="4400" dirty="0" err="1" smtClean="0"/>
              <a:t>solución</a:t>
            </a:r>
            <a:r>
              <a:rPr lang="pt-BR" sz="4400" dirty="0" smtClean="0"/>
              <a:t> </a:t>
            </a:r>
            <a:r>
              <a:rPr lang="pt-BR" sz="4400" dirty="0" err="1" smtClean="0"/>
              <a:t>del</a:t>
            </a:r>
            <a:r>
              <a:rPr lang="pt-BR" sz="4400" dirty="0" smtClean="0"/>
              <a:t> </a:t>
            </a:r>
            <a:r>
              <a:rPr lang="pt-BR" sz="4400" dirty="0" err="1" smtClean="0"/>
              <a:t>suelo</a:t>
            </a:r>
            <a:r>
              <a:rPr lang="pt-BR" sz="4400" dirty="0" smtClean="0"/>
              <a:t> </a:t>
            </a:r>
            <a:r>
              <a:rPr lang="pt-BR" sz="4400" dirty="0"/>
              <a:t>para </a:t>
            </a:r>
            <a:r>
              <a:rPr lang="pt-BR" sz="4400" dirty="0" err="1" smtClean="0"/>
              <a:t>la</a:t>
            </a:r>
            <a:r>
              <a:rPr lang="pt-BR" sz="4400" dirty="0" smtClean="0"/>
              <a:t> </a:t>
            </a:r>
            <a:r>
              <a:rPr lang="pt-BR" sz="4400" dirty="0"/>
              <a:t>superfície </a:t>
            </a:r>
            <a:r>
              <a:rPr lang="pt-BR" sz="4400" dirty="0" smtClean="0"/>
              <a:t>de </a:t>
            </a:r>
            <a:r>
              <a:rPr lang="pt-BR" sz="4400" dirty="0" err="1" smtClean="0"/>
              <a:t>la</a:t>
            </a:r>
            <a:r>
              <a:rPr lang="pt-BR" sz="4400" dirty="0" smtClean="0"/>
              <a:t> </a:t>
            </a:r>
            <a:r>
              <a:rPr lang="pt-BR" sz="4400" dirty="0" err="1" smtClean="0"/>
              <a:t>raíz</a:t>
            </a:r>
            <a:endParaRPr lang="pt-BR" sz="4400" dirty="0"/>
          </a:p>
        </p:txBody>
      </p:sp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4038600" y="0"/>
            <a:ext cx="51054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Absorción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, </a:t>
            </a:r>
            <a:r>
              <a:rPr lang="pt-BR" sz="2800" b="1" dirty="0">
                <a:solidFill>
                  <a:schemeClr val="tx2"/>
                </a:solidFill>
                <a:latin typeface="Monotype Corsiva" pitchFamily="66" charset="0"/>
              </a:rPr>
              <a:t>transporte </a:t>
            </a:r>
            <a:r>
              <a:rPr lang="pt-BR" sz="2800" b="1" dirty="0" smtClean="0">
                <a:solidFill>
                  <a:schemeClr val="tx2"/>
                </a:solidFill>
                <a:latin typeface="Monotype Corsiva" pitchFamily="66" charset="0"/>
              </a:rPr>
              <a:t>y </a:t>
            </a:r>
            <a:r>
              <a:rPr lang="pt-BR" sz="2800" b="1" dirty="0" err="1" smtClean="0">
                <a:solidFill>
                  <a:schemeClr val="tx2"/>
                </a:solidFill>
                <a:latin typeface="Monotype Corsiva" pitchFamily="66" charset="0"/>
              </a:rPr>
              <a:t>redistribuición</a:t>
            </a:r>
            <a:endParaRPr lang="pt-BR" sz="28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Adobe Albums\Cat2\foto (1) cópia 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642938"/>
            <a:ext cx="73025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42875" y="0"/>
            <a:ext cx="61927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 err="1">
                <a:solidFill>
                  <a:srgbClr val="FFFF00"/>
                </a:solidFill>
              </a:rPr>
              <a:t>goiaba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5903913"/>
            <a:ext cx="93583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/>
              <a:t>Mancha </a:t>
            </a:r>
            <a:r>
              <a:rPr lang="pt-BR" sz="2800" dirty="0" err="1"/>
              <a:t>cloróticas</a:t>
            </a:r>
            <a:r>
              <a:rPr lang="pt-BR" sz="2800" dirty="0"/>
              <a:t> </a:t>
            </a:r>
            <a:r>
              <a:rPr lang="pt-BR" sz="2800" dirty="0" err="1" smtClean="0"/>
              <a:t>en</a:t>
            </a:r>
            <a:r>
              <a:rPr lang="pt-BR" sz="2800" dirty="0" smtClean="0"/>
              <a:t> </a:t>
            </a:r>
            <a:r>
              <a:rPr lang="pt-BR" sz="2800" dirty="0" err="1" smtClean="0"/>
              <a:t>direción</a:t>
            </a:r>
            <a:r>
              <a:rPr lang="pt-BR" sz="2800" dirty="0" smtClean="0"/>
              <a:t> a </a:t>
            </a:r>
            <a:r>
              <a:rPr lang="pt-BR" sz="2800" dirty="0" err="1" smtClean="0"/>
              <a:t>los</a:t>
            </a:r>
            <a:r>
              <a:rPr lang="pt-BR" sz="2800" dirty="0" smtClean="0"/>
              <a:t> </a:t>
            </a:r>
            <a:r>
              <a:rPr lang="pt-BR" sz="2800" dirty="0" err="1" smtClean="0"/>
              <a:t>puntos</a:t>
            </a:r>
            <a:r>
              <a:rPr lang="pt-BR" sz="2800" dirty="0" smtClean="0"/>
              <a:t> </a:t>
            </a:r>
            <a:r>
              <a:rPr lang="pt-BR" sz="2800" dirty="0"/>
              <a:t>periféricos </a:t>
            </a:r>
            <a:r>
              <a:rPr lang="pt-BR" sz="2800" dirty="0" smtClean="0"/>
              <a:t>de </a:t>
            </a:r>
            <a:r>
              <a:rPr lang="pt-BR" sz="2800" dirty="0" err="1" smtClean="0"/>
              <a:t>las</a:t>
            </a:r>
            <a:r>
              <a:rPr lang="pt-BR" sz="2800" dirty="0" smtClean="0"/>
              <a:t> </a:t>
            </a:r>
            <a:r>
              <a:rPr lang="pt-BR" sz="2800" dirty="0" err="1" smtClean="0"/>
              <a:t>hojas</a:t>
            </a:r>
            <a:r>
              <a:rPr lang="pt-BR" sz="2800" dirty="0" smtClean="0"/>
              <a:t> y </a:t>
            </a:r>
            <a:r>
              <a:rPr lang="pt-BR" sz="2800" dirty="0"/>
              <a:t>apresentam </a:t>
            </a:r>
            <a:r>
              <a:rPr lang="pt-BR" sz="2800" dirty="0" smtClean="0"/>
              <a:t>más </a:t>
            </a:r>
            <a:r>
              <a:rPr lang="pt-BR" sz="2800" dirty="0"/>
              <a:t>escuras que </a:t>
            </a:r>
            <a:r>
              <a:rPr lang="pt-BR" sz="2800" dirty="0" err="1" smtClean="0"/>
              <a:t>las</a:t>
            </a:r>
            <a:r>
              <a:rPr lang="pt-BR" sz="2800" dirty="0" smtClean="0"/>
              <a:t> </a:t>
            </a:r>
            <a:r>
              <a:rPr lang="pt-BR" sz="2800" dirty="0" err="1" smtClean="0"/>
              <a:t>normales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317445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Adobe Albums\Cat2\foto (1) cópia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676275"/>
            <a:ext cx="3838575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0"/>
            <a:ext cx="60115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sorgo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357188" y="0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maíz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0596" name="Picture 6" descr="Corn01Cu.jpg (268562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3913"/>
            <a:ext cx="9144000" cy="603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214313" y="0"/>
            <a:ext cx="59009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err="1">
                <a:solidFill>
                  <a:srgbClr val="FFFF00"/>
                </a:solidFill>
              </a:rPr>
              <a:t>em</a:t>
            </a:r>
            <a:r>
              <a:rPr lang="es-ES" sz="3200" b="1" dirty="0">
                <a:solidFill>
                  <a:srgbClr val="FFFF00"/>
                </a:solidFill>
              </a:rPr>
              <a:t> </a:t>
            </a:r>
            <a:r>
              <a:rPr lang="es-ES" sz="3200" b="1" dirty="0" smtClean="0">
                <a:solidFill>
                  <a:srgbClr val="FFFF00"/>
                </a:solidFill>
              </a:rPr>
              <a:t>maíz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22288"/>
            <a:ext cx="752157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3"/>
          <p:cNvSpPr txBox="1">
            <a:spLocks noChangeArrowheads="1"/>
          </p:cNvSpPr>
          <p:nvPr/>
        </p:nvSpPr>
        <p:spPr bwMode="auto">
          <a:xfrm>
            <a:off x="357188" y="0"/>
            <a:ext cx="57855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maíz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73764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500063" y="428625"/>
            <a:ext cx="7916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cana-de-</a:t>
            </a:r>
            <a:r>
              <a:rPr lang="es-ES" sz="3200" b="1" dirty="0" err="1">
                <a:solidFill>
                  <a:srgbClr val="FFFF00"/>
                </a:solidFill>
              </a:rPr>
              <a:t>açúcar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19493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3668" name="Picture 7" descr="Cane01Cu.jpg (295299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000125"/>
            <a:ext cx="878681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026"/>
          <p:cNvSpPr txBox="1">
            <a:spLocks noChangeArrowheads="1"/>
          </p:cNvSpPr>
          <p:nvPr/>
        </p:nvSpPr>
        <p:spPr bwMode="auto">
          <a:xfrm>
            <a:off x="762000" y="639763"/>
            <a:ext cx="79168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cana-de-</a:t>
            </a:r>
            <a:r>
              <a:rPr lang="es-ES" sz="3200" b="1" dirty="0" err="1">
                <a:solidFill>
                  <a:srgbClr val="FFFF00"/>
                </a:solidFill>
              </a:rPr>
              <a:t>açúcar</a:t>
            </a:r>
            <a:endParaRPr lang="es-ES" sz="2400" dirty="0">
              <a:latin typeface="Times New Roman" pitchFamily="18" charset="0"/>
            </a:endParaRPr>
          </a:p>
        </p:txBody>
      </p:sp>
      <p:pic>
        <p:nvPicPr>
          <p:cNvPr id="114691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44600"/>
            <a:ext cx="6810375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40" name="Rectangle 1028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357188" y="0"/>
            <a:ext cx="57839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</a:t>
            </a:r>
            <a:r>
              <a:rPr lang="es-ES" sz="3200" b="1" dirty="0">
                <a:solidFill>
                  <a:srgbClr val="FFFF00"/>
                </a:solidFill>
              </a:rPr>
              <a:t>trigo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74788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pic>
        <p:nvPicPr>
          <p:cNvPr id="115716" name="Picture 6" descr="Whea04Cu.jpg (173253 bytes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3"/>
            <a:ext cx="9093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43000" y="642938"/>
          <a:ext cx="7105650" cy="4857750"/>
        </p:xfrm>
        <a:graphic>
          <a:graphicData uri="http://schemas.openxmlformats.org/presentationml/2006/ole">
            <p:oleObj spid="_x0000_s2050" name="Imagem de bitmap" r:id="rId3" imgW="2828571" imgH="1933333" progId="Paint.Picture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64652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algodón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0" y="565785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/>
              <a:t>Reticulado fino c/ leve </a:t>
            </a:r>
            <a:r>
              <a:rPr lang="pt-BR" sz="2400" dirty="0" err="1"/>
              <a:t>clorose</a:t>
            </a:r>
            <a:r>
              <a:rPr lang="pt-BR" sz="2400" dirty="0"/>
              <a:t>, </a:t>
            </a:r>
            <a:r>
              <a:rPr lang="pt-BR" sz="2400" dirty="0" err="1" smtClean="0"/>
              <a:t>en</a:t>
            </a:r>
            <a:r>
              <a:rPr lang="pt-BR" sz="2400" dirty="0" smtClean="0"/>
              <a:t> </a:t>
            </a:r>
            <a:r>
              <a:rPr lang="pt-BR" sz="2400" dirty="0" err="1" smtClean="0"/>
              <a:t>las</a:t>
            </a:r>
            <a:r>
              <a:rPr lang="pt-BR" sz="2400" dirty="0" smtClean="0"/>
              <a:t> </a:t>
            </a:r>
            <a:r>
              <a:rPr lang="pt-BR" sz="2400" dirty="0"/>
              <a:t>2</a:t>
            </a:r>
            <a:r>
              <a:rPr lang="pt-BR" sz="2400" baseline="30000" dirty="0"/>
              <a:t>a</a:t>
            </a:r>
            <a:r>
              <a:rPr lang="pt-BR" sz="2400" dirty="0"/>
              <a:t> </a:t>
            </a:r>
            <a:r>
              <a:rPr lang="pt-BR" sz="2400" dirty="0" err="1" smtClean="0"/>
              <a:t>hojas</a:t>
            </a:r>
            <a:r>
              <a:rPr lang="pt-BR" sz="2400" dirty="0" smtClean="0"/>
              <a:t> </a:t>
            </a:r>
            <a:r>
              <a:rPr lang="pt-BR" sz="2400" dirty="0"/>
              <a:t>a partir </a:t>
            </a:r>
            <a:r>
              <a:rPr lang="pt-BR" sz="2400" dirty="0" err="1" smtClean="0"/>
              <a:t>del</a:t>
            </a:r>
            <a:r>
              <a:rPr lang="pt-BR" sz="2400" dirty="0" smtClean="0"/>
              <a:t> </a:t>
            </a:r>
            <a:r>
              <a:rPr lang="pt-BR" sz="2400" dirty="0"/>
              <a:t>ápice. </a:t>
            </a:r>
            <a:r>
              <a:rPr lang="pt-BR" sz="2400" dirty="0" err="1" smtClean="0"/>
              <a:t>Hojas</a:t>
            </a:r>
            <a:r>
              <a:rPr lang="pt-BR" sz="2400" dirty="0" smtClean="0"/>
              <a:t> </a:t>
            </a:r>
            <a:r>
              <a:rPr lang="pt-BR" sz="2400" dirty="0" err="1" smtClean="0"/>
              <a:t>nuevas</a:t>
            </a:r>
            <a:r>
              <a:rPr lang="pt-BR" sz="2400" dirty="0" smtClean="0"/>
              <a:t> </a:t>
            </a:r>
            <a:r>
              <a:rPr lang="pt-BR" sz="2400" dirty="0"/>
              <a:t>c/ lobo central encurvadas p/ </a:t>
            </a:r>
            <a:r>
              <a:rPr lang="pt-BR" sz="2400" dirty="0" err="1" smtClean="0"/>
              <a:t>bajo</a:t>
            </a:r>
            <a:r>
              <a:rPr lang="pt-BR" sz="2400" dirty="0" smtClean="0"/>
              <a:t> y </a:t>
            </a:r>
            <a:r>
              <a:rPr lang="pt-BR" sz="2400" dirty="0" err="1" smtClean="0"/>
              <a:t>los</a:t>
            </a:r>
            <a:r>
              <a:rPr lang="pt-BR" sz="2400" dirty="0" smtClean="0"/>
              <a:t> </a:t>
            </a:r>
            <a:r>
              <a:rPr lang="pt-BR" sz="2400" dirty="0" err="1" smtClean="0"/>
              <a:t>laterales</a:t>
            </a:r>
            <a:r>
              <a:rPr lang="pt-BR" sz="2400" dirty="0" smtClean="0"/>
              <a:t> </a:t>
            </a:r>
            <a:r>
              <a:rPr lang="pt-BR" sz="2400" dirty="0"/>
              <a:t>p</a:t>
            </a:r>
            <a:r>
              <a:rPr lang="pt-BR" sz="2400" dirty="0" smtClean="0"/>
              <a:t>/ arriba.</a:t>
            </a:r>
            <a:endParaRPr lang="pt-BR" sz="2400" dirty="0"/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357188" y="0"/>
            <a:ext cx="57615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3200" b="1" dirty="0" smtClean="0">
                <a:solidFill>
                  <a:srgbClr val="FFFF00"/>
                </a:solidFill>
              </a:rPr>
              <a:t>Deficiencia </a:t>
            </a:r>
            <a:r>
              <a:rPr lang="es-ES" sz="3200" b="1" dirty="0">
                <a:solidFill>
                  <a:srgbClr val="FFFF00"/>
                </a:solidFill>
              </a:rPr>
              <a:t>de cobre </a:t>
            </a:r>
            <a:r>
              <a:rPr lang="es-ES" sz="3200" b="1" dirty="0" smtClean="0">
                <a:solidFill>
                  <a:srgbClr val="FFFF00"/>
                </a:solidFill>
              </a:rPr>
              <a:t>en frijol</a:t>
            </a:r>
            <a:endParaRPr lang="es-ES" sz="2400" dirty="0">
              <a:latin typeface="Times New Roman" pitchFamily="18" charset="0"/>
            </a:endParaRPr>
          </a:p>
        </p:txBody>
      </p:sp>
      <p:sp>
        <p:nvSpPr>
          <p:cNvPr id="321540" name="Rectangle 4"/>
          <p:cNvSpPr>
            <a:spLocks noChangeArrowheads="1"/>
          </p:cNvSpPr>
          <p:nvPr/>
        </p:nvSpPr>
        <p:spPr bwMode="auto">
          <a:xfrm>
            <a:off x="6477000" y="0"/>
            <a:ext cx="2667000" cy="457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800" b="1">
                <a:solidFill>
                  <a:schemeClr val="tx2"/>
                </a:solidFill>
                <a:latin typeface="Monotype Corsiva" pitchFamily="66" charset="0"/>
              </a:rPr>
              <a:t>Sintomatologia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0" y="602773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err="1" smtClean="0"/>
              <a:t>Hojas</a:t>
            </a:r>
            <a:r>
              <a:rPr lang="pt-BR" sz="2400" dirty="0" smtClean="0"/>
              <a:t> </a:t>
            </a:r>
            <a:r>
              <a:rPr lang="pt-BR" sz="2400" dirty="0" err="1" smtClean="0"/>
              <a:t>nuevas</a:t>
            </a:r>
            <a:r>
              <a:rPr lang="pt-BR" sz="2400" dirty="0" smtClean="0"/>
              <a:t> más </a:t>
            </a:r>
            <a:r>
              <a:rPr lang="pt-BR" sz="2400" dirty="0"/>
              <a:t>escuras, bordos enrugados </a:t>
            </a:r>
            <a:r>
              <a:rPr lang="pt-BR" sz="2400" dirty="0" smtClean="0"/>
              <a:t>y </a:t>
            </a:r>
            <a:r>
              <a:rPr lang="pt-BR" sz="2400" dirty="0" err="1" smtClean="0"/>
              <a:t>curvamiento</a:t>
            </a:r>
            <a:r>
              <a:rPr lang="pt-BR" sz="2400" dirty="0" smtClean="0"/>
              <a:t> de </a:t>
            </a:r>
            <a:r>
              <a:rPr lang="pt-BR" sz="2400" dirty="0" err="1" smtClean="0"/>
              <a:t>la</a:t>
            </a:r>
            <a:r>
              <a:rPr lang="pt-BR" sz="2400" dirty="0" smtClean="0"/>
              <a:t> </a:t>
            </a:r>
            <a:r>
              <a:rPr lang="pt-BR" sz="2400" dirty="0" err="1" smtClean="0"/>
              <a:t>punta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500063"/>
            <a:ext cx="5978525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Pulso">
  <a:themeElements>
    <a:clrScheme name="Pulso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ulso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o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o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apresentação\Pulso.pot</Template>
  <TotalTime>5381</TotalTime>
  <Words>1914</Words>
  <Application>Microsoft Office PowerPoint</Application>
  <PresentationFormat>Apresentação na tela (4:3)</PresentationFormat>
  <Paragraphs>537</Paragraphs>
  <Slides>105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105</vt:i4>
      </vt:variant>
    </vt:vector>
  </HeadingPairs>
  <TitlesOfParts>
    <vt:vector size="116" baseType="lpstr">
      <vt:lpstr>Arial</vt:lpstr>
      <vt:lpstr>Times New Roman</vt:lpstr>
      <vt:lpstr>Comic Sans MS</vt:lpstr>
      <vt:lpstr>Monotype Corsiva</vt:lpstr>
      <vt:lpstr>Symbol</vt:lpstr>
      <vt:lpstr>Garamond</vt:lpstr>
      <vt:lpstr>Arial Unicode MS</vt:lpstr>
      <vt:lpstr>Wingdings</vt:lpstr>
      <vt:lpstr>Pulso</vt:lpstr>
      <vt:lpstr>Imagem de bitmap</vt:lpstr>
      <vt:lpstr>Foto do Microsoft Photo Editor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</vt:vector>
  </TitlesOfParts>
  <Company>FUNDAG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Quaggio</dc:creator>
  <cp:lastModifiedBy>Usuario</cp:lastModifiedBy>
  <cp:revision>344</cp:revision>
  <dcterms:created xsi:type="dcterms:W3CDTF">2000-10-09T16:40:03Z</dcterms:created>
  <dcterms:modified xsi:type="dcterms:W3CDTF">2011-02-10T18:31:21Z</dcterms:modified>
</cp:coreProperties>
</file>