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7"/>
  </p:notesMasterIdLst>
  <p:sldIdLst>
    <p:sldId id="454" r:id="rId2"/>
    <p:sldId id="456" r:id="rId3"/>
    <p:sldId id="475" r:id="rId4"/>
    <p:sldId id="510" r:id="rId5"/>
    <p:sldId id="457" r:id="rId6"/>
    <p:sldId id="458" r:id="rId7"/>
    <p:sldId id="459" r:id="rId8"/>
    <p:sldId id="460" r:id="rId9"/>
    <p:sldId id="461" r:id="rId10"/>
    <p:sldId id="470" r:id="rId11"/>
    <p:sldId id="511" r:id="rId12"/>
    <p:sldId id="512" r:id="rId13"/>
    <p:sldId id="513" r:id="rId14"/>
    <p:sldId id="514" r:id="rId15"/>
    <p:sldId id="515" r:id="rId16"/>
    <p:sldId id="506" r:id="rId17"/>
    <p:sldId id="493" r:id="rId18"/>
    <p:sldId id="492" r:id="rId19"/>
    <p:sldId id="508" r:id="rId20"/>
    <p:sldId id="516" r:id="rId21"/>
    <p:sldId id="601" r:id="rId22"/>
    <p:sldId id="604" r:id="rId23"/>
    <p:sldId id="619" r:id="rId24"/>
    <p:sldId id="517" r:id="rId25"/>
    <p:sldId id="605" r:id="rId26"/>
    <p:sldId id="617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55" r:id="rId37"/>
    <p:sldId id="591" r:id="rId38"/>
    <p:sldId id="556" r:id="rId39"/>
    <p:sldId id="557" r:id="rId40"/>
    <p:sldId id="558" r:id="rId41"/>
    <p:sldId id="559" r:id="rId42"/>
    <p:sldId id="560" r:id="rId43"/>
    <p:sldId id="602" r:id="rId44"/>
    <p:sldId id="620" r:id="rId45"/>
    <p:sldId id="56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99"/>
    <a:srgbClr val="FFFF99"/>
    <a:srgbClr val="66FF66"/>
    <a:srgbClr val="99FF66"/>
    <a:srgbClr val="3399FF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0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0"/>
            <a:r>
              <a:rPr lang="en-US" noProof="0" smtClean="0"/>
              <a:t>Segundo nível</a:t>
            </a:r>
          </a:p>
          <a:p>
            <a:pPr lvl="0"/>
            <a:r>
              <a:rPr lang="en-US" noProof="0" smtClean="0"/>
              <a:t>Terceiro nível</a:t>
            </a:r>
          </a:p>
          <a:p>
            <a:pPr lvl="0"/>
            <a:r>
              <a:rPr lang="en-US" noProof="0" smtClean="0"/>
              <a:t>Quarto nível</a:t>
            </a:r>
          </a:p>
          <a:p>
            <a:pPr lvl="0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A0EF718-9165-4A43-9313-9C32E8BA09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964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2DFD-7D47-49C6-A943-FC163AB25A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6BBC-D666-4AA2-B56D-0EED89420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4662-E976-4BA0-90E7-DF54C47CB7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86D4-7830-4D43-9C25-095BEAF06B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07C2-B707-4A00-B43A-7BCB5032E1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F310-26DB-41DE-B395-7AD0F3B114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1593-7803-4DC6-9E01-EE7813BFEE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7C00-44D1-4332-93C1-D99DD46129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376B-DA58-4D21-83D5-F59E88412C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75AE-EF69-41B2-BCCD-6B95F66085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62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F79A10-78F0-4DA9-9CF7-62637AE7D8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nrs.mcgill.ca/whalen/nutrient/Molyb/Molyb.htm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rs.mcgill.ca/whalen/nutrient/Molyb/Molyb.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rs.mcgill.ca/whalen/nutrient/Chloride/Chloride.html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ChangeArrowheads="1"/>
          </p:cNvSpPr>
          <p:nvPr/>
        </p:nvSpPr>
        <p:spPr bwMode="auto">
          <a:xfrm>
            <a:off x="228600" y="685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 </a:t>
            </a:r>
            <a:r>
              <a:rPr lang="pt-BR" sz="3600" b="1" dirty="0" err="1" smtClean="0">
                <a:sym typeface="Symbol" pitchFamily="18" charset="2"/>
              </a:rPr>
              <a:t>Introducción</a:t>
            </a:r>
            <a:endParaRPr lang="pt-BR" sz="3600" b="1" dirty="0" smtClean="0">
              <a:sym typeface="Symbol" pitchFamily="18" charset="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 smtClean="0">
                <a:sym typeface="Symbol" pitchFamily="18" charset="2"/>
              </a:rPr>
              <a:t></a:t>
            </a:r>
            <a:r>
              <a:rPr lang="pt-BR" sz="3200" b="1" dirty="0" smtClean="0"/>
              <a:t> </a:t>
            </a:r>
            <a:r>
              <a:rPr lang="pt-BR" sz="3600" b="1" dirty="0" err="1" smtClean="0"/>
              <a:t>Absorción</a:t>
            </a:r>
            <a:r>
              <a:rPr lang="pt-BR" sz="3600" b="1" dirty="0" smtClean="0"/>
              <a:t>, </a:t>
            </a:r>
            <a:r>
              <a:rPr lang="pt-BR" sz="3600" b="1" dirty="0" err="1" smtClean="0"/>
              <a:t>translocación</a:t>
            </a:r>
            <a:r>
              <a:rPr lang="pt-BR" sz="3600" b="1" dirty="0" smtClean="0"/>
              <a:t> y </a:t>
            </a:r>
            <a:r>
              <a:rPr lang="pt-BR" sz="3600" b="1" dirty="0" err="1" smtClean="0"/>
              <a:t>redistribución</a:t>
            </a:r>
            <a:endParaRPr lang="pt-BR" sz="3600" b="1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Participación</a:t>
            </a:r>
            <a:r>
              <a:rPr lang="pt-BR" sz="3600" b="1" dirty="0"/>
              <a:t> </a:t>
            </a:r>
            <a:r>
              <a:rPr lang="pt-BR" sz="3600" b="1" dirty="0" err="1" smtClean="0"/>
              <a:t>en</a:t>
            </a:r>
            <a:r>
              <a:rPr lang="pt-BR" sz="3600" b="1" dirty="0" smtClean="0"/>
              <a:t>  </a:t>
            </a:r>
            <a:r>
              <a:rPr lang="pt-BR" sz="3600" b="1" dirty="0" err="1" smtClean="0"/>
              <a:t>el</a:t>
            </a:r>
            <a:r>
              <a:rPr lang="pt-BR" sz="3600" b="1" dirty="0" smtClean="0"/>
              <a:t> metabolismo </a:t>
            </a:r>
            <a:r>
              <a:rPr lang="pt-BR" sz="3600" b="1" dirty="0"/>
              <a:t>vegetal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Exigencias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minerales</a:t>
            </a:r>
            <a:r>
              <a:rPr lang="pt-BR" sz="3600" b="1" dirty="0" smtClean="0"/>
              <a:t> de </a:t>
            </a:r>
            <a:r>
              <a:rPr lang="pt-BR" sz="3600" b="1" dirty="0" err="1" smtClean="0"/>
              <a:t>las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principales</a:t>
            </a:r>
            <a:r>
              <a:rPr lang="pt-BR" sz="3600" b="1" dirty="0" smtClean="0"/>
              <a:t> </a:t>
            </a:r>
            <a:r>
              <a:rPr lang="pt-BR" sz="3600" b="1" dirty="0"/>
              <a:t>culturas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Sintomatología</a:t>
            </a:r>
            <a:r>
              <a:rPr lang="pt-BR" sz="3600" b="1" dirty="0" smtClean="0"/>
              <a:t> </a:t>
            </a:r>
            <a:r>
              <a:rPr lang="pt-BR" sz="3600" b="1" dirty="0"/>
              <a:t>de </a:t>
            </a:r>
            <a:r>
              <a:rPr lang="pt-BR" sz="3600" b="1" dirty="0" err="1" smtClean="0"/>
              <a:t>deficiencia</a:t>
            </a:r>
            <a:r>
              <a:rPr lang="pt-BR" sz="3600" b="1" dirty="0" smtClean="0"/>
              <a:t> y </a:t>
            </a:r>
            <a:r>
              <a:rPr lang="pt-BR" sz="3600" b="1" dirty="0" err="1" smtClean="0"/>
              <a:t>excesos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nutricionales</a:t>
            </a:r>
            <a:endParaRPr lang="pt-BR" sz="3600" b="1" dirty="0"/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Molibdeno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1752600" y="76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folHlink"/>
                </a:solidFill>
              </a:rPr>
              <a:t>METABOLISMO: Molibdênio</a:t>
            </a:r>
            <a:endParaRPr lang="pt-BR" sz="2400" b="1"/>
          </a:p>
        </p:txBody>
      </p:sp>
      <p:grpSp>
        <p:nvGrpSpPr>
          <p:cNvPr id="132099" name="Group 4"/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-3" y="-3"/>
            <a:chExt cx="4439" cy="5332"/>
          </a:xfrm>
        </p:grpSpPr>
        <p:grpSp>
          <p:nvGrpSpPr>
            <p:cNvPr id="132123" name="Group 5"/>
            <p:cNvGrpSpPr>
              <a:grpSpLocks/>
            </p:cNvGrpSpPr>
            <p:nvPr/>
          </p:nvGrpSpPr>
          <p:grpSpPr bwMode="auto">
            <a:xfrm>
              <a:off x="0" y="0"/>
              <a:ext cx="4433" cy="5326"/>
              <a:chOff x="0" y="0"/>
              <a:chExt cx="4433" cy="5326"/>
            </a:xfrm>
          </p:grpSpPr>
          <p:grpSp>
            <p:nvGrpSpPr>
              <p:cNvPr id="132125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900" cy="518"/>
                <a:chOff x="0" y="0"/>
                <a:chExt cx="900" cy="518"/>
              </a:xfrm>
            </p:grpSpPr>
            <p:sp>
              <p:nvSpPr>
                <p:cNvPr id="132258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8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400" b="1" dirty="0" err="1" smtClean="0">
                      <a:solidFill>
                        <a:srgbClr val="FFCC00"/>
                      </a:solidFill>
                      <a:latin typeface="Times New Roman" pitchFamily="18" charset="0"/>
                      <a:cs typeface="Times New Roman" pitchFamily="18" charset="0"/>
                    </a:rPr>
                    <a:t>Función</a:t>
                  </a:r>
                  <a:endParaRPr lang="en-US" sz="2400" dirty="0">
                    <a:solidFill>
                      <a:srgbClr val="FFCC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400" dirty="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25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26" name="Group 9"/>
              <p:cNvGrpSpPr>
                <a:grpSpLocks/>
              </p:cNvGrpSpPr>
              <p:nvPr/>
            </p:nvGrpSpPr>
            <p:grpSpPr bwMode="auto">
              <a:xfrm>
                <a:off x="900" y="0"/>
                <a:ext cx="222" cy="518"/>
                <a:chOff x="900" y="0"/>
                <a:chExt cx="222" cy="518"/>
              </a:xfrm>
            </p:grpSpPr>
            <p:sp>
              <p:nvSpPr>
                <p:cNvPr id="132256" name="Rectangle 10"/>
                <p:cNvSpPr>
                  <a:spLocks noChangeArrowheads="1"/>
                </p:cNvSpPr>
                <p:nvPr/>
              </p:nvSpPr>
              <p:spPr bwMode="auto">
                <a:xfrm>
                  <a:off x="928" y="0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57" name="Rectangle 11"/>
                <p:cNvSpPr>
                  <a:spLocks noChangeArrowheads="1"/>
                </p:cNvSpPr>
                <p:nvPr/>
              </p:nvSpPr>
              <p:spPr bwMode="auto">
                <a:xfrm>
                  <a:off x="900" y="0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27" name="Group 12"/>
              <p:cNvGrpSpPr>
                <a:grpSpLocks/>
              </p:cNvGrpSpPr>
              <p:nvPr/>
            </p:nvGrpSpPr>
            <p:grpSpPr bwMode="auto">
              <a:xfrm>
                <a:off x="1122" y="0"/>
                <a:ext cx="1983" cy="518"/>
                <a:chOff x="1122" y="0"/>
                <a:chExt cx="1983" cy="518"/>
              </a:xfrm>
            </p:grpSpPr>
            <p:sp>
              <p:nvSpPr>
                <p:cNvPr id="13225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50" y="0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eaLnBrk="0" hangingPunct="0"/>
                  <a:r>
                    <a:rPr lang="en-US" sz="2400" b="1" dirty="0" err="1" smtClean="0">
                      <a:solidFill>
                        <a:schemeClr val="folHlink"/>
                      </a:solidFill>
                      <a:latin typeface="Times New Roman" pitchFamily="18" charset="0"/>
                      <a:cs typeface="Times New Roman" pitchFamily="18" charset="0"/>
                    </a:rPr>
                    <a:t>Procesos</a:t>
                  </a:r>
                  <a:endParaRPr lang="en-US" sz="2400" b="1" dirty="0">
                    <a:solidFill>
                      <a:schemeClr val="folHlin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400" dirty="0">
                    <a:solidFill>
                      <a:schemeClr val="folHlin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255" name="Rectangle 14"/>
                <p:cNvSpPr>
                  <a:spLocks noChangeArrowheads="1"/>
                </p:cNvSpPr>
                <p:nvPr/>
              </p:nvSpPr>
              <p:spPr bwMode="auto">
                <a:xfrm>
                  <a:off x="1122" y="0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28" name="Group 15"/>
              <p:cNvGrpSpPr>
                <a:grpSpLocks/>
              </p:cNvGrpSpPr>
              <p:nvPr/>
            </p:nvGrpSpPr>
            <p:grpSpPr bwMode="auto">
              <a:xfrm>
                <a:off x="3105" y="0"/>
                <a:ext cx="222" cy="518"/>
                <a:chOff x="3105" y="0"/>
                <a:chExt cx="222" cy="518"/>
              </a:xfrm>
            </p:grpSpPr>
            <p:sp>
              <p:nvSpPr>
                <p:cNvPr id="132252" name="Rectangle 16"/>
                <p:cNvSpPr>
                  <a:spLocks noChangeArrowheads="1"/>
                </p:cNvSpPr>
                <p:nvPr/>
              </p:nvSpPr>
              <p:spPr bwMode="auto">
                <a:xfrm>
                  <a:off x="3133" y="0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cs typeface="Times New Roman" pitchFamily="18" charset="0"/>
                    </a:rPr>
                    <a:t> </a:t>
                  </a:r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5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05" y="0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29" name="Group 18"/>
              <p:cNvGrpSpPr>
                <a:grpSpLocks/>
              </p:cNvGrpSpPr>
              <p:nvPr/>
            </p:nvGrpSpPr>
            <p:grpSpPr bwMode="auto">
              <a:xfrm>
                <a:off x="3327" y="0"/>
                <a:ext cx="1106" cy="518"/>
                <a:chOff x="3327" y="0"/>
                <a:chExt cx="1106" cy="518"/>
              </a:xfrm>
            </p:grpSpPr>
            <p:sp>
              <p:nvSpPr>
                <p:cNvPr id="132250" name="Rectangle 19"/>
                <p:cNvSpPr>
                  <a:spLocks noChangeArrowheads="1"/>
                </p:cNvSpPr>
                <p:nvPr/>
              </p:nvSpPr>
              <p:spPr bwMode="auto">
                <a:xfrm>
                  <a:off x="3355" y="0"/>
                  <a:ext cx="10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400" b="1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Sintomas</a:t>
                  </a:r>
                  <a:endParaRPr lang="en-US" sz="24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51" name="Rectangle 20"/>
                <p:cNvSpPr>
                  <a:spLocks noChangeArrowheads="1"/>
                </p:cNvSpPr>
                <p:nvPr/>
              </p:nvSpPr>
              <p:spPr bwMode="auto">
                <a:xfrm>
                  <a:off x="3327" y="0"/>
                  <a:ext cx="11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0" name="Group 21"/>
              <p:cNvGrpSpPr>
                <a:grpSpLocks/>
              </p:cNvGrpSpPr>
              <p:nvPr/>
            </p:nvGrpSpPr>
            <p:grpSpPr bwMode="auto">
              <a:xfrm>
                <a:off x="0" y="518"/>
                <a:ext cx="900" cy="518"/>
                <a:chOff x="0" y="518"/>
                <a:chExt cx="900" cy="518"/>
              </a:xfrm>
            </p:grpSpPr>
            <p:sp>
              <p:nvSpPr>
                <p:cNvPr id="132248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8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latin typeface="Times New Roman" pitchFamily="18" charset="0"/>
                      <a:cs typeface="Times New Roman" pitchFamily="18" charset="0"/>
                    </a:rPr>
                    <a:t>Fix. Biológica de N</a:t>
                  </a:r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49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9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1" name="Group 24"/>
              <p:cNvGrpSpPr>
                <a:grpSpLocks/>
              </p:cNvGrpSpPr>
              <p:nvPr/>
            </p:nvGrpSpPr>
            <p:grpSpPr bwMode="auto">
              <a:xfrm>
                <a:off x="900" y="518"/>
                <a:ext cx="222" cy="518"/>
                <a:chOff x="900" y="518"/>
                <a:chExt cx="222" cy="518"/>
              </a:xfrm>
            </p:grpSpPr>
            <p:sp>
              <p:nvSpPr>
                <p:cNvPr id="132246" name="Rectangle 25"/>
                <p:cNvSpPr>
                  <a:spLocks noChangeArrowheads="1"/>
                </p:cNvSpPr>
                <p:nvPr/>
              </p:nvSpPr>
              <p:spPr bwMode="auto">
                <a:xfrm>
                  <a:off x="928" y="518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47" name="Rectangle 26"/>
                <p:cNvSpPr>
                  <a:spLocks noChangeArrowheads="1"/>
                </p:cNvSpPr>
                <p:nvPr/>
              </p:nvSpPr>
              <p:spPr bwMode="auto">
                <a:xfrm>
                  <a:off x="900" y="518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2" name="Group 27"/>
              <p:cNvGrpSpPr>
                <a:grpSpLocks/>
              </p:cNvGrpSpPr>
              <p:nvPr/>
            </p:nvGrpSpPr>
            <p:grpSpPr bwMode="auto">
              <a:xfrm>
                <a:off x="1122" y="518"/>
                <a:ext cx="1983" cy="518"/>
                <a:chOff x="1122" y="518"/>
                <a:chExt cx="1983" cy="518"/>
              </a:xfrm>
            </p:grpSpPr>
            <p:sp>
              <p:nvSpPr>
                <p:cNvPr id="1322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150" y="518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Inibición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nitrogenase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  Def. N (leg.)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45" name="Rectangle 29"/>
                <p:cNvSpPr>
                  <a:spLocks noChangeArrowheads="1"/>
                </p:cNvSpPr>
                <p:nvPr/>
              </p:nvSpPr>
              <p:spPr bwMode="auto">
                <a:xfrm>
                  <a:off x="1122" y="518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3" name="Group 30"/>
              <p:cNvGrpSpPr>
                <a:grpSpLocks/>
              </p:cNvGrpSpPr>
              <p:nvPr/>
            </p:nvGrpSpPr>
            <p:grpSpPr bwMode="auto">
              <a:xfrm>
                <a:off x="3105" y="518"/>
                <a:ext cx="222" cy="518"/>
                <a:chOff x="3105" y="518"/>
                <a:chExt cx="222" cy="518"/>
              </a:xfrm>
            </p:grpSpPr>
            <p:sp>
              <p:nvSpPr>
                <p:cNvPr id="132242" name="Rectangle 31"/>
                <p:cNvSpPr>
                  <a:spLocks noChangeArrowheads="1"/>
                </p:cNvSpPr>
                <p:nvPr/>
              </p:nvSpPr>
              <p:spPr bwMode="auto">
                <a:xfrm>
                  <a:off x="3133" y="518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43" name="Rectangle 32"/>
                <p:cNvSpPr>
                  <a:spLocks noChangeArrowheads="1"/>
                </p:cNvSpPr>
                <p:nvPr/>
              </p:nvSpPr>
              <p:spPr bwMode="auto">
                <a:xfrm>
                  <a:off x="3105" y="518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4" name="Group 33"/>
              <p:cNvGrpSpPr>
                <a:grpSpLocks/>
              </p:cNvGrpSpPr>
              <p:nvPr/>
            </p:nvGrpSpPr>
            <p:grpSpPr bwMode="auto">
              <a:xfrm>
                <a:off x="3327" y="518"/>
                <a:ext cx="1106" cy="518"/>
                <a:chOff x="3327" y="518"/>
                <a:chExt cx="1106" cy="518"/>
              </a:xfrm>
            </p:grpSpPr>
            <p:sp>
              <p:nvSpPr>
                <p:cNvPr id="132240" name="Rectangle 34"/>
                <p:cNvSpPr>
                  <a:spLocks noChangeArrowheads="1"/>
                </p:cNvSpPr>
                <p:nvPr/>
              </p:nvSpPr>
              <p:spPr bwMode="auto">
                <a:xfrm>
                  <a:off x="3355" y="518"/>
                  <a:ext cx="10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Clorose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viejas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en-US" sz="1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41" name="Rectangle 35"/>
                <p:cNvSpPr>
                  <a:spLocks noChangeArrowheads="1"/>
                </p:cNvSpPr>
                <p:nvPr/>
              </p:nvSpPr>
              <p:spPr bwMode="auto">
                <a:xfrm>
                  <a:off x="3327" y="518"/>
                  <a:ext cx="11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5" name="Group 36"/>
              <p:cNvGrpSpPr>
                <a:grpSpLocks/>
              </p:cNvGrpSpPr>
              <p:nvPr/>
            </p:nvGrpSpPr>
            <p:grpSpPr bwMode="auto">
              <a:xfrm>
                <a:off x="0" y="1036"/>
                <a:ext cx="900" cy="518"/>
                <a:chOff x="0" y="1036"/>
                <a:chExt cx="900" cy="518"/>
              </a:xfrm>
            </p:grpSpPr>
            <p:sp>
              <p:nvSpPr>
                <p:cNvPr id="132238" name="Rectangle 37"/>
                <p:cNvSpPr>
                  <a:spLocks noChangeArrowheads="1"/>
                </p:cNvSpPr>
                <p:nvPr/>
              </p:nvSpPr>
              <p:spPr bwMode="auto">
                <a:xfrm>
                  <a:off x="28" y="1036"/>
                  <a:ext cx="8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Assimilación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do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nitrato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39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9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6" name="Group 39"/>
              <p:cNvGrpSpPr>
                <a:grpSpLocks/>
              </p:cNvGrpSpPr>
              <p:nvPr/>
            </p:nvGrpSpPr>
            <p:grpSpPr bwMode="auto">
              <a:xfrm>
                <a:off x="900" y="1036"/>
                <a:ext cx="222" cy="518"/>
                <a:chOff x="900" y="1036"/>
                <a:chExt cx="222" cy="518"/>
              </a:xfrm>
            </p:grpSpPr>
            <p:sp>
              <p:nvSpPr>
                <p:cNvPr id="132236" name="Rectangle 40"/>
                <p:cNvSpPr>
                  <a:spLocks noChangeArrowheads="1"/>
                </p:cNvSpPr>
                <p:nvPr/>
              </p:nvSpPr>
              <p:spPr bwMode="auto">
                <a:xfrm>
                  <a:off x="928" y="1036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37" name="Rectangle 41"/>
                <p:cNvSpPr>
                  <a:spLocks noChangeArrowheads="1"/>
                </p:cNvSpPr>
                <p:nvPr/>
              </p:nvSpPr>
              <p:spPr bwMode="auto">
                <a:xfrm>
                  <a:off x="900" y="1036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7" name="Group 42"/>
              <p:cNvGrpSpPr>
                <a:grpSpLocks/>
              </p:cNvGrpSpPr>
              <p:nvPr/>
            </p:nvGrpSpPr>
            <p:grpSpPr bwMode="auto">
              <a:xfrm>
                <a:off x="1122" y="1036"/>
                <a:ext cx="1983" cy="518"/>
                <a:chOff x="1122" y="1036"/>
                <a:chExt cx="1983" cy="518"/>
              </a:xfrm>
            </p:grpSpPr>
            <p:sp>
              <p:nvSpPr>
                <p:cNvPr id="132234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0" y="1036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Inib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nitrato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Acúmulo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nitrato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redutase</a:t>
                  </a:r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35" name="Rectangle 44"/>
                <p:cNvSpPr>
                  <a:spLocks noChangeArrowheads="1"/>
                </p:cNvSpPr>
                <p:nvPr/>
              </p:nvSpPr>
              <p:spPr bwMode="auto">
                <a:xfrm>
                  <a:off x="1122" y="1036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8" name="Group 45"/>
              <p:cNvGrpSpPr>
                <a:grpSpLocks/>
              </p:cNvGrpSpPr>
              <p:nvPr/>
            </p:nvGrpSpPr>
            <p:grpSpPr bwMode="auto">
              <a:xfrm>
                <a:off x="3105" y="1036"/>
                <a:ext cx="222" cy="518"/>
                <a:chOff x="3105" y="1036"/>
                <a:chExt cx="222" cy="518"/>
              </a:xfrm>
            </p:grpSpPr>
            <p:sp>
              <p:nvSpPr>
                <p:cNvPr id="132232" name="Rectangle 46"/>
                <p:cNvSpPr>
                  <a:spLocks noChangeArrowheads="1"/>
                </p:cNvSpPr>
                <p:nvPr/>
              </p:nvSpPr>
              <p:spPr bwMode="auto">
                <a:xfrm>
                  <a:off x="3133" y="1036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33" name="Rectangle 47"/>
                <p:cNvSpPr>
                  <a:spLocks noChangeArrowheads="1"/>
                </p:cNvSpPr>
                <p:nvPr/>
              </p:nvSpPr>
              <p:spPr bwMode="auto">
                <a:xfrm>
                  <a:off x="3105" y="1036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39" name="Group 48"/>
              <p:cNvGrpSpPr>
                <a:grpSpLocks/>
              </p:cNvGrpSpPr>
              <p:nvPr/>
            </p:nvGrpSpPr>
            <p:grpSpPr bwMode="auto">
              <a:xfrm>
                <a:off x="3327" y="1036"/>
                <a:ext cx="1106" cy="518"/>
                <a:chOff x="3327" y="1036"/>
                <a:chExt cx="1106" cy="518"/>
              </a:xfrm>
            </p:grpSpPr>
            <p:sp>
              <p:nvSpPr>
                <p:cNvPr id="132230" name="Rectangle 49"/>
                <p:cNvSpPr>
                  <a:spLocks noChangeArrowheads="1"/>
                </p:cNvSpPr>
                <p:nvPr/>
              </p:nvSpPr>
              <p:spPr bwMode="auto">
                <a:xfrm>
                  <a:off x="3355" y="1036"/>
                  <a:ext cx="10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Necrose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viejas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en-US" sz="1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1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31" name="Rectangle 50"/>
                <p:cNvSpPr>
                  <a:spLocks noChangeArrowheads="1"/>
                </p:cNvSpPr>
                <p:nvPr/>
              </p:nvSpPr>
              <p:spPr bwMode="auto">
                <a:xfrm>
                  <a:off x="3327" y="1036"/>
                  <a:ext cx="11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0" name="Group 51"/>
              <p:cNvGrpSpPr>
                <a:grpSpLocks/>
              </p:cNvGrpSpPr>
              <p:nvPr/>
            </p:nvGrpSpPr>
            <p:grpSpPr bwMode="auto">
              <a:xfrm>
                <a:off x="0" y="1554"/>
                <a:ext cx="900" cy="403"/>
                <a:chOff x="0" y="1554"/>
                <a:chExt cx="900" cy="403"/>
              </a:xfrm>
            </p:grpSpPr>
            <p:sp>
              <p:nvSpPr>
                <p:cNvPr id="132228" name="Rectangle 52"/>
                <p:cNvSpPr>
                  <a:spLocks noChangeArrowheads="1"/>
                </p:cNvSpPr>
                <p:nvPr/>
              </p:nvSpPr>
              <p:spPr bwMode="auto">
                <a:xfrm>
                  <a:off x="28" y="1554"/>
                  <a:ext cx="84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29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1" name="Group 54"/>
              <p:cNvGrpSpPr>
                <a:grpSpLocks/>
              </p:cNvGrpSpPr>
              <p:nvPr/>
            </p:nvGrpSpPr>
            <p:grpSpPr bwMode="auto">
              <a:xfrm>
                <a:off x="900" y="1554"/>
                <a:ext cx="222" cy="403"/>
                <a:chOff x="900" y="1554"/>
                <a:chExt cx="222" cy="403"/>
              </a:xfrm>
            </p:grpSpPr>
            <p:sp>
              <p:nvSpPr>
                <p:cNvPr id="132226" name="Rectangle 55"/>
                <p:cNvSpPr>
                  <a:spLocks noChangeArrowheads="1"/>
                </p:cNvSpPr>
                <p:nvPr/>
              </p:nvSpPr>
              <p:spPr bwMode="auto">
                <a:xfrm>
                  <a:off x="928" y="1554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27" name="Rectangle 56"/>
                <p:cNvSpPr>
                  <a:spLocks noChangeArrowheads="1"/>
                </p:cNvSpPr>
                <p:nvPr/>
              </p:nvSpPr>
              <p:spPr bwMode="auto">
                <a:xfrm>
                  <a:off x="900" y="1554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2" name="Group 57"/>
              <p:cNvGrpSpPr>
                <a:grpSpLocks/>
              </p:cNvGrpSpPr>
              <p:nvPr/>
            </p:nvGrpSpPr>
            <p:grpSpPr bwMode="auto">
              <a:xfrm>
                <a:off x="1122" y="1554"/>
                <a:ext cx="1983" cy="403"/>
                <a:chOff x="1122" y="1554"/>
                <a:chExt cx="1983" cy="403"/>
              </a:xfrm>
            </p:grpSpPr>
            <p:sp>
              <p:nvSpPr>
                <p:cNvPr id="132224" name="Rectangle 58"/>
                <p:cNvSpPr>
                  <a:spLocks noChangeArrowheads="1"/>
                </p:cNvSpPr>
                <p:nvPr/>
              </p:nvSpPr>
              <p:spPr bwMode="auto">
                <a:xfrm>
                  <a:off x="1150" y="1554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25" name="Rectangle 59"/>
                <p:cNvSpPr>
                  <a:spLocks noChangeArrowheads="1"/>
                </p:cNvSpPr>
                <p:nvPr/>
              </p:nvSpPr>
              <p:spPr bwMode="auto">
                <a:xfrm>
                  <a:off x="1122" y="1554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3" name="Group 60"/>
              <p:cNvGrpSpPr>
                <a:grpSpLocks/>
              </p:cNvGrpSpPr>
              <p:nvPr/>
            </p:nvGrpSpPr>
            <p:grpSpPr bwMode="auto">
              <a:xfrm>
                <a:off x="3105" y="1554"/>
                <a:ext cx="222" cy="403"/>
                <a:chOff x="3105" y="1554"/>
                <a:chExt cx="222" cy="403"/>
              </a:xfrm>
            </p:grpSpPr>
            <p:sp>
              <p:nvSpPr>
                <p:cNvPr id="132222" name="Rectangle 61"/>
                <p:cNvSpPr>
                  <a:spLocks noChangeArrowheads="1"/>
                </p:cNvSpPr>
                <p:nvPr/>
              </p:nvSpPr>
              <p:spPr bwMode="auto">
                <a:xfrm>
                  <a:off x="3133" y="1554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23" name="Rectangle 62"/>
                <p:cNvSpPr>
                  <a:spLocks noChangeArrowheads="1"/>
                </p:cNvSpPr>
                <p:nvPr/>
              </p:nvSpPr>
              <p:spPr bwMode="auto">
                <a:xfrm>
                  <a:off x="3105" y="1554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4" name="Group 63"/>
              <p:cNvGrpSpPr>
                <a:grpSpLocks/>
              </p:cNvGrpSpPr>
              <p:nvPr/>
            </p:nvGrpSpPr>
            <p:grpSpPr bwMode="auto">
              <a:xfrm>
                <a:off x="3327" y="1554"/>
                <a:ext cx="1106" cy="403"/>
                <a:chOff x="3327" y="1554"/>
                <a:chExt cx="1106" cy="403"/>
              </a:xfrm>
            </p:grpSpPr>
            <p:sp>
              <p:nvSpPr>
                <p:cNvPr id="132220" name="Rectangle 64"/>
                <p:cNvSpPr>
                  <a:spLocks noChangeArrowheads="1"/>
                </p:cNvSpPr>
                <p:nvPr/>
              </p:nvSpPr>
              <p:spPr bwMode="auto">
                <a:xfrm>
                  <a:off x="3355" y="1554"/>
                  <a:ext cx="10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21" name="Rectangle 65"/>
                <p:cNvSpPr>
                  <a:spLocks noChangeArrowheads="1"/>
                </p:cNvSpPr>
                <p:nvPr/>
              </p:nvSpPr>
              <p:spPr bwMode="auto">
                <a:xfrm>
                  <a:off x="3327" y="1554"/>
                  <a:ext cx="11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5" name="Group 66"/>
              <p:cNvGrpSpPr>
                <a:grpSpLocks/>
              </p:cNvGrpSpPr>
              <p:nvPr/>
            </p:nvGrpSpPr>
            <p:grpSpPr bwMode="auto">
              <a:xfrm>
                <a:off x="0" y="1957"/>
                <a:ext cx="900" cy="1124"/>
                <a:chOff x="0" y="1957"/>
                <a:chExt cx="900" cy="1124"/>
              </a:xfrm>
            </p:grpSpPr>
            <p:sp>
              <p:nvSpPr>
                <p:cNvPr id="132218" name="Rectangle 67"/>
                <p:cNvSpPr>
                  <a:spLocks noChangeArrowheads="1"/>
                </p:cNvSpPr>
                <p:nvPr/>
              </p:nvSpPr>
              <p:spPr bwMode="auto">
                <a:xfrm>
                  <a:off x="28" y="1957"/>
                  <a:ext cx="844" cy="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Síntesis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proteínas</a:t>
                  </a:r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19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900" cy="11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6" name="Group 69"/>
              <p:cNvGrpSpPr>
                <a:grpSpLocks/>
              </p:cNvGrpSpPr>
              <p:nvPr/>
            </p:nvGrpSpPr>
            <p:grpSpPr bwMode="auto">
              <a:xfrm>
                <a:off x="900" y="1957"/>
                <a:ext cx="222" cy="1124"/>
                <a:chOff x="900" y="1957"/>
                <a:chExt cx="222" cy="1124"/>
              </a:xfrm>
            </p:grpSpPr>
            <p:sp>
              <p:nvSpPr>
                <p:cNvPr id="132216" name="Rectangle 70"/>
                <p:cNvSpPr>
                  <a:spLocks noChangeArrowheads="1"/>
                </p:cNvSpPr>
                <p:nvPr/>
              </p:nvSpPr>
              <p:spPr bwMode="auto">
                <a:xfrm>
                  <a:off x="928" y="1957"/>
                  <a:ext cx="166" cy="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17" name="Rectangle 71"/>
                <p:cNvSpPr>
                  <a:spLocks noChangeArrowheads="1"/>
                </p:cNvSpPr>
                <p:nvPr/>
              </p:nvSpPr>
              <p:spPr bwMode="auto">
                <a:xfrm>
                  <a:off x="900" y="1957"/>
                  <a:ext cx="222" cy="11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7" name="Group 72"/>
              <p:cNvGrpSpPr>
                <a:grpSpLocks/>
              </p:cNvGrpSpPr>
              <p:nvPr/>
            </p:nvGrpSpPr>
            <p:grpSpPr bwMode="auto">
              <a:xfrm>
                <a:off x="1122" y="1957"/>
                <a:ext cx="1983" cy="1124"/>
                <a:chOff x="1122" y="1957"/>
                <a:chExt cx="1983" cy="1124"/>
              </a:xfrm>
            </p:grpSpPr>
            <p:sp>
              <p:nvSpPr>
                <p:cNvPr id="132214" name="Rectangle 73"/>
                <p:cNvSpPr>
                  <a:spLocks noChangeArrowheads="1"/>
                </p:cNvSpPr>
                <p:nvPr/>
              </p:nvSpPr>
              <p:spPr bwMode="auto">
                <a:xfrm>
                  <a:off x="1150" y="1957"/>
                  <a:ext cx="1927" cy="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Inib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de la 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formación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0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de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cloroplastos</a:t>
                  </a:r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15" name="Rectangle 74"/>
                <p:cNvSpPr>
                  <a:spLocks noChangeArrowheads="1"/>
                </p:cNvSpPr>
                <p:nvPr/>
              </p:nvSpPr>
              <p:spPr bwMode="auto">
                <a:xfrm>
                  <a:off x="1122" y="1957"/>
                  <a:ext cx="1983" cy="11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8" name="Group 75"/>
              <p:cNvGrpSpPr>
                <a:grpSpLocks/>
              </p:cNvGrpSpPr>
              <p:nvPr/>
            </p:nvGrpSpPr>
            <p:grpSpPr bwMode="auto">
              <a:xfrm>
                <a:off x="3105" y="1957"/>
                <a:ext cx="222" cy="1124"/>
                <a:chOff x="3105" y="1957"/>
                <a:chExt cx="222" cy="1124"/>
              </a:xfrm>
            </p:grpSpPr>
            <p:sp>
              <p:nvSpPr>
                <p:cNvPr id="132212" name="Rectangle 76"/>
                <p:cNvSpPr>
                  <a:spLocks noChangeArrowheads="1"/>
                </p:cNvSpPr>
                <p:nvPr/>
              </p:nvSpPr>
              <p:spPr bwMode="auto">
                <a:xfrm>
                  <a:off x="3133" y="1957"/>
                  <a:ext cx="166" cy="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13" name="Rectangle 77"/>
                <p:cNvSpPr>
                  <a:spLocks noChangeArrowheads="1"/>
                </p:cNvSpPr>
                <p:nvPr/>
              </p:nvSpPr>
              <p:spPr bwMode="auto">
                <a:xfrm>
                  <a:off x="3105" y="1957"/>
                  <a:ext cx="222" cy="11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49" name="Group 78"/>
              <p:cNvGrpSpPr>
                <a:grpSpLocks/>
              </p:cNvGrpSpPr>
              <p:nvPr/>
            </p:nvGrpSpPr>
            <p:grpSpPr bwMode="auto">
              <a:xfrm>
                <a:off x="3327" y="1957"/>
                <a:ext cx="1106" cy="1124"/>
                <a:chOff x="3327" y="1957"/>
                <a:chExt cx="1106" cy="1124"/>
              </a:xfrm>
            </p:grpSpPr>
            <p:sp>
              <p:nvSpPr>
                <p:cNvPr id="132210" name="Rectangle 79"/>
                <p:cNvSpPr>
                  <a:spLocks noChangeArrowheads="1"/>
                </p:cNvSpPr>
                <p:nvPr/>
              </p:nvSpPr>
              <p:spPr bwMode="auto">
                <a:xfrm>
                  <a:off x="3355" y="1957"/>
                  <a:ext cx="1050" cy="1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eaLnBrk="0" hangingPunct="0"/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Clorose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muevas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en-US" sz="1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11" name="Rectangle 80"/>
                <p:cNvSpPr>
                  <a:spLocks noChangeArrowheads="1"/>
                </p:cNvSpPr>
                <p:nvPr/>
              </p:nvSpPr>
              <p:spPr bwMode="auto">
                <a:xfrm>
                  <a:off x="3327" y="1957"/>
                  <a:ext cx="1106" cy="11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0" name="Group 81"/>
              <p:cNvGrpSpPr>
                <a:grpSpLocks/>
              </p:cNvGrpSpPr>
              <p:nvPr/>
            </p:nvGrpSpPr>
            <p:grpSpPr bwMode="auto">
              <a:xfrm>
                <a:off x="0" y="3081"/>
                <a:ext cx="900" cy="403"/>
                <a:chOff x="0" y="3081"/>
                <a:chExt cx="900" cy="403"/>
              </a:xfrm>
            </p:grpSpPr>
            <p:sp>
              <p:nvSpPr>
                <p:cNvPr id="132208" name="Rectangle 82"/>
                <p:cNvSpPr>
                  <a:spLocks noChangeArrowheads="1"/>
                </p:cNvSpPr>
                <p:nvPr/>
              </p:nvSpPr>
              <p:spPr bwMode="auto">
                <a:xfrm>
                  <a:off x="28" y="3081"/>
                  <a:ext cx="84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09" name="Rectangle 83"/>
                <p:cNvSpPr>
                  <a:spLocks noChangeArrowheads="1"/>
                </p:cNvSpPr>
                <p:nvPr/>
              </p:nvSpPr>
              <p:spPr bwMode="auto">
                <a:xfrm>
                  <a:off x="0" y="3081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1" name="Group 84"/>
              <p:cNvGrpSpPr>
                <a:grpSpLocks/>
              </p:cNvGrpSpPr>
              <p:nvPr/>
            </p:nvGrpSpPr>
            <p:grpSpPr bwMode="auto">
              <a:xfrm>
                <a:off x="900" y="3081"/>
                <a:ext cx="222" cy="403"/>
                <a:chOff x="900" y="3081"/>
                <a:chExt cx="222" cy="403"/>
              </a:xfrm>
            </p:grpSpPr>
            <p:sp>
              <p:nvSpPr>
                <p:cNvPr id="132206" name="Rectangle 85"/>
                <p:cNvSpPr>
                  <a:spLocks noChangeArrowheads="1"/>
                </p:cNvSpPr>
                <p:nvPr/>
              </p:nvSpPr>
              <p:spPr bwMode="auto">
                <a:xfrm>
                  <a:off x="928" y="3081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07" name="Rectangle 86"/>
                <p:cNvSpPr>
                  <a:spLocks noChangeArrowheads="1"/>
                </p:cNvSpPr>
                <p:nvPr/>
              </p:nvSpPr>
              <p:spPr bwMode="auto">
                <a:xfrm>
                  <a:off x="900" y="3081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2" name="Group 87"/>
              <p:cNvGrpSpPr>
                <a:grpSpLocks/>
              </p:cNvGrpSpPr>
              <p:nvPr/>
            </p:nvGrpSpPr>
            <p:grpSpPr bwMode="auto">
              <a:xfrm>
                <a:off x="1122" y="3081"/>
                <a:ext cx="1983" cy="403"/>
                <a:chOff x="1122" y="3081"/>
                <a:chExt cx="1983" cy="403"/>
              </a:xfrm>
            </p:grpSpPr>
            <p:sp>
              <p:nvSpPr>
                <p:cNvPr id="132204" name="Rectangle 88"/>
                <p:cNvSpPr>
                  <a:spLocks noChangeArrowheads="1"/>
                </p:cNvSpPr>
                <p:nvPr/>
              </p:nvSpPr>
              <p:spPr bwMode="auto">
                <a:xfrm>
                  <a:off x="1150" y="3081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>
                      <a:latin typeface="Times New Roman" pitchFamily="18" charset="0"/>
                      <a:cs typeface="Times New Roman" pitchFamily="18" charset="0"/>
                    </a:rPr>
                    <a:t>Inib. do crescimento</a:t>
                  </a:r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05" name="Rectangle 89"/>
                <p:cNvSpPr>
                  <a:spLocks noChangeArrowheads="1"/>
                </p:cNvSpPr>
                <p:nvPr/>
              </p:nvSpPr>
              <p:spPr bwMode="auto">
                <a:xfrm>
                  <a:off x="1122" y="3081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3" name="Group 90"/>
              <p:cNvGrpSpPr>
                <a:grpSpLocks/>
              </p:cNvGrpSpPr>
              <p:nvPr/>
            </p:nvGrpSpPr>
            <p:grpSpPr bwMode="auto">
              <a:xfrm>
                <a:off x="3105" y="3081"/>
                <a:ext cx="222" cy="403"/>
                <a:chOff x="3105" y="3081"/>
                <a:chExt cx="222" cy="403"/>
              </a:xfrm>
            </p:grpSpPr>
            <p:sp>
              <p:nvSpPr>
                <p:cNvPr id="132202" name="Rectangle 91"/>
                <p:cNvSpPr>
                  <a:spLocks noChangeArrowheads="1"/>
                </p:cNvSpPr>
                <p:nvPr/>
              </p:nvSpPr>
              <p:spPr bwMode="auto">
                <a:xfrm>
                  <a:off x="3133" y="3081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203" name="Rectangle 92"/>
                <p:cNvSpPr>
                  <a:spLocks noChangeArrowheads="1"/>
                </p:cNvSpPr>
                <p:nvPr/>
              </p:nvSpPr>
              <p:spPr bwMode="auto">
                <a:xfrm>
                  <a:off x="3105" y="3081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4" name="Group 93"/>
              <p:cNvGrpSpPr>
                <a:grpSpLocks/>
              </p:cNvGrpSpPr>
              <p:nvPr/>
            </p:nvGrpSpPr>
            <p:grpSpPr bwMode="auto">
              <a:xfrm>
                <a:off x="3327" y="3081"/>
                <a:ext cx="1106" cy="403"/>
                <a:chOff x="3327" y="3081"/>
                <a:chExt cx="1106" cy="403"/>
              </a:xfrm>
            </p:grpSpPr>
            <p:sp>
              <p:nvSpPr>
                <p:cNvPr id="132200" name="Rectangle 94"/>
                <p:cNvSpPr>
                  <a:spLocks noChangeArrowheads="1"/>
                </p:cNvSpPr>
                <p:nvPr/>
              </p:nvSpPr>
              <p:spPr bwMode="auto">
                <a:xfrm>
                  <a:off x="3355" y="3081"/>
                  <a:ext cx="10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Deformación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hoja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201" name="Rectangle 95"/>
                <p:cNvSpPr>
                  <a:spLocks noChangeArrowheads="1"/>
                </p:cNvSpPr>
                <p:nvPr/>
              </p:nvSpPr>
              <p:spPr bwMode="auto">
                <a:xfrm>
                  <a:off x="3327" y="3081"/>
                  <a:ext cx="11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5" name="Group 96"/>
              <p:cNvGrpSpPr>
                <a:grpSpLocks/>
              </p:cNvGrpSpPr>
              <p:nvPr/>
            </p:nvGrpSpPr>
            <p:grpSpPr bwMode="auto">
              <a:xfrm>
                <a:off x="0" y="3484"/>
                <a:ext cx="900" cy="518"/>
                <a:chOff x="0" y="3484"/>
                <a:chExt cx="900" cy="518"/>
              </a:xfrm>
            </p:grpSpPr>
            <p:sp>
              <p:nvSpPr>
                <p:cNvPr id="132198" name="Rectangle 97"/>
                <p:cNvSpPr>
                  <a:spLocks noChangeArrowheads="1"/>
                </p:cNvSpPr>
                <p:nvPr/>
              </p:nvSpPr>
              <p:spPr bwMode="auto">
                <a:xfrm>
                  <a:off x="28" y="3484"/>
                  <a:ext cx="84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99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484"/>
                  <a:ext cx="90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6" name="Group 99"/>
              <p:cNvGrpSpPr>
                <a:grpSpLocks/>
              </p:cNvGrpSpPr>
              <p:nvPr/>
            </p:nvGrpSpPr>
            <p:grpSpPr bwMode="auto">
              <a:xfrm>
                <a:off x="900" y="3484"/>
                <a:ext cx="222" cy="518"/>
                <a:chOff x="900" y="3484"/>
                <a:chExt cx="222" cy="518"/>
              </a:xfrm>
            </p:grpSpPr>
            <p:sp>
              <p:nvSpPr>
                <p:cNvPr id="132196" name="Rectangle 100"/>
                <p:cNvSpPr>
                  <a:spLocks noChangeArrowheads="1"/>
                </p:cNvSpPr>
                <p:nvPr/>
              </p:nvSpPr>
              <p:spPr bwMode="auto">
                <a:xfrm>
                  <a:off x="928" y="3484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97" name="Rectangle 101"/>
                <p:cNvSpPr>
                  <a:spLocks noChangeArrowheads="1"/>
                </p:cNvSpPr>
                <p:nvPr/>
              </p:nvSpPr>
              <p:spPr bwMode="auto">
                <a:xfrm>
                  <a:off x="900" y="3484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7" name="Group 102"/>
              <p:cNvGrpSpPr>
                <a:grpSpLocks/>
              </p:cNvGrpSpPr>
              <p:nvPr/>
            </p:nvGrpSpPr>
            <p:grpSpPr bwMode="auto">
              <a:xfrm>
                <a:off x="1122" y="3484"/>
                <a:ext cx="1983" cy="518"/>
                <a:chOff x="1122" y="3484"/>
                <a:chExt cx="1983" cy="518"/>
              </a:xfrm>
            </p:grpSpPr>
            <p:sp>
              <p:nvSpPr>
                <p:cNvPr id="13219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150" y="3484"/>
                  <a:ext cx="19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95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22" y="3484"/>
                  <a:ext cx="198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8" name="Group 105"/>
              <p:cNvGrpSpPr>
                <a:grpSpLocks/>
              </p:cNvGrpSpPr>
              <p:nvPr/>
            </p:nvGrpSpPr>
            <p:grpSpPr bwMode="auto">
              <a:xfrm>
                <a:off x="3105" y="3484"/>
                <a:ext cx="222" cy="518"/>
                <a:chOff x="3105" y="3484"/>
                <a:chExt cx="222" cy="518"/>
              </a:xfrm>
            </p:grpSpPr>
            <p:sp>
              <p:nvSpPr>
                <p:cNvPr id="13219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33" y="3484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93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05" y="3484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59" name="Group 108"/>
              <p:cNvGrpSpPr>
                <a:grpSpLocks/>
              </p:cNvGrpSpPr>
              <p:nvPr/>
            </p:nvGrpSpPr>
            <p:grpSpPr bwMode="auto">
              <a:xfrm>
                <a:off x="3327" y="3484"/>
                <a:ext cx="1106" cy="518"/>
                <a:chOff x="3327" y="3484"/>
                <a:chExt cx="1106" cy="518"/>
              </a:xfrm>
            </p:grpSpPr>
            <p:sp>
              <p:nvSpPr>
                <p:cNvPr id="132190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55" y="3484"/>
                  <a:ext cx="10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Punta </a:t>
                  </a:r>
                  <a:r>
                    <a:rPr lang="en-US" sz="1800" b="1" dirty="0">
                      <a:latin typeface="Times New Roman" pitchFamily="18" charset="0"/>
                      <a:cs typeface="Times New Roman" pitchFamily="18" charset="0"/>
                    </a:rPr>
                    <a:t>de </a:t>
                  </a:r>
                  <a:r>
                    <a:rPr lang="en-US" sz="1800" b="1" dirty="0" err="1">
                      <a:latin typeface="Times New Roman" pitchFamily="18" charset="0"/>
                      <a:cs typeface="Times New Roman" pitchFamily="18" charset="0"/>
                    </a:rPr>
                    <a:t>chicote</a:t>
                  </a:r>
                  <a:r>
                    <a:rPr lang="en-US" sz="1800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en-US" sz="1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1800" b="1" dirty="0">
                      <a:latin typeface="Times New Roman" pitchFamily="18" charset="0"/>
                      <a:cs typeface="Times New Roman" pitchFamily="18" charset="0"/>
                    </a:rPr>
                    <a:t>( 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18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800" b="1" dirty="0" err="1" smtClean="0">
                      <a:latin typeface="Times New Roman" pitchFamily="18" charset="0"/>
                      <a:cs typeface="Times New Roman" pitchFamily="18" charset="0"/>
                    </a:rPr>
                    <a:t>nuevas</a:t>
                  </a:r>
                  <a:r>
                    <a:rPr lang="en-US" sz="1800" b="1" dirty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en-US" sz="1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1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191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27" y="3484"/>
                  <a:ext cx="11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0" name="Group 111"/>
              <p:cNvGrpSpPr>
                <a:grpSpLocks/>
              </p:cNvGrpSpPr>
              <p:nvPr/>
            </p:nvGrpSpPr>
            <p:grpSpPr bwMode="auto">
              <a:xfrm>
                <a:off x="0" y="4002"/>
                <a:ext cx="900" cy="403"/>
                <a:chOff x="0" y="4002"/>
                <a:chExt cx="900" cy="403"/>
              </a:xfrm>
            </p:grpSpPr>
            <p:sp>
              <p:nvSpPr>
                <p:cNvPr id="13218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" y="4002"/>
                  <a:ext cx="84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89" name="Rectangle 113"/>
                <p:cNvSpPr>
                  <a:spLocks noChangeArrowheads="1"/>
                </p:cNvSpPr>
                <p:nvPr/>
              </p:nvSpPr>
              <p:spPr bwMode="auto">
                <a:xfrm>
                  <a:off x="0" y="4002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1" name="Group 114"/>
              <p:cNvGrpSpPr>
                <a:grpSpLocks/>
              </p:cNvGrpSpPr>
              <p:nvPr/>
            </p:nvGrpSpPr>
            <p:grpSpPr bwMode="auto">
              <a:xfrm>
                <a:off x="900" y="4002"/>
                <a:ext cx="222" cy="403"/>
                <a:chOff x="900" y="4002"/>
                <a:chExt cx="222" cy="403"/>
              </a:xfrm>
            </p:grpSpPr>
            <p:sp>
              <p:nvSpPr>
                <p:cNvPr id="132186" name="Rectangle 115"/>
                <p:cNvSpPr>
                  <a:spLocks noChangeArrowheads="1"/>
                </p:cNvSpPr>
                <p:nvPr/>
              </p:nvSpPr>
              <p:spPr bwMode="auto">
                <a:xfrm>
                  <a:off x="928" y="4002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87" name="Rectangle 116"/>
                <p:cNvSpPr>
                  <a:spLocks noChangeArrowheads="1"/>
                </p:cNvSpPr>
                <p:nvPr/>
              </p:nvSpPr>
              <p:spPr bwMode="auto">
                <a:xfrm>
                  <a:off x="900" y="4002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2" name="Group 117"/>
              <p:cNvGrpSpPr>
                <a:grpSpLocks/>
              </p:cNvGrpSpPr>
              <p:nvPr/>
            </p:nvGrpSpPr>
            <p:grpSpPr bwMode="auto">
              <a:xfrm>
                <a:off x="1122" y="4002"/>
                <a:ext cx="1983" cy="403"/>
                <a:chOff x="1122" y="4002"/>
                <a:chExt cx="1983" cy="403"/>
              </a:xfrm>
            </p:grpSpPr>
            <p:sp>
              <p:nvSpPr>
                <p:cNvPr id="13218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150" y="4002"/>
                  <a:ext cx="19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85" name="Rectangle 119"/>
                <p:cNvSpPr>
                  <a:spLocks noChangeArrowheads="1"/>
                </p:cNvSpPr>
                <p:nvPr/>
              </p:nvSpPr>
              <p:spPr bwMode="auto">
                <a:xfrm>
                  <a:off x="1122" y="4002"/>
                  <a:ext cx="198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3" name="Group 120"/>
              <p:cNvGrpSpPr>
                <a:grpSpLocks/>
              </p:cNvGrpSpPr>
              <p:nvPr/>
            </p:nvGrpSpPr>
            <p:grpSpPr bwMode="auto">
              <a:xfrm>
                <a:off x="3105" y="4002"/>
                <a:ext cx="222" cy="403"/>
                <a:chOff x="3105" y="4002"/>
                <a:chExt cx="222" cy="403"/>
              </a:xfrm>
            </p:grpSpPr>
            <p:sp>
              <p:nvSpPr>
                <p:cNvPr id="132182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33" y="4002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83" name="Rectangle 122"/>
                <p:cNvSpPr>
                  <a:spLocks noChangeArrowheads="1"/>
                </p:cNvSpPr>
                <p:nvPr/>
              </p:nvSpPr>
              <p:spPr bwMode="auto">
                <a:xfrm>
                  <a:off x="3105" y="4002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4" name="Group 123"/>
              <p:cNvGrpSpPr>
                <a:grpSpLocks/>
              </p:cNvGrpSpPr>
              <p:nvPr/>
            </p:nvGrpSpPr>
            <p:grpSpPr bwMode="auto">
              <a:xfrm>
                <a:off x="3327" y="4002"/>
                <a:ext cx="1106" cy="403"/>
                <a:chOff x="3327" y="4002"/>
                <a:chExt cx="1106" cy="403"/>
              </a:xfrm>
            </p:grpSpPr>
            <p:sp>
              <p:nvSpPr>
                <p:cNvPr id="132180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55" y="4002"/>
                  <a:ext cx="10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81" name="Rectangle 125"/>
                <p:cNvSpPr>
                  <a:spLocks noChangeArrowheads="1"/>
                </p:cNvSpPr>
                <p:nvPr/>
              </p:nvSpPr>
              <p:spPr bwMode="auto">
                <a:xfrm>
                  <a:off x="3327" y="4002"/>
                  <a:ext cx="110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5" name="Group 126"/>
              <p:cNvGrpSpPr>
                <a:grpSpLocks/>
              </p:cNvGrpSpPr>
              <p:nvPr/>
            </p:nvGrpSpPr>
            <p:grpSpPr bwMode="auto">
              <a:xfrm>
                <a:off x="0" y="4405"/>
                <a:ext cx="3105" cy="403"/>
                <a:chOff x="0" y="4405"/>
                <a:chExt cx="3105" cy="403"/>
              </a:xfrm>
            </p:grpSpPr>
            <p:sp>
              <p:nvSpPr>
                <p:cNvPr id="132178" name="Rectangle 127"/>
                <p:cNvSpPr>
                  <a:spLocks noChangeArrowheads="1"/>
                </p:cNvSpPr>
                <p:nvPr/>
              </p:nvSpPr>
              <p:spPr bwMode="auto">
                <a:xfrm>
                  <a:off x="28" y="4405"/>
                  <a:ext cx="3049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Localización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de los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sintomas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179" name="Rectangle 128"/>
                <p:cNvSpPr>
                  <a:spLocks noChangeArrowheads="1"/>
                </p:cNvSpPr>
                <p:nvPr/>
              </p:nvSpPr>
              <p:spPr bwMode="auto">
                <a:xfrm>
                  <a:off x="0" y="4405"/>
                  <a:ext cx="31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6" name="Group 129"/>
              <p:cNvGrpSpPr>
                <a:grpSpLocks/>
              </p:cNvGrpSpPr>
              <p:nvPr/>
            </p:nvGrpSpPr>
            <p:grpSpPr bwMode="auto">
              <a:xfrm>
                <a:off x="3105" y="4405"/>
                <a:ext cx="222" cy="403"/>
                <a:chOff x="3105" y="4405"/>
                <a:chExt cx="222" cy="403"/>
              </a:xfrm>
            </p:grpSpPr>
            <p:sp>
              <p:nvSpPr>
                <p:cNvPr id="132176" name="Rectangle 130"/>
                <p:cNvSpPr>
                  <a:spLocks noChangeArrowheads="1"/>
                </p:cNvSpPr>
                <p:nvPr/>
              </p:nvSpPr>
              <p:spPr bwMode="auto">
                <a:xfrm>
                  <a:off x="3133" y="4405"/>
                  <a:ext cx="16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77" name="Rectangle 131"/>
                <p:cNvSpPr>
                  <a:spLocks noChangeArrowheads="1"/>
                </p:cNvSpPr>
                <p:nvPr/>
              </p:nvSpPr>
              <p:spPr bwMode="auto">
                <a:xfrm>
                  <a:off x="3105" y="4405"/>
                  <a:ext cx="22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7" name="Group 132"/>
              <p:cNvGrpSpPr>
                <a:grpSpLocks/>
              </p:cNvGrpSpPr>
              <p:nvPr/>
            </p:nvGrpSpPr>
            <p:grpSpPr bwMode="auto">
              <a:xfrm>
                <a:off x="3327" y="4405"/>
                <a:ext cx="1106" cy="921"/>
                <a:chOff x="3327" y="4405"/>
                <a:chExt cx="1106" cy="921"/>
              </a:xfrm>
            </p:grpSpPr>
            <p:sp>
              <p:nvSpPr>
                <p:cNvPr id="13217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355" y="4405"/>
                  <a:ext cx="1050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Nuevas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Hojas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viejas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legum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. def. N)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17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27" y="4405"/>
                  <a:ext cx="110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8" name="Group 135"/>
              <p:cNvGrpSpPr>
                <a:grpSpLocks/>
              </p:cNvGrpSpPr>
              <p:nvPr/>
            </p:nvGrpSpPr>
            <p:grpSpPr bwMode="auto">
              <a:xfrm>
                <a:off x="0" y="4808"/>
                <a:ext cx="3105" cy="518"/>
                <a:chOff x="0" y="4808"/>
                <a:chExt cx="3105" cy="518"/>
              </a:xfrm>
            </p:grpSpPr>
            <p:sp>
              <p:nvSpPr>
                <p:cNvPr id="13217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" y="4808"/>
                  <a:ext cx="304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Retranslocación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limitada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(? de Mo </a:t>
                  </a:r>
                  <a:r>
                    <a:rPr lang="en-US" sz="2000" b="1" dirty="0" err="1" smtClean="0">
                      <a:latin typeface="Times New Roman" pitchFamily="18" charset="0"/>
                      <a:cs typeface="Times New Roman" pitchFamily="18" charset="0"/>
                    </a:rPr>
                    <a:t>hasta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 la </a:t>
                  </a:r>
                  <a:r>
                    <a:rPr lang="en-US" sz="2000" b="1" dirty="0" err="1">
                      <a:latin typeface="Times New Roman" pitchFamily="18" charset="0"/>
                      <a:cs typeface="Times New Roman" pitchFamily="18" charset="0"/>
                    </a:rPr>
                    <a:t>senescência</a:t>
                  </a:r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132173" name="Rectangle 137"/>
                <p:cNvSpPr>
                  <a:spLocks noChangeArrowheads="1"/>
                </p:cNvSpPr>
                <p:nvPr/>
              </p:nvSpPr>
              <p:spPr bwMode="auto">
                <a:xfrm>
                  <a:off x="0" y="4808"/>
                  <a:ext cx="310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32169" name="Group 138"/>
              <p:cNvGrpSpPr>
                <a:grpSpLocks/>
              </p:cNvGrpSpPr>
              <p:nvPr/>
            </p:nvGrpSpPr>
            <p:grpSpPr bwMode="auto">
              <a:xfrm>
                <a:off x="3105" y="4808"/>
                <a:ext cx="222" cy="518"/>
                <a:chOff x="3105" y="4808"/>
                <a:chExt cx="222" cy="518"/>
              </a:xfrm>
            </p:grpSpPr>
            <p:sp>
              <p:nvSpPr>
                <p:cNvPr id="132170" name="Rectangle 139"/>
                <p:cNvSpPr>
                  <a:spLocks noChangeArrowheads="1"/>
                </p:cNvSpPr>
                <p:nvPr/>
              </p:nvSpPr>
              <p:spPr bwMode="auto">
                <a:xfrm>
                  <a:off x="3133" y="4808"/>
                  <a:ext cx="16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2000">
                    <a:latin typeface="Times New Roman" pitchFamily="18" charset="0"/>
                  </a:endParaRPr>
                </a:p>
              </p:txBody>
            </p:sp>
            <p:sp>
              <p:nvSpPr>
                <p:cNvPr id="132171" name="Rectangle 140"/>
                <p:cNvSpPr>
                  <a:spLocks noChangeArrowheads="1"/>
                </p:cNvSpPr>
                <p:nvPr/>
              </p:nvSpPr>
              <p:spPr bwMode="auto">
                <a:xfrm>
                  <a:off x="3105" y="4808"/>
                  <a:ext cx="22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</p:grpSp>
        <p:sp>
          <p:nvSpPr>
            <p:cNvPr id="132124" name="Rectangle 141"/>
            <p:cNvSpPr>
              <a:spLocks noChangeArrowheads="1"/>
            </p:cNvSpPr>
            <p:nvPr/>
          </p:nvSpPr>
          <p:spPr bwMode="auto">
            <a:xfrm>
              <a:off x="-3" y="-3"/>
              <a:ext cx="4439" cy="533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32100" name="Oval 142"/>
          <p:cNvSpPr>
            <a:spLocks noChangeArrowheads="1"/>
          </p:cNvSpPr>
          <p:nvPr/>
        </p:nvSpPr>
        <p:spPr bwMode="auto">
          <a:xfrm>
            <a:off x="2286000" y="4114800"/>
            <a:ext cx="2514600" cy="762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1" name="Oval 143"/>
          <p:cNvSpPr>
            <a:spLocks noChangeArrowheads="1"/>
          </p:cNvSpPr>
          <p:nvPr/>
        </p:nvSpPr>
        <p:spPr bwMode="auto">
          <a:xfrm>
            <a:off x="2133600" y="2895600"/>
            <a:ext cx="2867028" cy="838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2" name="Oval 144"/>
          <p:cNvSpPr>
            <a:spLocks noChangeArrowheads="1"/>
          </p:cNvSpPr>
          <p:nvPr/>
        </p:nvSpPr>
        <p:spPr bwMode="auto">
          <a:xfrm>
            <a:off x="2133600" y="1752600"/>
            <a:ext cx="2133600" cy="8382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3" name="Oval 145"/>
          <p:cNvSpPr>
            <a:spLocks noChangeArrowheads="1"/>
          </p:cNvSpPr>
          <p:nvPr/>
        </p:nvSpPr>
        <p:spPr bwMode="auto">
          <a:xfrm>
            <a:off x="4343400" y="1828800"/>
            <a:ext cx="1905000" cy="609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4" name="Oval 146"/>
          <p:cNvSpPr>
            <a:spLocks noChangeArrowheads="1"/>
          </p:cNvSpPr>
          <p:nvPr/>
        </p:nvSpPr>
        <p:spPr bwMode="auto">
          <a:xfrm>
            <a:off x="2209800" y="1143000"/>
            <a:ext cx="2719390" cy="642926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5" name="Oval 147"/>
          <p:cNvSpPr>
            <a:spLocks noChangeArrowheads="1"/>
          </p:cNvSpPr>
          <p:nvPr/>
        </p:nvSpPr>
        <p:spPr bwMode="auto">
          <a:xfrm>
            <a:off x="4800600" y="1143000"/>
            <a:ext cx="1447800" cy="609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6" name="Oval 149"/>
          <p:cNvSpPr>
            <a:spLocks noChangeArrowheads="1"/>
          </p:cNvSpPr>
          <p:nvPr/>
        </p:nvSpPr>
        <p:spPr bwMode="auto">
          <a:xfrm>
            <a:off x="6629400" y="1219200"/>
            <a:ext cx="2133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7" name="Oval 150"/>
          <p:cNvSpPr>
            <a:spLocks noChangeArrowheads="1"/>
          </p:cNvSpPr>
          <p:nvPr/>
        </p:nvSpPr>
        <p:spPr bwMode="auto">
          <a:xfrm>
            <a:off x="6629400" y="1905000"/>
            <a:ext cx="2209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8" name="Oval 151"/>
          <p:cNvSpPr>
            <a:spLocks noChangeArrowheads="1"/>
          </p:cNvSpPr>
          <p:nvPr/>
        </p:nvSpPr>
        <p:spPr bwMode="auto">
          <a:xfrm>
            <a:off x="6781800" y="4038600"/>
            <a:ext cx="2362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09" name="Oval 152"/>
          <p:cNvSpPr>
            <a:spLocks noChangeArrowheads="1"/>
          </p:cNvSpPr>
          <p:nvPr/>
        </p:nvSpPr>
        <p:spPr bwMode="auto">
          <a:xfrm>
            <a:off x="6629400" y="2895600"/>
            <a:ext cx="2438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10" name="Oval 153"/>
          <p:cNvSpPr>
            <a:spLocks noChangeArrowheads="1"/>
          </p:cNvSpPr>
          <p:nvPr/>
        </p:nvSpPr>
        <p:spPr bwMode="auto">
          <a:xfrm>
            <a:off x="6629400" y="5715000"/>
            <a:ext cx="25146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2111" name="Line 154"/>
          <p:cNvSpPr>
            <a:spLocks noChangeShapeType="1"/>
          </p:cNvSpPr>
          <p:nvPr/>
        </p:nvSpPr>
        <p:spPr bwMode="auto">
          <a:xfrm>
            <a:off x="1295400" y="3657600"/>
            <a:ext cx="1143000" cy="5334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2" name="Line 155"/>
          <p:cNvSpPr>
            <a:spLocks noChangeShapeType="1"/>
          </p:cNvSpPr>
          <p:nvPr/>
        </p:nvSpPr>
        <p:spPr bwMode="auto">
          <a:xfrm flipV="1">
            <a:off x="1295400" y="3048000"/>
            <a:ext cx="838200" cy="2286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3" name="Line 156"/>
          <p:cNvSpPr>
            <a:spLocks noChangeShapeType="1"/>
          </p:cNvSpPr>
          <p:nvPr/>
        </p:nvSpPr>
        <p:spPr bwMode="auto">
          <a:xfrm flipV="1">
            <a:off x="1295400" y="2133600"/>
            <a:ext cx="838200" cy="2286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4" name="Line 157"/>
          <p:cNvSpPr>
            <a:spLocks noChangeShapeType="1"/>
          </p:cNvSpPr>
          <p:nvPr/>
        </p:nvSpPr>
        <p:spPr bwMode="auto">
          <a:xfrm flipV="1">
            <a:off x="1600200" y="1295400"/>
            <a:ext cx="5334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5" name="Line 158"/>
          <p:cNvSpPr>
            <a:spLocks noChangeShapeType="1"/>
          </p:cNvSpPr>
          <p:nvPr/>
        </p:nvSpPr>
        <p:spPr bwMode="auto">
          <a:xfrm flipV="1">
            <a:off x="4495800" y="1143000"/>
            <a:ext cx="5334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6" name="Line 159"/>
          <p:cNvSpPr>
            <a:spLocks noChangeShapeType="1"/>
          </p:cNvSpPr>
          <p:nvPr/>
        </p:nvSpPr>
        <p:spPr bwMode="auto">
          <a:xfrm flipV="1">
            <a:off x="3962400" y="1752600"/>
            <a:ext cx="27432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7" name="Line 160"/>
          <p:cNvSpPr>
            <a:spLocks noChangeShapeType="1"/>
          </p:cNvSpPr>
          <p:nvPr/>
        </p:nvSpPr>
        <p:spPr bwMode="auto">
          <a:xfrm flipV="1">
            <a:off x="4038600" y="2362200"/>
            <a:ext cx="5334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8" name="Line 161"/>
          <p:cNvSpPr>
            <a:spLocks noChangeShapeType="1"/>
          </p:cNvSpPr>
          <p:nvPr/>
        </p:nvSpPr>
        <p:spPr bwMode="auto">
          <a:xfrm flipV="1">
            <a:off x="5791200" y="2438400"/>
            <a:ext cx="914400" cy="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19" name="Line 162"/>
          <p:cNvSpPr>
            <a:spLocks noChangeShapeType="1"/>
          </p:cNvSpPr>
          <p:nvPr/>
        </p:nvSpPr>
        <p:spPr bwMode="auto">
          <a:xfrm flipV="1">
            <a:off x="4572000" y="4191000"/>
            <a:ext cx="22098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20" name="Line 163"/>
          <p:cNvSpPr>
            <a:spLocks noChangeShapeType="1"/>
          </p:cNvSpPr>
          <p:nvPr/>
        </p:nvSpPr>
        <p:spPr bwMode="auto">
          <a:xfrm flipV="1">
            <a:off x="4419600" y="3429000"/>
            <a:ext cx="2209800" cy="76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132121" name="Freeform 164"/>
          <p:cNvSpPr>
            <a:spLocks/>
          </p:cNvSpPr>
          <p:nvPr/>
        </p:nvSpPr>
        <p:spPr bwMode="auto">
          <a:xfrm>
            <a:off x="5334000" y="2438400"/>
            <a:ext cx="1524000" cy="3035300"/>
          </a:xfrm>
          <a:custGeom>
            <a:avLst/>
            <a:gdLst>
              <a:gd name="T0" fmla="*/ 0 w 960"/>
              <a:gd name="T1" fmla="*/ 0 h 1912"/>
              <a:gd name="T2" fmla="*/ 2147483647 w 960"/>
              <a:gd name="T3" fmla="*/ 2147483647 h 1912"/>
              <a:gd name="T4" fmla="*/ 2147483647 w 960"/>
              <a:gd name="T5" fmla="*/ 2147483647 h 1912"/>
              <a:gd name="T6" fmla="*/ 0 60000 65536"/>
              <a:gd name="T7" fmla="*/ 0 60000 65536"/>
              <a:gd name="T8" fmla="*/ 0 60000 65536"/>
              <a:gd name="T9" fmla="*/ 0 w 960"/>
              <a:gd name="T10" fmla="*/ 0 h 1912"/>
              <a:gd name="T11" fmla="*/ 960 w 960"/>
              <a:gd name="T12" fmla="*/ 1912 h 1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912">
                <a:moveTo>
                  <a:pt x="0" y="0"/>
                </a:moveTo>
                <a:cubicBezTo>
                  <a:pt x="112" y="676"/>
                  <a:pt x="224" y="1352"/>
                  <a:pt x="384" y="1632"/>
                </a:cubicBezTo>
                <a:cubicBezTo>
                  <a:pt x="544" y="1912"/>
                  <a:pt x="752" y="1796"/>
                  <a:pt x="960" y="1680"/>
                </a:cubicBezTo>
              </a:path>
            </a:pathLst>
          </a:cu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43877" name="Rectangle 165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 noTextEdit="1"/>
          </p:cNvSpPr>
          <p:nvPr/>
        </p:nvSpPr>
        <p:spPr bwMode="auto">
          <a:xfrm>
            <a:off x="2114550" y="-1563688"/>
            <a:ext cx="4919663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62000" y="533400"/>
            <a:ext cx="7086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0" y="5638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Figura .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Produción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de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materia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seca 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y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contenido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de Mo 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y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N nítrico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plantas de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maíz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a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los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18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días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después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de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la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germinación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cultivado sob diferentes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niveis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de Mo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  <a:cs typeface="Times New Roman" pitchFamily="18" charset="0"/>
              </a:rPr>
              <a:t>suelo</a:t>
            </a:r>
            <a:r>
              <a:rPr lang="pt-BR" sz="2400" b="1" dirty="0">
                <a:solidFill>
                  <a:srgbClr val="FFFF00"/>
                </a:solidFill>
                <a:cs typeface="Times New Roman" pitchFamily="18" charset="0"/>
              </a:rPr>
              <a:t>. </a:t>
            </a:r>
            <a:endParaRPr lang="es-ES" sz="2400" b="1" dirty="0"/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/>
        </p:nvSpPr>
        <p:spPr bwMode="auto">
          <a:xfrm>
            <a:off x="2114550" y="-1563688"/>
            <a:ext cx="4919663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171450" y="349250"/>
            <a:ext cx="8972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800" b="1" dirty="0" err="1" smtClean="0">
                <a:cs typeface="Times New Roman" pitchFamily="18" charset="0"/>
              </a:rPr>
              <a:t>Exigencias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de molibdênio </a:t>
            </a:r>
            <a:r>
              <a:rPr lang="pt-BR" sz="2800" b="1" dirty="0" smtClean="0">
                <a:cs typeface="Times New Roman" pitchFamily="18" charset="0"/>
              </a:rPr>
              <a:t>de </a:t>
            </a:r>
            <a:r>
              <a:rPr lang="pt-BR" sz="2800" b="1" dirty="0" err="1" smtClean="0">
                <a:cs typeface="Times New Roman" pitchFamily="18" charset="0"/>
              </a:rPr>
              <a:t>las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principales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culturas (Malavolta </a:t>
            </a:r>
            <a:r>
              <a:rPr lang="pt-BR" sz="2800" b="1" dirty="0" err="1">
                <a:cs typeface="Times New Roman" pitchFamily="18" charset="0"/>
              </a:rPr>
              <a:t>et</a:t>
            </a:r>
            <a:r>
              <a:rPr lang="pt-BR" sz="2800" b="1" dirty="0">
                <a:cs typeface="Times New Roman" pitchFamily="18" charset="0"/>
              </a:rPr>
              <a:t> al., 1997)</a:t>
            </a:r>
          </a:p>
        </p:txBody>
      </p:sp>
      <p:pic>
        <p:nvPicPr>
          <p:cNvPr id="134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9144000" cy="421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5857884" y="0"/>
            <a:ext cx="3286116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/>
        </p:nvSpPr>
        <p:spPr bwMode="auto">
          <a:xfrm>
            <a:off x="2114550" y="-1563688"/>
            <a:ext cx="4919663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71450" y="1219200"/>
            <a:ext cx="8972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200" b="1" dirty="0" err="1" smtClean="0">
                <a:solidFill>
                  <a:srgbClr val="66FF66"/>
                </a:solidFill>
                <a:cs typeface="Times New Roman" pitchFamily="18" charset="0"/>
              </a:rPr>
              <a:t>Exigencias</a:t>
            </a:r>
            <a:r>
              <a:rPr lang="pt-BR" sz="3200" b="1" dirty="0" smtClean="0">
                <a:solidFill>
                  <a:srgbClr val="66FF66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cs typeface="Times New Roman" pitchFamily="18" charset="0"/>
              </a:rPr>
              <a:t>de molibdênio </a:t>
            </a:r>
            <a:r>
              <a:rPr lang="pt-BR" sz="3200" b="1" dirty="0" smtClean="0">
                <a:solidFill>
                  <a:srgbClr val="66FF66"/>
                </a:solidFill>
                <a:cs typeface="Times New Roman" pitchFamily="18" charset="0"/>
              </a:rPr>
              <a:t>de </a:t>
            </a:r>
            <a:r>
              <a:rPr lang="pt-BR" sz="3200" b="1" dirty="0" err="1" smtClean="0">
                <a:solidFill>
                  <a:srgbClr val="66FF66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rgbClr val="66FF66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rgbClr val="66FF66"/>
                </a:solidFill>
                <a:cs typeface="Times New Roman" pitchFamily="18" charset="0"/>
              </a:rPr>
              <a:t>principales</a:t>
            </a:r>
            <a:r>
              <a:rPr lang="pt-BR" sz="3200" b="1" dirty="0" smtClean="0">
                <a:solidFill>
                  <a:srgbClr val="66FF66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rgbClr val="66FF66"/>
                </a:solidFill>
                <a:cs typeface="Times New Roman" pitchFamily="18" charset="0"/>
              </a:rPr>
              <a:t>culturas </a:t>
            </a:r>
            <a:r>
              <a:rPr lang="pt-BR" sz="2400" b="1" dirty="0">
                <a:solidFill>
                  <a:srgbClr val="66FF66"/>
                </a:solidFill>
                <a:cs typeface="Times New Roman" pitchFamily="18" charset="0"/>
              </a:rPr>
              <a:t>(Malavolta </a:t>
            </a:r>
            <a:r>
              <a:rPr lang="pt-BR" sz="2400" b="1" dirty="0" err="1">
                <a:solidFill>
                  <a:srgbClr val="66FF66"/>
                </a:solidFill>
                <a:cs typeface="Times New Roman" pitchFamily="18" charset="0"/>
              </a:rPr>
              <a:t>et</a:t>
            </a:r>
            <a:r>
              <a:rPr lang="pt-BR" sz="2400" b="1" dirty="0">
                <a:solidFill>
                  <a:srgbClr val="66FF66"/>
                </a:solidFill>
                <a:cs typeface="Times New Roman" pitchFamily="18" charset="0"/>
              </a:rPr>
              <a:t> al., 1997)</a:t>
            </a:r>
          </a:p>
        </p:txBody>
      </p:sp>
      <p:pic>
        <p:nvPicPr>
          <p:cNvPr id="1351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610600" cy="1597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57884" y="0"/>
            <a:ext cx="3286116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/>
        </p:nvSpPr>
        <p:spPr bwMode="auto">
          <a:xfrm>
            <a:off x="2114550" y="-1563688"/>
            <a:ext cx="4919663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4800" b="1" dirty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        Sintomas de </a:t>
            </a:r>
            <a:r>
              <a:rPr lang="pt-BR" sz="4800" b="1" dirty="0" err="1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deficiencia</a:t>
            </a:r>
            <a:endParaRPr lang="pt-BR" sz="4800" b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Devido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restrita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mobilidad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plantas,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los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sintomas de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deficiencia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de Mo descritos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algunas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especies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ocurren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hojas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nuevas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y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otras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hojas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viejas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. </a:t>
            </a:r>
          </a:p>
          <a:p>
            <a:pPr algn="just" eaLnBrk="0" hangingPunct="0"/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geral,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ocurre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una </a:t>
            </a:r>
            <a:r>
              <a:rPr lang="pt-BR" sz="3200" b="1" dirty="0" err="1">
                <a:solidFill>
                  <a:schemeClr val="folHlink"/>
                </a:solidFill>
                <a:cs typeface="Times New Roman" pitchFamily="18" charset="0"/>
              </a:rPr>
              <a:t>clorose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>
                <a:solidFill>
                  <a:schemeClr val="folHlink"/>
                </a:solidFill>
                <a:cs typeface="Times New Roman" pitchFamily="18" charset="0"/>
              </a:rPr>
              <a:t>internerval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,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semejante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deficiencia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de Mn,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que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márgenes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de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hojas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tendem 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curvarse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para cima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o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para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bajo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/>
        </p:nvSpPr>
        <p:spPr bwMode="auto">
          <a:xfrm>
            <a:off x="2114550" y="-1563688"/>
            <a:ext cx="4919663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6000" b="1" dirty="0">
                <a:solidFill>
                  <a:srgbClr val="66FF66"/>
                </a:solidFill>
                <a:cs typeface="Times New Roman" pitchFamily="18" charset="0"/>
              </a:rPr>
              <a:t> Sintomas de </a:t>
            </a:r>
            <a:r>
              <a:rPr lang="pt-BR" sz="6000" b="1" dirty="0" err="1" smtClean="0">
                <a:solidFill>
                  <a:srgbClr val="66FF66"/>
                </a:solidFill>
                <a:cs typeface="Times New Roman" pitchFamily="18" charset="0"/>
              </a:rPr>
              <a:t>exceso</a:t>
            </a:r>
            <a:endParaRPr lang="pt-BR" sz="6000" b="1" dirty="0">
              <a:solidFill>
                <a:srgbClr val="66FF66"/>
              </a:solidFill>
              <a:cs typeface="Times New Roman" pitchFamily="18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La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toxicidade de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molibdeno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culturas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no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común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sendo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encuentrada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sólo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cuando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se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verifican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teores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muy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altos.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Se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	d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eve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considerar que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toxicidad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de Mo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puede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resultar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>
                <a:solidFill>
                  <a:schemeClr val="folHlink"/>
                </a:solidFill>
                <a:cs typeface="Times New Roman" pitchFamily="18" charset="0"/>
              </a:rPr>
              <a:t>clorose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>
                <a:solidFill>
                  <a:schemeClr val="folHlink"/>
                </a:solidFill>
                <a:cs typeface="Times New Roman" pitchFamily="18" charset="0"/>
              </a:rPr>
              <a:t>internerval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de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hojas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,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semejante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a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deficiencia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de Fe, 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y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las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hojas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nuevas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pueden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 err="1" smtClean="0">
                <a:solidFill>
                  <a:schemeClr val="folHlink"/>
                </a:solidFill>
                <a:cs typeface="Times New Roman" pitchFamily="18" charset="0"/>
              </a:rPr>
              <a:t>quedarse</a:t>
            </a:r>
            <a:r>
              <a:rPr lang="pt-BR" sz="32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3200" b="1" dirty="0">
                <a:solidFill>
                  <a:schemeClr val="folHlink"/>
                </a:solidFill>
                <a:cs typeface="Times New Roman" pitchFamily="18" charset="0"/>
              </a:rPr>
              <a:t>distorcidas.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3" descr="C:\DefExcessosNutrientes\IMAGES\Img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49338"/>
            <a:ext cx="8715375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6944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</a:t>
            </a:r>
            <a:r>
              <a:rPr lang="es-ES" sz="3200" b="1" dirty="0" err="1">
                <a:solidFill>
                  <a:srgbClr val="FFFF00"/>
                </a:solidFill>
              </a:rPr>
              <a:t>citros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7"/>
          <p:cNvSpPr txBox="1">
            <a:spLocks noChangeArrowheads="1"/>
          </p:cNvSpPr>
          <p:nvPr/>
        </p:nvSpPr>
        <p:spPr bwMode="auto">
          <a:xfrm>
            <a:off x="55563" y="563563"/>
            <a:ext cx="894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</a:t>
            </a:r>
            <a:r>
              <a:rPr lang="es-ES" sz="3200" b="1" dirty="0">
                <a:solidFill>
                  <a:srgbClr val="FFFF00"/>
                </a:solidFill>
              </a:rPr>
              <a:t>cana-de-</a:t>
            </a:r>
            <a:r>
              <a:rPr lang="es-ES" sz="3200" b="1" dirty="0" err="1">
                <a:solidFill>
                  <a:srgbClr val="FFFF00"/>
                </a:solidFill>
              </a:rPr>
              <a:t>açúcar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39268" name="Picture 10" descr="Cane01Mo.jpg (226264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50963"/>
            <a:ext cx="80772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84250"/>
            <a:ext cx="68580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647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</a:t>
            </a:r>
            <a:r>
              <a:rPr lang="es-ES" sz="3200" b="1" dirty="0">
                <a:solidFill>
                  <a:srgbClr val="FFFF00"/>
                </a:solidFill>
              </a:rPr>
              <a:t>soja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0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990600"/>
            <a:ext cx="54864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42" descr="Molybdenum defficiency in pean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243"/>
          <p:cNvSpPr txBox="1">
            <a:spLocks noChangeArrowheads="1"/>
          </p:cNvSpPr>
          <p:nvPr/>
        </p:nvSpPr>
        <p:spPr bwMode="auto">
          <a:xfrm>
            <a:off x="500063" y="214313"/>
            <a:ext cx="7932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</a:t>
            </a:r>
            <a:r>
              <a:rPr lang="es-ES" sz="3200" b="1" dirty="0" err="1">
                <a:solidFill>
                  <a:srgbClr val="FFFF00"/>
                </a:solidFill>
              </a:rPr>
              <a:t>Amendoim</a:t>
            </a:r>
            <a:endParaRPr lang="es-E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5181600" y="19812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sz="2800">
                <a:sym typeface="Symbol" pitchFamily="18" charset="2"/>
              </a:rPr>
              <a:t></a:t>
            </a:r>
            <a:r>
              <a:rPr lang="en-US" sz="2000" b="1" i="1">
                <a:solidFill>
                  <a:schemeClr val="folHlink"/>
                </a:solidFill>
              </a:rPr>
              <a:t>  Mo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1295400" y="457200"/>
            <a:ext cx="5943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3200" b="1" i="1" dirty="0" err="1" smtClean="0">
                <a:solidFill>
                  <a:schemeClr val="folHlink"/>
                </a:solidFill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</a:rPr>
              <a:t>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</a:rPr>
              <a:t> la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disponibilidad</a:t>
            </a:r>
            <a:r>
              <a:rPr lang="en-US" sz="2800" b="1" i="1" dirty="0" smtClean="0">
                <a:solidFill>
                  <a:schemeClr val="folHlink"/>
                </a:solidFill>
              </a:rPr>
              <a:t> en el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suelo</a:t>
            </a:r>
            <a:r>
              <a:rPr lang="en-US" sz="2800" b="1" i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23908" name="Oval 9"/>
          <p:cNvSpPr>
            <a:spLocks noChangeArrowheads="1"/>
          </p:cNvSpPr>
          <p:nvPr/>
        </p:nvSpPr>
        <p:spPr bwMode="auto">
          <a:xfrm>
            <a:off x="457200" y="35052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sym typeface="Symbol" pitchFamily="18" charset="2"/>
              </a:rPr>
              <a:t></a:t>
            </a:r>
            <a:r>
              <a:rPr lang="pt-BR"/>
              <a:t> </a:t>
            </a:r>
            <a:r>
              <a:rPr lang="pt-BR" sz="2800"/>
              <a:t>M.O</a:t>
            </a:r>
            <a:r>
              <a:rPr lang="pt-BR"/>
              <a:t>.</a:t>
            </a:r>
          </a:p>
        </p:txBody>
      </p:sp>
      <p:sp>
        <p:nvSpPr>
          <p:cNvPr id="123909" name="Oval 12"/>
          <p:cNvSpPr>
            <a:spLocks noChangeArrowheads="1"/>
          </p:cNvSpPr>
          <p:nvPr/>
        </p:nvSpPr>
        <p:spPr bwMode="auto">
          <a:xfrm>
            <a:off x="571472" y="2057400"/>
            <a:ext cx="3467128" cy="914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/>
              <a:t>Pobreza </a:t>
            </a:r>
            <a:r>
              <a:rPr lang="pt-BR" sz="2800" dirty="0" err="1" smtClean="0"/>
              <a:t>en</a:t>
            </a:r>
            <a:r>
              <a:rPr lang="pt-BR" sz="2800" dirty="0" smtClean="0"/>
              <a:t> </a:t>
            </a:r>
            <a:r>
              <a:rPr lang="pt-BR" sz="2800" dirty="0" err="1" smtClean="0"/>
              <a:t>el</a:t>
            </a:r>
            <a:r>
              <a:rPr lang="pt-BR" sz="2800" dirty="0" smtClean="0"/>
              <a:t> </a:t>
            </a:r>
            <a:r>
              <a:rPr lang="pt-BR" sz="2800" dirty="0" err="1" smtClean="0"/>
              <a:t>suelo</a:t>
            </a:r>
            <a:endParaRPr lang="pt-BR" sz="2800" dirty="0"/>
          </a:p>
        </p:txBody>
      </p:sp>
      <p:sp>
        <p:nvSpPr>
          <p:cNvPr id="123910" name="Oval 13"/>
          <p:cNvSpPr>
            <a:spLocks noChangeArrowheads="1"/>
          </p:cNvSpPr>
          <p:nvPr/>
        </p:nvSpPr>
        <p:spPr bwMode="auto">
          <a:xfrm>
            <a:off x="2209800" y="34290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sym typeface="Symbol" pitchFamily="18" charset="2"/>
              </a:rPr>
              <a:t></a:t>
            </a:r>
            <a:r>
              <a:rPr lang="pt-BR"/>
              <a:t> </a:t>
            </a:r>
            <a:r>
              <a:rPr lang="pt-BR" sz="2800"/>
              <a:t>pH</a:t>
            </a:r>
          </a:p>
        </p:txBody>
      </p:sp>
      <p:sp>
        <p:nvSpPr>
          <p:cNvPr id="123911" name="Oval 17"/>
          <p:cNvSpPr>
            <a:spLocks noChangeArrowheads="1"/>
          </p:cNvSpPr>
          <p:nvPr/>
        </p:nvSpPr>
        <p:spPr bwMode="auto">
          <a:xfrm>
            <a:off x="5638800" y="3276600"/>
            <a:ext cx="2438400" cy="762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>
                <a:sym typeface="Symbol" pitchFamily="18" charset="2"/>
              </a:rPr>
              <a:t> </a:t>
            </a:r>
            <a:r>
              <a:rPr lang="pt-BR" sz="2800">
                <a:solidFill>
                  <a:schemeClr val="folHlink"/>
                </a:solidFill>
              </a:rPr>
              <a:t>Mo</a:t>
            </a:r>
          </a:p>
        </p:txBody>
      </p:sp>
      <p:sp>
        <p:nvSpPr>
          <p:cNvPr id="123912" name="AutoShape 18"/>
          <p:cNvSpPr>
            <a:spLocks noChangeArrowheads="1"/>
          </p:cNvSpPr>
          <p:nvPr/>
        </p:nvSpPr>
        <p:spPr bwMode="auto">
          <a:xfrm>
            <a:off x="4038600" y="3581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3" name="Oval 19"/>
          <p:cNvSpPr>
            <a:spLocks noChangeArrowheads="1"/>
          </p:cNvSpPr>
          <p:nvPr/>
        </p:nvSpPr>
        <p:spPr bwMode="auto">
          <a:xfrm>
            <a:off x="5257800" y="1981200"/>
            <a:ext cx="2971800" cy="990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2800">
              <a:solidFill>
                <a:schemeClr val="folHlink"/>
              </a:solidFill>
            </a:endParaRPr>
          </a:p>
        </p:txBody>
      </p:sp>
      <p:sp>
        <p:nvSpPr>
          <p:cNvPr id="123914" name="AutoShape 22"/>
          <p:cNvSpPr>
            <a:spLocks noChangeArrowheads="1"/>
          </p:cNvSpPr>
          <p:nvPr/>
        </p:nvSpPr>
        <p:spPr bwMode="auto">
          <a:xfrm>
            <a:off x="4191000" y="22098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>
                <a:solidFill>
                  <a:schemeClr val="tx2"/>
                </a:solidFill>
                <a:latin typeface="Monotype Corsiva" pitchFamily="66" charset="0"/>
              </a:rPr>
              <a:t>Introdução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8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1500" y="214313"/>
            <a:ext cx="7879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remolacha</a:t>
            </a:r>
            <a:endParaRPr lang="es-ES" sz="2400" dirty="0">
              <a:latin typeface="Times New Roman" pitchFamily="18" charset="0"/>
            </a:endParaRP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19063" y="857250"/>
          <a:ext cx="8882062" cy="5929313"/>
        </p:xfrm>
        <a:graphic>
          <a:graphicData uri="http://schemas.openxmlformats.org/presentationml/2006/ole">
            <p:oleObj spid="_x0000_s4098" name="Photo Editor Photo" r:id="rId3" imgW="3809524" imgH="2542857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857250" y="0"/>
            <a:ext cx="6899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berza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2339" name="Picture 5" descr="Caul01Mo.jpg (233544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785813"/>
            <a:ext cx="91090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571500" y="785813"/>
            <a:ext cx="6899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berza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3363" name="Picture 5" descr="http://www-unix.oit.umass.edu/%7Epsoil120/images/M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2214563"/>
            <a:ext cx="8918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71500" y="0"/>
            <a:ext cx="7263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Coliflor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4387" name="Picture 2" descr="http://web1.msue.msu.edu/monroe/07-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25475"/>
            <a:ext cx="8310563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42938" y="285750"/>
            <a:ext cx="7308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Cebolla</a:t>
            </a:r>
            <a:endParaRPr lang="es-ES" sz="2400" dirty="0">
              <a:latin typeface="Times New Roman" pitchFamily="18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590800" y="808038"/>
          <a:ext cx="4195763" cy="5973762"/>
        </p:xfrm>
        <a:graphic>
          <a:graphicData uri="http://schemas.openxmlformats.org/presentationml/2006/ole">
            <p:oleObj spid="_x0000_s5122" name="Photo Editor Photo" r:id="rId3" imgW="2114845" imgH="3010320" progId="MSPhotoEd.3">
              <p:embed/>
            </p:oleObj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642938" y="285750"/>
            <a:ext cx="70655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Alfalfa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28688"/>
            <a:ext cx="42116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42875" y="0"/>
            <a:ext cx="8786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3200" b="1" dirty="0" smtClean="0">
                <a:solidFill>
                  <a:srgbClr val="FFFF00"/>
                </a:solidFill>
              </a:rPr>
              <a:t>Deficiencia </a:t>
            </a:r>
            <a:r>
              <a:rPr lang="es-ES" sz="3200" b="1" dirty="0">
                <a:solidFill>
                  <a:srgbClr val="FFFF00"/>
                </a:solidFill>
              </a:rPr>
              <a:t>de </a:t>
            </a:r>
            <a:r>
              <a:rPr lang="es-ES" sz="3200" b="1" dirty="0" smtClean="0">
                <a:solidFill>
                  <a:srgbClr val="FFFF00"/>
                </a:solidFill>
              </a:rPr>
              <a:t>molibdeno en </a:t>
            </a:r>
            <a:r>
              <a:rPr lang="en-US" sz="3200" b="1" dirty="0">
                <a:solidFill>
                  <a:srgbClr val="FFFF00"/>
                </a:solidFill>
              </a:rPr>
              <a:t>Poinsettia </a:t>
            </a:r>
            <a:r>
              <a:rPr lang="en-US" sz="2400" b="1" dirty="0"/>
              <a:t>(</a:t>
            </a:r>
            <a:r>
              <a:rPr lang="en-US" sz="2400" b="1" dirty="0" err="1"/>
              <a:t>bico</a:t>
            </a:r>
            <a:r>
              <a:rPr lang="en-US" sz="2400" b="1" dirty="0"/>
              <a:t> de </a:t>
            </a:r>
            <a:r>
              <a:rPr lang="en-US" sz="2400" b="1" dirty="0" err="1"/>
              <a:t>papagaio</a:t>
            </a:r>
            <a:r>
              <a:rPr lang="en-US" sz="2400" b="1" dirty="0"/>
              <a:t>)</a:t>
            </a:r>
            <a:endParaRPr lang="es-ES" sz="2400" dirty="0">
              <a:latin typeface="Times New Roman" pitchFamily="18" charset="0"/>
            </a:endParaRPr>
          </a:p>
        </p:txBody>
      </p:sp>
      <p:pic>
        <p:nvPicPr>
          <p:cNvPr id="146435" name="Picture 4" descr="Mo deficiency-poin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771525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28600" y="685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 </a:t>
            </a:r>
            <a:r>
              <a:rPr lang="pt-BR" sz="3600" b="1" dirty="0" err="1" smtClean="0">
                <a:sym typeface="Symbol" pitchFamily="18" charset="2"/>
              </a:rPr>
              <a:t>Introducción</a:t>
            </a:r>
            <a:endParaRPr lang="pt-BR" sz="3200" b="1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200" b="1" dirty="0"/>
              <a:t> </a:t>
            </a:r>
            <a:r>
              <a:rPr lang="pt-BR" sz="3600" b="1" dirty="0" err="1" smtClean="0"/>
              <a:t>Absorción</a:t>
            </a:r>
            <a:r>
              <a:rPr lang="pt-BR" sz="3600" b="1" dirty="0" smtClean="0"/>
              <a:t>, </a:t>
            </a:r>
            <a:r>
              <a:rPr lang="pt-BR" sz="3600" b="1" dirty="0" err="1" smtClean="0"/>
              <a:t>translocación</a:t>
            </a:r>
            <a:r>
              <a:rPr lang="pt-BR" sz="3600" b="1" dirty="0" smtClean="0"/>
              <a:t> y </a:t>
            </a:r>
            <a:r>
              <a:rPr lang="pt-BR" sz="3600" b="1" dirty="0" err="1" smtClean="0"/>
              <a:t>redistribuición</a:t>
            </a:r>
            <a:endParaRPr lang="pt-BR" sz="3600" b="1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Participación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en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el</a:t>
            </a:r>
            <a:r>
              <a:rPr lang="pt-BR" sz="3600" b="1" dirty="0" smtClean="0"/>
              <a:t> </a:t>
            </a:r>
            <a:r>
              <a:rPr lang="pt-BR" sz="3600" b="1" dirty="0"/>
              <a:t>metabolismo vegetal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Exigencias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minerales</a:t>
            </a:r>
            <a:r>
              <a:rPr lang="pt-BR" sz="3600" b="1" dirty="0" smtClean="0"/>
              <a:t> de </a:t>
            </a:r>
            <a:r>
              <a:rPr lang="pt-BR" sz="3600" b="1" dirty="0" err="1" smtClean="0"/>
              <a:t>las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principales</a:t>
            </a:r>
            <a:r>
              <a:rPr lang="pt-BR" sz="3600" b="1" dirty="0" smtClean="0"/>
              <a:t> </a:t>
            </a:r>
            <a:r>
              <a:rPr lang="pt-BR" sz="3600" b="1" dirty="0"/>
              <a:t>culturas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pt-BR" sz="3600" b="1" dirty="0">
                <a:sym typeface="Symbol" pitchFamily="18" charset="2"/>
              </a:rPr>
              <a:t></a:t>
            </a:r>
            <a:r>
              <a:rPr lang="pt-BR" sz="3600" b="1" dirty="0"/>
              <a:t> </a:t>
            </a:r>
            <a:r>
              <a:rPr lang="pt-BR" sz="3600" b="1" dirty="0" err="1" smtClean="0"/>
              <a:t>Sintomatología</a:t>
            </a:r>
            <a:r>
              <a:rPr lang="pt-BR" sz="3600" b="1" dirty="0" smtClean="0"/>
              <a:t> </a:t>
            </a:r>
            <a:r>
              <a:rPr lang="pt-BR" sz="3600" b="1" dirty="0"/>
              <a:t>de </a:t>
            </a:r>
            <a:r>
              <a:rPr lang="pt-BR" sz="3600" b="1" dirty="0" err="1" smtClean="0"/>
              <a:t>deficiencia</a:t>
            </a:r>
            <a:r>
              <a:rPr lang="pt-BR" sz="3600" b="1" dirty="0" smtClean="0"/>
              <a:t> y </a:t>
            </a:r>
            <a:r>
              <a:rPr lang="pt-BR" sz="3600" b="1" dirty="0" err="1" smtClean="0"/>
              <a:t>excesos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nutricionales</a:t>
            </a:r>
            <a:endParaRPr lang="pt-BR" sz="3600" b="1" dirty="0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>
                <a:solidFill>
                  <a:schemeClr val="tx2"/>
                </a:solidFill>
                <a:latin typeface="Monotype Corsiva" pitchFamily="66" charset="0"/>
              </a:rPr>
              <a:t>Cloro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5181600" y="19812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sz="2800">
                <a:sym typeface="Symbol" pitchFamily="18" charset="2"/>
              </a:rPr>
              <a:t></a:t>
            </a:r>
            <a:r>
              <a:rPr lang="en-US" sz="2000" b="1" i="1">
                <a:solidFill>
                  <a:schemeClr val="folHlink"/>
                </a:solidFill>
              </a:rPr>
              <a:t> Mn, Cu, Fe, Mo,Cl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143000" y="381000"/>
            <a:ext cx="594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3200" b="1" i="1" dirty="0" err="1" smtClean="0">
                <a:solidFill>
                  <a:schemeClr val="folHlink"/>
                </a:solidFill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</a:rPr>
              <a:t>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</a:rPr>
              <a:t> la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disponibilidad</a:t>
            </a:r>
            <a:r>
              <a:rPr lang="en-US" sz="2800" b="1" i="1" dirty="0" smtClean="0">
                <a:solidFill>
                  <a:schemeClr val="folHlink"/>
                </a:solidFill>
              </a:rPr>
              <a:t> en el </a:t>
            </a:r>
            <a:r>
              <a:rPr lang="en-US" sz="2800" b="1" i="1" dirty="0" err="1" smtClean="0">
                <a:solidFill>
                  <a:schemeClr val="folHlink"/>
                </a:solidFill>
              </a:rPr>
              <a:t>suelo</a:t>
            </a:r>
            <a:r>
              <a:rPr lang="en-US" sz="2800" b="1" i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457200" y="35052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sym typeface="Symbol" pitchFamily="18" charset="2"/>
              </a:rPr>
              <a:t></a:t>
            </a:r>
            <a:r>
              <a:rPr lang="pt-BR"/>
              <a:t> </a:t>
            </a:r>
            <a:r>
              <a:rPr lang="pt-BR" sz="2800"/>
              <a:t>M.O</a:t>
            </a:r>
            <a:r>
              <a:rPr lang="pt-BR"/>
              <a:t>.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857224" y="2057400"/>
            <a:ext cx="3181376" cy="914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/>
              <a:t>Pobreza </a:t>
            </a:r>
            <a:r>
              <a:rPr lang="pt-BR" sz="2800" dirty="0" err="1" smtClean="0"/>
              <a:t>en</a:t>
            </a:r>
            <a:r>
              <a:rPr lang="pt-BR" sz="2800" dirty="0" smtClean="0"/>
              <a:t> </a:t>
            </a:r>
            <a:r>
              <a:rPr lang="pt-BR" sz="2800" dirty="0" err="1" smtClean="0"/>
              <a:t>el</a:t>
            </a:r>
            <a:r>
              <a:rPr lang="pt-BR" sz="2800" dirty="0" smtClean="0"/>
              <a:t> </a:t>
            </a:r>
            <a:r>
              <a:rPr lang="pt-BR" sz="2800" dirty="0" err="1" smtClean="0"/>
              <a:t>suelo</a:t>
            </a:r>
            <a:endParaRPr lang="pt-BR" sz="2800" dirty="0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2209800" y="3429000"/>
            <a:ext cx="1600200" cy="685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chemeClr val="folHlink"/>
                </a:solidFill>
                <a:sym typeface="Symbol" pitchFamily="18" charset="2"/>
              </a:rPr>
              <a:t></a:t>
            </a:r>
            <a:r>
              <a:rPr lang="pt-BR"/>
              <a:t> </a:t>
            </a:r>
            <a:r>
              <a:rPr lang="pt-BR" sz="2800"/>
              <a:t>pH</a:t>
            </a: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5410200" y="3505200"/>
            <a:ext cx="2438400" cy="762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>
                <a:sym typeface="Symbol" pitchFamily="18" charset="2"/>
              </a:rPr>
              <a:t> </a:t>
            </a:r>
            <a:r>
              <a:rPr lang="pt-BR" sz="2800">
                <a:solidFill>
                  <a:schemeClr val="folHlink"/>
                </a:solidFill>
              </a:rPr>
              <a:t>Cl</a:t>
            </a:r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4038600" y="3581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257800" y="1981200"/>
            <a:ext cx="2971800" cy="9906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2800">
              <a:solidFill>
                <a:schemeClr val="folHlink"/>
              </a:solidFill>
            </a:endParaRPr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4191000" y="22098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utoUpdateAnimBg="0"/>
      <p:bldP spid="32563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5943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3200" b="1" i="1" dirty="0" err="1" smtClean="0">
                <a:solidFill>
                  <a:schemeClr val="folHlink"/>
                </a:solidFill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</a:rPr>
              <a:t>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</a:rPr>
              <a:t> la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disponibilidad</a:t>
            </a:r>
            <a:r>
              <a:rPr lang="en-US" sz="3200" b="1" i="1" dirty="0" smtClean="0">
                <a:solidFill>
                  <a:schemeClr val="folHlink"/>
                </a:solidFill>
              </a:rPr>
              <a:t> en el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suelo</a:t>
            </a:r>
            <a:endParaRPr lang="en-US" sz="3200" b="1" i="1" dirty="0">
              <a:solidFill>
                <a:schemeClr val="folHlink"/>
              </a:solidFill>
            </a:endParaRPr>
          </a:p>
        </p:txBody>
      </p:sp>
      <p:pic>
        <p:nvPicPr>
          <p:cNvPr id="149507" name="Picture 3" descr="C:\Adobe Albums\Cat2\foto (1) cóp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052638"/>
            <a:ext cx="5053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6477000" y="3200400"/>
            <a:ext cx="6858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524000" y="45720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i="1" dirty="0" err="1" smtClean="0">
                <a:solidFill>
                  <a:schemeClr val="folHlink"/>
                </a:solidFill>
              </a:rPr>
              <a:t>Factores</a:t>
            </a:r>
            <a:r>
              <a:rPr lang="en-US" sz="3200" b="1" i="1" dirty="0" smtClean="0">
                <a:solidFill>
                  <a:schemeClr val="folHlink"/>
                </a:solidFill>
              </a:rPr>
              <a:t> </a:t>
            </a:r>
            <a:r>
              <a:rPr lang="en-US" sz="3200" b="1" i="1" dirty="0" err="1">
                <a:solidFill>
                  <a:schemeClr val="folHlink"/>
                </a:solidFill>
              </a:rPr>
              <a:t>que</a:t>
            </a:r>
            <a:r>
              <a:rPr lang="en-US" sz="3200" b="1" i="1" dirty="0">
                <a:solidFill>
                  <a:schemeClr val="folHlink"/>
                </a:solidFill>
              </a:rPr>
              <a:t>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afetan</a:t>
            </a:r>
            <a:r>
              <a:rPr lang="en-US" sz="3200" b="1" i="1" dirty="0" smtClean="0">
                <a:solidFill>
                  <a:schemeClr val="folHlink"/>
                </a:solidFill>
              </a:rPr>
              <a:t> la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disponibilidad</a:t>
            </a:r>
            <a:r>
              <a:rPr lang="en-US" sz="3200" b="1" i="1" dirty="0" smtClean="0">
                <a:solidFill>
                  <a:schemeClr val="folHlink"/>
                </a:solidFill>
              </a:rPr>
              <a:t> en el </a:t>
            </a:r>
            <a:r>
              <a:rPr lang="en-US" sz="3200" b="1" i="1" dirty="0" err="1" smtClean="0">
                <a:solidFill>
                  <a:schemeClr val="folHlink"/>
                </a:solidFill>
              </a:rPr>
              <a:t>suelo</a:t>
            </a:r>
            <a:endParaRPr lang="en-US" sz="3200" b="1" i="1" dirty="0">
              <a:solidFill>
                <a:schemeClr val="folHlink"/>
              </a:solidFill>
            </a:endParaRPr>
          </a:p>
        </p:txBody>
      </p:sp>
      <p:pic>
        <p:nvPicPr>
          <p:cNvPr id="124931" name="Picture 5" descr="C:\Adobe Albums\Cat2\foto (1) cóp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2052638"/>
            <a:ext cx="5053012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4963"/>
            <a:ext cx="8915400" cy="65230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54871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6000" dirty="0" err="1" smtClean="0">
                <a:solidFill>
                  <a:schemeClr val="folHlink"/>
                </a:solidFill>
              </a:rPr>
              <a:t>Pré-absorción</a:t>
            </a:r>
            <a:r>
              <a:rPr lang="pt-BR" sz="6000" dirty="0" smtClean="0">
                <a:solidFill>
                  <a:schemeClr val="folHlink"/>
                </a:solidFill>
              </a:rPr>
              <a:t> </a:t>
            </a:r>
            <a:r>
              <a:rPr lang="pt-BR" sz="6000" dirty="0">
                <a:solidFill>
                  <a:schemeClr val="folHlink"/>
                </a:solidFill>
              </a:rPr>
              <a:t>de Cl</a:t>
            </a:r>
          </a:p>
          <a:p>
            <a:pPr algn="ctr">
              <a:spcBef>
                <a:spcPct val="50000"/>
              </a:spcBef>
            </a:pPr>
            <a:endParaRPr lang="pt-BR" sz="6000" dirty="0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4400" dirty="0" err="1" smtClean="0"/>
              <a:t>Caminamento</a:t>
            </a:r>
            <a:r>
              <a:rPr lang="pt-BR" sz="4400" dirty="0" smtClean="0"/>
              <a:t> de </a:t>
            </a:r>
            <a:r>
              <a:rPr lang="pt-BR" sz="4400" dirty="0" err="1" smtClean="0"/>
              <a:t>la</a:t>
            </a:r>
            <a:r>
              <a:rPr lang="pt-BR" sz="4400" dirty="0" smtClean="0"/>
              <a:t> </a:t>
            </a:r>
            <a:r>
              <a:rPr lang="pt-BR" sz="4400" dirty="0" err="1" smtClean="0"/>
              <a:t>solución</a:t>
            </a:r>
            <a:r>
              <a:rPr lang="pt-BR" sz="4400" dirty="0" smtClean="0"/>
              <a:t> </a:t>
            </a:r>
            <a:r>
              <a:rPr lang="pt-BR" sz="4400" dirty="0" err="1" smtClean="0"/>
              <a:t>del</a:t>
            </a:r>
            <a:r>
              <a:rPr lang="pt-BR" sz="4400" dirty="0" smtClean="0"/>
              <a:t> </a:t>
            </a:r>
            <a:r>
              <a:rPr lang="pt-BR" sz="4400" dirty="0" err="1" smtClean="0"/>
              <a:t>suelo</a:t>
            </a:r>
            <a:r>
              <a:rPr lang="pt-BR" sz="4400" dirty="0" smtClean="0"/>
              <a:t> </a:t>
            </a:r>
            <a:r>
              <a:rPr lang="pt-BR" sz="4400" dirty="0"/>
              <a:t>para </a:t>
            </a:r>
            <a:r>
              <a:rPr lang="pt-BR" sz="4400" dirty="0" err="1" smtClean="0"/>
              <a:t>la</a:t>
            </a:r>
            <a:r>
              <a:rPr lang="pt-BR" sz="4400" dirty="0" smtClean="0"/>
              <a:t> </a:t>
            </a:r>
            <a:r>
              <a:rPr lang="pt-BR" sz="4400" dirty="0"/>
              <a:t>superfície </a:t>
            </a:r>
            <a:r>
              <a:rPr lang="pt-BR" sz="4400" dirty="0" smtClean="0"/>
              <a:t>de </a:t>
            </a:r>
            <a:r>
              <a:rPr lang="pt-BR" sz="4400" dirty="0" err="1" smtClean="0"/>
              <a:t>la</a:t>
            </a:r>
            <a:r>
              <a:rPr lang="pt-BR" sz="4400" dirty="0" smtClean="0"/>
              <a:t> </a:t>
            </a:r>
            <a:r>
              <a:rPr lang="pt-BR" sz="4400" dirty="0" err="1" smtClean="0"/>
              <a:t>raíz</a:t>
            </a:r>
            <a:endParaRPr lang="pt-BR" sz="4400" dirty="0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5400" b="1"/>
              <a:t>Formas absorvidas: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54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b="1" baseline="3000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Ö"/>
            </a:pPr>
            <a:r>
              <a:rPr lang="pt-BR" sz="5400" b="1">
                <a:solidFill>
                  <a:schemeClr val="folHlink"/>
                </a:solidFill>
                <a:sym typeface="Symbol" pitchFamily="18" charset="2"/>
              </a:rPr>
              <a:t> Cl</a:t>
            </a:r>
            <a:r>
              <a:rPr lang="pt-BR" sz="5400" b="1" baseline="30000">
                <a:solidFill>
                  <a:schemeClr val="folHlink"/>
                </a:solidFill>
                <a:sym typeface="Symbol" pitchFamily="18" charset="2"/>
              </a:rPr>
              <a:t>-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8153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600" b="1" dirty="0">
                <a:solidFill>
                  <a:schemeClr val="folHlink"/>
                </a:solidFill>
              </a:rPr>
              <a:t>Transporte</a:t>
            </a:r>
          </a:p>
          <a:p>
            <a:pPr>
              <a:spcBef>
                <a:spcPct val="50000"/>
              </a:spcBef>
            </a:pPr>
            <a:r>
              <a:rPr lang="pt-BR" sz="4800" dirty="0"/>
              <a:t>Cl</a:t>
            </a:r>
            <a:r>
              <a:rPr lang="pt-BR" sz="4800" b="1" baseline="30000" dirty="0"/>
              <a:t>-</a:t>
            </a:r>
            <a:r>
              <a:rPr lang="pt-BR" sz="4800" dirty="0"/>
              <a:t> </a:t>
            </a:r>
          </a:p>
          <a:p>
            <a:pPr>
              <a:spcBef>
                <a:spcPct val="50000"/>
              </a:spcBef>
            </a:pPr>
            <a:r>
              <a:rPr lang="pt-BR" dirty="0"/>
              <a:t>(conc.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xilema</a:t>
            </a:r>
            <a:r>
              <a:rPr lang="pt-BR" dirty="0"/>
              <a:t>: 1300-3300 </a:t>
            </a:r>
            <a:r>
              <a:rPr lang="pt-BR" dirty="0" err="1">
                <a:cs typeface="Arial" charset="0"/>
              </a:rPr>
              <a:t>µ</a:t>
            </a:r>
            <a:r>
              <a:rPr lang="pt-BR" dirty="0" err="1"/>
              <a:t>M</a:t>
            </a:r>
            <a:r>
              <a:rPr lang="pt-BR" dirty="0"/>
              <a:t>);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400" b="1" dirty="0" err="1" smtClean="0">
                <a:solidFill>
                  <a:schemeClr val="folHlink"/>
                </a:solidFill>
              </a:rPr>
              <a:t>Redistribuición</a:t>
            </a:r>
            <a:endParaRPr lang="pt-BR" sz="54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4400" b="1" dirty="0">
                <a:solidFill>
                  <a:srgbClr val="66FF66"/>
                </a:solidFill>
              </a:rPr>
              <a:t>Cl</a:t>
            </a:r>
            <a:r>
              <a:rPr lang="pt-BR" sz="4400" b="1" baseline="30000" dirty="0">
                <a:solidFill>
                  <a:srgbClr val="66FF66"/>
                </a:solidFill>
              </a:rPr>
              <a:t>-</a:t>
            </a:r>
            <a:r>
              <a:rPr lang="pt-BR" sz="4400" b="1" dirty="0">
                <a:solidFill>
                  <a:srgbClr val="66FF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</a:rPr>
              <a:t>(conc. </a:t>
            </a:r>
            <a:r>
              <a:rPr lang="pt-BR" b="1" dirty="0" err="1" smtClean="0">
                <a:solidFill>
                  <a:srgbClr val="66FF66"/>
                </a:solidFill>
              </a:rPr>
              <a:t>en</a:t>
            </a:r>
            <a:r>
              <a:rPr lang="pt-BR" b="1" dirty="0" smtClean="0">
                <a:solidFill>
                  <a:srgbClr val="66FF66"/>
                </a:solidFill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</a:rPr>
              <a:t>el</a:t>
            </a:r>
            <a:r>
              <a:rPr lang="pt-BR" b="1" dirty="0" smtClean="0">
                <a:solidFill>
                  <a:srgbClr val="66FF66"/>
                </a:solidFill>
              </a:rPr>
              <a:t> floema</a:t>
            </a:r>
            <a:r>
              <a:rPr lang="pt-BR" b="1" dirty="0">
                <a:solidFill>
                  <a:srgbClr val="66FF66"/>
                </a:solidFill>
              </a:rPr>
              <a:t>: 7900-11900 </a:t>
            </a:r>
            <a:r>
              <a:rPr lang="pt-BR" b="1" dirty="0" err="1">
                <a:solidFill>
                  <a:srgbClr val="66FF66"/>
                </a:solidFill>
                <a:cs typeface="Arial" charset="0"/>
              </a:rPr>
              <a:t>µ</a:t>
            </a:r>
            <a:r>
              <a:rPr lang="pt-BR" b="1" dirty="0" err="1">
                <a:solidFill>
                  <a:srgbClr val="66FF66"/>
                </a:solidFill>
              </a:rPr>
              <a:t>M</a:t>
            </a:r>
            <a:r>
              <a:rPr lang="pt-BR" b="1" dirty="0">
                <a:solidFill>
                  <a:srgbClr val="66FF66"/>
                </a:solidFill>
              </a:rPr>
              <a:t>);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28600" y="1676400"/>
            <a:ext cx="868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66FF66"/>
                </a:solidFill>
              </a:rPr>
              <a:t>Cl- </a:t>
            </a:r>
            <a:r>
              <a:rPr lang="pt-BR" b="1" dirty="0" err="1" smtClean="0">
                <a:solidFill>
                  <a:srgbClr val="66FF66"/>
                </a:solidFill>
              </a:rPr>
              <a:t>mobilidad</a:t>
            </a:r>
            <a:r>
              <a:rPr lang="pt-BR" b="1" dirty="0" smtClean="0">
                <a:solidFill>
                  <a:srgbClr val="66FF66"/>
                </a:solidFill>
              </a:rPr>
              <a:t> intermediaria </a:t>
            </a:r>
            <a:r>
              <a:rPr lang="pt-BR" b="1" dirty="0" err="1" smtClean="0">
                <a:solidFill>
                  <a:srgbClr val="66FF66"/>
                </a:solidFill>
              </a:rPr>
              <a:t>en</a:t>
            </a:r>
            <a:r>
              <a:rPr lang="pt-BR" b="1" dirty="0" smtClean="0">
                <a:solidFill>
                  <a:srgbClr val="66FF66"/>
                </a:solidFill>
              </a:rPr>
              <a:t> </a:t>
            </a:r>
            <a:r>
              <a:rPr lang="pt-BR" b="1" dirty="0" err="1" smtClean="0">
                <a:solidFill>
                  <a:srgbClr val="66FF66"/>
                </a:solidFill>
              </a:rPr>
              <a:t>el</a:t>
            </a:r>
            <a:r>
              <a:rPr lang="pt-BR" b="1" dirty="0" smtClean="0">
                <a:solidFill>
                  <a:srgbClr val="66FF66"/>
                </a:solidFill>
              </a:rPr>
              <a:t> </a:t>
            </a:r>
            <a:r>
              <a:rPr lang="pt-BR" b="1" dirty="0">
                <a:solidFill>
                  <a:srgbClr val="66FF66"/>
                </a:solidFill>
              </a:rPr>
              <a:t>floema</a:t>
            </a:r>
            <a:r>
              <a:rPr lang="pt-BR" dirty="0">
                <a:solidFill>
                  <a:srgbClr val="66FF66"/>
                </a:solidFill>
              </a:rPr>
              <a:t> (Depende </a:t>
            </a:r>
            <a:r>
              <a:rPr lang="pt-BR" dirty="0" smtClean="0">
                <a:solidFill>
                  <a:srgbClr val="66FF66"/>
                </a:solidFill>
              </a:rPr>
              <a:t>de </a:t>
            </a:r>
            <a:r>
              <a:rPr lang="pt-BR" dirty="0" err="1" smtClean="0">
                <a:solidFill>
                  <a:srgbClr val="66FF66"/>
                </a:solidFill>
              </a:rPr>
              <a:t>la</a:t>
            </a:r>
            <a:r>
              <a:rPr lang="pt-BR" dirty="0" smtClean="0">
                <a:solidFill>
                  <a:srgbClr val="66FF66"/>
                </a:solidFill>
              </a:rPr>
              <a:t> </a:t>
            </a:r>
            <a:r>
              <a:rPr lang="pt-BR" dirty="0">
                <a:solidFill>
                  <a:srgbClr val="66FF66"/>
                </a:solidFill>
              </a:rPr>
              <a:t>planta)</a:t>
            </a:r>
          </a:p>
          <a:p>
            <a:pPr>
              <a:spcBef>
                <a:spcPct val="50000"/>
              </a:spcBef>
            </a:pPr>
            <a:endParaRPr lang="pt-BR" dirty="0">
              <a:solidFill>
                <a:srgbClr val="66FF66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3200" b="1" dirty="0"/>
              <a:t>Alta </a:t>
            </a:r>
            <a:r>
              <a:rPr lang="pt-BR" sz="3200" b="1" dirty="0" err="1" smtClean="0"/>
              <a:t>mobibilidad</a:t>
            </a:r>
            <a:r>
              <a:rPr lang="pt-BR" sz="3200" dirty="0" smtClean="0"/>
              <a:t>= soja/</a:t>
            </a:r>
            <a:r>
              <a:rPr lang="pt-BR" sz="3200" dirty="0" err="1" smtClean="0"/>
              <a:t>frijol</a:t>
            </a:r>
            <a:r>
              <a:rPr lang="pt-BR" sz="3200" dirty="0" smtClean="0"/>
              <a:t>/arroz/tomate/</a:t>
            </a:r>
            <a:r>
              <a:rPr lang="pt-BR" sz="3200" dirty="0" err="1" smtClean="0"/>
              <a:t>lechuga</a:t>
            </a:r>
            <a:r>
              <a:rPr lang="pt-BR" sz="3200" dirty="0" smtClean="0"/>
              <a:t>/</a:t>
            </a:r>
            <a:r>
              <a:rPr lang="pt-BR" sz="3200" dirty="0" err="1" smtClean="0"/>
              <a:t>repollo</a:t>
            </a:r>
            <a:r>
              <a:rPr lang="pt-BR" sz="3200" dirty="0"/>
              <a:t>, </a:t>
            </a:r>
            <a:r>
              <a:rPr lang="pt-BR" sz="3200" dirty="0" err="1" smtClean="0"/>
              <a:t>remolacha</a:t>
            </a:r>
            <a:r>
              <a:rPr lang="pt-BR" sz="3200" dirty="0" smtClean="0"/>
              <a:t>;</a:t>
            </a:r>
            <a:endParaRPr lang="pt-BR" sz="3200" dirty="0"/>
          </a:p>
          <a:p>
            <a:pPr>
              <a:spcBef>
                <a:spcPct val="50000"/>
              </a:spcBef>
            </a:pPr>
            <a:r>
              <a:rPr lang="pt-BR" sz="3200" b="1" dirty="0" err="1" smtClean="0">
                <a:solidFill>
                  <a:srgbClr val="FFFF99"/>
                </a:solidFill>
              </a:rPr>
              <a:t>Baija</a:t>
            </a:r>
            <a:r>
              <a:rPr lang="pt-BR" sz="3200" b="1" dirty="0" smtClean="0">
                <a:solidFill>
                  <a:srgbClr val="FFFF99"/>
                </a:solidFill>
              </a:rPr>
              <a:t> </a:t>
            </a:r>
            <a:r>
              <a:rPr lang="pt-BR" sz="3200" b="1" dirty="0" err="1" smtClean="0">
                <a:solidFill>
                  <a:srgbClr val="FFFF99"/>
                </a:solidFill>
              </a:rPr>
              <a:t>mobilidad</a:t>
            </a:r>
            <a:r>
              <a:rPr lang="pt-BR" sz="3200" dirty="0" smtClean="0">
                <a:solidFill>
                  <a:srgbClr val="FFFF99"/>
                </a:solidFill>
              </a:rPr>
              <a:t>: </a:t>
            </a:r>
            <a:r>
              <a:rPr lang="pt-BR" sz="3200" dirty="0" err="1" smtClean="0">
                <a:solidFill>
                  <a:srgbClr val="FFFF99"/>
                </a:solidFill>
              </a:rPr>
              <a:t>maíz</a:t>
            </a:r>
            <a:r>
              <a:rPr lang="pt-BR" sz="3200" dirty="0" smtClean="0">
                <a:solidFill>
                  <a:srgbClr val="FFFF99"/>
                </a:solidFill>
              </a:rPr>
              <a:t>/</a:t>
            </a:r>
            <a:r>
              <a:rPr lang="pt-BR" sz="3200" dirty="0" err="1" smtClean="0">
                <a:solidFill>
                  <a:srgbClr val="FFFF99"/>
                </a:solidFill>
              </a:rPr>
              <a:t>calabacita</a:t>
            </a:r>
            <a:endParaRPr lang="pt-BR" sz="3200" baseline="30000" dirty="0">
              <a:solidFill>
                <a:srgbClr val="FFFF99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folHlink"/>
                </a:solidFill>
              </a:rPr>
              <a:t>O Cl</a:t>
            </a:r>
            <a:r>
              <a:rPr lang="pt-BR" baseline="30000" dirty="0">
                <a:solidFill>
                  <a:schemeClr val="folHlink"/>
                </a:solidFill>
              </a:rPr>
              <a:t>-</a:t>
            </a:r>
            <a:r>
              <a:rPr lang="pt-BR" dirty="0">
                <a:solidFill>
                  <a:schemeClr val="folHlink"/>
                </a:solidFill>
              </a:rPr>
              <a:t> atua como </a:t>
            </a:r>
            <a:r>
              <a:rPr lang="pt-BR" dirty="0" err="1" smtClean="0">
                <a:solidFill>
                  <a:schemeClr val="folHlink"/>
                </a:solidFill>
              </a:rPr>
              <a:t>cofactor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de </a:t>
            </a:r>
            <a:r>
              <a:rPr lang="pt-BR" dirty="0" smtClean="0">
                <a:solidFill>
                  <a:schemeClr val="folHlink"/>
                </a:solidFill>
              </a:rPr>
              <a:t>una </a:t>
            </a:r>
            <a:r>
              <a:rPr lang="pt-BR" dirty="0">
                <a:solidFill>
                  <a:schemeClr val="folHlink"/>
                </a:solidFill>
              </a:rPr>
              <a:t>enzima </a:t>
            </a:r>
            <a:r>
              <a:rPr lang="pt-BR" dirty="0" smtClean="0">
                <a:solidFill>
                  <a:schemeClr val="folHlink"/>
                </a:solidFill>
              </a:rPr>
              <a:t>que </a:t>
            </a:r>
            <a:r>
              <a:rPr lang="pt-BR" dirty="0" err="1" smtClean="0">
                <a:solidFill>
                  <a:schemeClr val="folHlink"/>
                </a:solidFill>
              </a:rPr>
              <a:t>tiene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Mn a </a:t>
            </a:r>
            <a:r>
              <a:rPr lang="pt-BR" dirty="0" err="1" smtClean="0">
                <a:solidFill>
                  <a:schemeClr val="folHlink"/>
                </a:solidFill>
              </a:rPr>
              <a:t>cual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catalisa a </a:t>
            </a:r>
            <a:r>
              <a:rPr lang="pt-BR" dirty="0" err="1" smtClean="0">
                <a:solidFill>
                  <a:schemeClr val="folHlink"/>
                </a:solidFill>
              </a:rPr>
              <a:t>fotólisis</a:t>
            </a:r>
            <a:r>
              <a:rPr lang="pt-BR" dirty="0" smtClean="0">
                <a:solidFill>
                  <a:schemeClr val="folHlink"/>
                </a:solidFill>
              </a:rPr>
              <a:t> de </a:t>
            </a:r>
            <a:r>
              <a:rPr lang="pt-BR" dirty="0" err="1" smtClean="0">
                <a:solidFill>
                  <a:schemeClr val="folHlink"/>
                </a:solidFill>
              </a:rPr>
              <a:t>la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 err="1" smtClean="0">
                <a:solidFill>
                  <a:schemeClr val="folHlink"/>
                </a:solidFill>
              </a:rPr>
              <a:t>agua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 err="1" smtClean="0">
                <a:solidFill>
                  <a:schemeClr val="folHlink"/>
                </a:solidFill>
              </a:rPr>
              <a:t>con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 err="1" smtClean="0">
                <a:solidFill>
                  <a:schemeClr val="folHlink"/>
                </a:solidFill>
              </a:rPr>
              <a:t>la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 err="1" smtClean="0">
                <a:solidFill>
                  <a:schemeClr val="folHlink"/>
                </a:solidFill>
              </a:rPr>
              <a:t>liberación</a:t>
            </a:r>
            <a:r>
              <a:rPr lang="pt-BR" dirty="0" smtClean="0">
                <a:solidFill>
                  <a:schemeClr val="folHlink"/>
                </a:solidFill>
              </a:rPr>
              <a:t> </a:t>
            </a:r>
            <a:r>
              <a:rPr lang="pt-BR" dirty="0">
                <a:solidFill>
                  <a:schemeClr val="folHlink"/>
                </a:solidFill>
              </a:rPr>
              <a:t>de O</a:t>
            </a:r>
            <a:r>
              <a:rPr lang="pt-BR" b="1" baseline="-25000" dirty="0">
                <a:solidFill>
                  <a:schemeClr val="folHlink"/>
                </a:solidFill>
              </a:rPr>
              <a:t>2</a:t>
            </a:r>
            <a:r>
              <a:rPr lang="pt-BR" dirty="0">
                <a:solidFill>
                  <a:schemeClr val="folHlink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dirty="0" err="1" smtClean="0"/>
              <a:t>Activador</a:t>
            </a:r>
            <a:r>
              <a:rPr lang="pt-BR" dirty="0" smtClean="0"/>
              <a:t> </a:t>
            </a:r>
            <a:r>
              <a:rPr lang="pt-BR" dirty="0"/>
              <a:t>enzimático: </a:t>
            </a:r>
            <a:r>
              <a:rPr lang="pt-BR" dirty="0" err="1"/>
              <a:t>ATPase</a:t>
            </a:r>
            <a:r>
              <a:rPr lang="pt-BR" dirty="0"/>
              <a:t> (</a:t>
            </a:r>
            <a:r>
              <a:rPr lang="pt-BR" dirty="0" err="1"/>
              <a:t>tonoplasto</a:t>
            </a:r>
            <a:r>
              <a:rPr lang="pt-BR" dirty="0"/>
              <a:t>)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4648200"/>
            <a:ext cx="8799512" cy="1384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534400" cy="55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sz="3600" b="1" dirty="0" err="1" smtClean="0">
                <a:solidFill>
                  <a:srgbClr val="66FF66"/>
                </a:solidFill>
              </a:rPr>
              <a:t>Otras</a:t>
            </a:r>
            <a:r>
              <a:rPr lang="pt-BR" sz="3600" b="1" dirty="0" smtClean="0">
                <a:solidFill>
                  <a:srgbClr val="66FF66"/>
                </a:solidFill>
              </a:rPr>
              <a:t> funciones:</a:t>
            </a:r>
            <a:endParaRPr lang="pt-BR" sz="3600" b="1" dirty="0">
              <a:solidFill>
                <a:srgbClr val="66FF66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sz="2400" b="1" dirty="0">
                <a:cs typeface="Times New Roman" pitchFamily="18" charset="0"/>
              </a:rPr>
              <a:t> 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**  </a:t>
            </a:r>
            <a:r>
              <a:rPr lang="pt-BR" sz="2400" b="1" dirty="0" smtClean="0">
                <a:solidFill>
                  <a:srgbClr val="CC3300"/>
                </a:solidFill>
                <a:cs typeface="Times New Roman" pitchFamily="18" charset="0"/>
              </a:rPr>
              <a:t>estimulo 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na </a:t>
            </a:r>
            <a:r>
              <a:rPr lang="pt-BR" sz="2400" b="1" dirty="0" err="1">
                <a:solidFill>
                  <a:srgbClr val="CC3300"/>
                </a:solidFill>
                <a:cs typeface="Times New Roman" pitchFamily="18" charset="0"/>
              </a:rPr>
              <a:t>ATPase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 (mantém pH </a:t>
            </a:r>
            <a:r>
              <a:rPr lang="pt-BR" sz="2400" b="1" dirty="0" err="1">
                <a:solidFill>
                  <a:srgbClr val="CC3300"/>
                </a:solidFill>
                <a:cs typeface="Times New Roman" pitchFamily="18" charset="0"/>
              </a:rPr>
              <a:t>citop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.&gt;7), </a:t>
            </a:r>
            <a:r>
              <a:rPr lang="pt-BR" sz="2400" b="1" dirty="0" smtClean="0">
                <a:solidFill>
                  <a:srgbClr val="CC3300"/>
                </a:solidFill>
                <a:cs typeface="Times New Roman" pitchFamily="18" charset="0"/>
              </a:rPr>
              <a:t>situada </a:t>
            </a:r>
            <a:r>
              <a:rPr lang="pt-BR" sz="2400" b="1" dirty="0" err="1" smtClean="0">
                <a:solidFill>
                  <a:srgbClr val="CC3300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CC3300"/>
                </a:solidFill>
                <a:cs typeface="Times New Roman" pitchFamily="18" charset="0"/>
              </a:rPr>
              <a:t>el</a:t>
            </a:r>
            <a:r>
              <a:rPr lang="pt-BR" sz="2400" b="1" dirty="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pt-BR" sz="2400" b="1" dirty="0" err="1">
                <a:solidFill>
                  <a:srgbClr val="CC3300"/>
                </a:solidFill>
                <a:cs typeface="Times New Roman" pitchFamily="18" charset="0"/>
              </a:rPr>
              <a:t>tonoplasto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;</a:t>
            </a:r>
            <a:endParaRPr lang="pt-BR" sz="2400" b="1" dirty="0">
              <a:solidFill>
                <a:srgbClr val="CC33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CC3300"/>
                </a:solidFill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  </a:t>
            </a:r>
            <a:r>
              <a:rPr lang="pt-BR" sz="2400" b="1" dirty="0">
                <a:cs typeface="Times New Roman" pitchFamily="18" charset="0"/>
              </a:rPr>
              <a:t>**    </a:t>
            </a:r>
            <a:r>
              <a:rPr lang="pt-BR" sz="2400" b="1" dirty="0" err="1" smtClean="0">
                <a:cs typeface="Times New Roman" pitchFamily="18" charset="0"/>
              </a:rPr>
              <a:t>inibición</a:t>
            </a:r>
            <a:r>
              <a:rPr lang="pt-BR" sz="2400" b="1" dirty="0" smtClean="0">
                <a:cs typeface="Times New Roman" pitchFamily="18" charset="0"/>
              </a:rPr>
              <a:t> de </a:t>
            </a:r>
            <a:r>
              <a:rPr lang="pt-BR" sz="2400" b="1" dirty="0" err="1" smtClean="0">
                <a:cs typeface="Times New Roman" pitchFamily="18" charset="0"/>
              </a:rPr>
              <a:t>síntesis</a:t>
            </a:r>
            <a:r>
              <a:rPr lang="pt-BR" sz="2400" b="1" dirty="0" smtClean="0">
                <a:cs typeface="Times New Roman" pitchFamily="18" charset="0"/>
              </a:rPr>
              <a:t> o </a:t>
            </a:r>
            <a:r>
              <a:rPr lang="pt-BR" sz="2400" b="1" dirty="0" err="1" smtClean="0">
                <a:cs typeface="Times New Roman" pitchFamily="18" charset="0"/>
              </a:rPr>
              <a:t>degradación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b="1" dirty="0">
                <a:cs typeface="Times New Roman" pitchFamily="18" charset="0"/>
              </a:rPr>
              <a:t>de proteínas, visto que </a:t>
            </a:r>
            <a:r>
              <a:rPr lang="pt-BR" sz="2400" b="1" dirty="0" err="1" smtClean="0">
                <a:cs typeface="Times New Roman" pitchFamily="18" charset="0"/>
              </a:rPr>
              <a:t>en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b="1" dirty="0">
                <a:cs typeface="Times New Roman" pitchFamily="18" charset="0"/>
              </a:rPr>
              <a:t>plantas deficientes </a:t>
            </a:r>
            <a:r>
              <a:rPr lang="pt-BR" sz="2400" b="1" dirty="0" err="1" smtClean="0">
                <a:cs typeface="Times New Roman" pitchFamily="18" charset="0"/>
              </a:rPr>
              <a:t>en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b="1" dirty="0">
                <a:cs typeface="Times New Roman" pitchFamily="18" charset="0"/>
              </a:rPr>
              <a:t>Cl, </a:t>
            </a:r>
            <a:r>
              <a:rPr lang="pt-BR" sz="2400" b="1" dirty="0" err="1" smtClean="0">
                <a:cs typeface="Times New Roman" pitchFamily="18" charset="0"/>
              </a:rPr>
              <a:t>tiene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b="1" dirty="0" err="1" smtClean="0">
                <a:cs typeface="Times New Roman" pitchFamily="18" charset="0"/>
              </a:rPr>
              <a:t>un</a:t>
            </a:r>
            <a:r>
              <a:rPr lang="pt-BR" sz="2400" b="1" dirty="0" smtClean="0">
                <a:cs typeface="Times New Roman" pitchFamily="18" charset="0"/>
              </a:rPr>
              <a:t> </a:t>
            </a:r>
            <a:r>
              <a:rPr lang="pt-BR" sz="2400" b="1" dirty="0">
                <a:cs typeface="Times New Roman" pitchFamily="18" charset="0"/>
              </a:rPr>
              <a:t>aumento de aminoácidos </a:t>
            </a:r>
            <a:r>
              <a:rPr lang="pt-BR" sz="2400" b="1" dirty="0" smtClean="0">
                <a:cs typeface="Times New Roman" pitchFamily="18" charset="0"/>
              </a:rPr>
              <a:t>y </a:t>
            </a:r>
            <a:r>
              <a:rPr lang="pt-BR" sz="2400" b="1" dirty="0">
                <a:cs typeface="Times New Roman" pitchFamily="18" charset="0"/>
              </a:rPr>
              <a:t>amidas;</a:t>
            </a:r>
            <a:endParaRPr lang="pt-BR" sz="24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CC3300"/>
                </a:solidFill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t-BR" sz="2400" b="1" dirty="0">
                <a:solidFill>
                  <a:srgbClr val="CC3300"/>
                </a:solidFill>
                <a:cs typeface="Times New Roman" pitchFamily="18" charset="0"/>
              </a:rPr>
              <a:t>    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**     estímulo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síntesis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de </a:t>
            </a:r>
            <a:r>
              <a:rPr lang="pt-BR" sz="2400" b="1" dirty="0" err="1">
                <a:solidFill>
                  <a:schemeClr val="folHlink"/>
                </a:solidFill>
                <a:cs typeface="Times New Roman" pitchFamily="18" charset="0"/>
              </a:rPr>
              <a:t>asparagina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 (</a:t>
            </a:r>
            <a:r>
              <a:rPr lang="pt-BR" sz="2400" b="1" dirty="0" err="1">
                <a:solidFill>
                  <a:schemeClr val="folHlink"/>
                </a:solidFill>
                <a:cs typeface="Times New Roman" pitchFamily="18" charset="0"/>
              </a:rPr>
              <a:t>sintetase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de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la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err="1">
                <a:solidFill>
                  <a:schemeClr val="folHlink"/>
                </a:solidFill>
                <a:cs typeface="Times New Roman" pitchFamily="18" charset="0"/>
              </a:rPr>
              <a:t>asparagina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) 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y 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ativando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otras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enzimas (</a:t>
            </a:r>
            <a:r>
              <a:rPr lang="pt-BR" sz="2400" b="1" dirty="0" err="1">
                <a:solidFill>
                  <a:schemeClr val="folHlink"/>
                </a:solidFill>
                <a:cs typeface="Times New Roman" pitchFamily="18" charset="0"/>
              </a:rPr>
              <a:t>ATPases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;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pirofosfatases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atuan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el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metabolismo </a:t>
            </a:r>
            <a:r>
              <a:rPr lang="pt-BR" sz="2400" b="1" dirty="0" err="1" smtClean="0">
                <a:solidFill>
                  <a:schemeClr val="folHlink"/>
                </a:solidFill>
                <a:cs typeface="Times New Roman" pitchFamily="18" charset="0"/>
              </a:rPr>
              <a:t>del</a:t>
            </a:r>
            <a:r>
              <a:rPr lang="pt-BR" sz="24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folHlink"/>
                </a:solidFill>
                <a:cs typeface="Times New Roman" pitchFamily="18" charset="0"/>
              </a:rPr>
              <a:t>N.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026"/>
          <p:cNvSpPr txBox="1">
            <a:spLocks noChangeArrowheads="1"/>
          </p:cNvSpPr>
          <p:nvPr/>
        </p:nvSpPr>
        <p:spPr bwMode="auto">
          <a:xfrm>
            <a:off x="609600" y="914400"/>
            <a:ext cx="85344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t-BR" sz="4400" b="1" dirty="0" err="1" smtClean="0">
                <a:solidFill>
                  <a:srgbClr val="66FF66"/>
                </a:solidFill>
              </a:rPr>
              <a:t>Redución</a:t>
            </a:r>
            <a:r>
              <a:rPr lang="pt-BR" sz="4400" b="1" dirty="0" smtClean="0">
                <a:solidFill>
                  <a:srgbClr val="66FF66"/>
                </a:solidFill>
              </a:rPr>
              <a:t> </a:t>
            </a:r>
            <a:r>
              <a:rPr lang="pt-BR" sz="4400" b="1" dirty="0">
                <a:solidFill>
                  <a:srgbClr val="66FF66"/>
                </a:solidFill>
              </a:rPr>
              <a:t>de </a:t>
            </a:r>
            <a:r>
              <a:rPr lang="pt-BR" sz="4400" b="1" dirty="0" err="1" smtClean="0">
                <a:solidFill>
                  <a:srgbClr val="66FF66"/>
                </a:solidFill>
              </a:rPr>
              <a:t>enfermedad</a:t>
            </a:r>
            <a:r>
              <a:rPr lang="pt-BR" sz="4400" b="1" dirty="0" smtClean="0">
                <a:solidFill>
                  <a:srgbClr val="66FF66"/>
                </a:solidFill>
              </a:rPr>
              <a:t>:</a:t>
            </a:r>
            <a:endParaRPr lang="pt-BR" sz="4400" b="1" dirty="0">
              <a:solidFill>
                <a:srgbClr val="66FF66"/>
              </a:solidFill>
            </a:endParaRP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t-BR" sz="3200" b="1" dirty="0" err="1" smtClean="0"/>
              <a:t>Maíz</a:t>
            </a:r>
            <a:r>
              <a:rPr lang="pt-BR" sz="3200" b="1" dirty="0" smtClean="0"/>
              <a:t>: </a:t>
            </a:r>
            <a:r>
              <a:rPr lang="pt-BR" sz="3200" b="1" dirty="0" err="1" smtClean="0"/>
              <a:t>Podredumbre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del</a:t>
            </a:r>
            <a:r>
              <a:rPr lang="pt-BR" sz="3200" b="1" dirty="0" smtClean="0"/>
              <a:t> </a:t>
            </a:r>
            <a:r>
              <a:rPr lang="pt-BR" sz="3200" b="1" dirty="0"/>
              <a:t>colmo    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t-BR" sz="3200" b="1" dirty="0"/>
              <a:t>Arroz: </a:t>
            </a:r>
            <a:r>
              <a:rPr lang="pt-BR" sz="3200" b="1" dirty="0" err="1" smtClean="0"/>
              <a:t>podredumbre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del</a:t>
            </a:r>
            <a:r>
              <a:rPr lang="pt-BR" sz="3200" b="1" dirty="0" smtClean="0"/>
              <a:t> </a:t>
            </a:r>
            <a:r>
              <a:rPr lang="pt-BR" sz="3200" b="1" dirty="0"/>
              <a:t>caule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t-BR" sz="3200" b="1" dirty="0" smtClean="0"/>
              <a:t>Papa: </a:t>
            </a:r>
            <a:r>
              <a:rPr lang="pt-BR" sz="3200" b="1" dirty="0" err="1" smtClean="0"/>
              <a:t>corazón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hueco</a:t>
            </a:r>
            <a:r>
              <a:rPr lang="pt-BR" sz="3200" b="1" dirty="0" smtClean="0"/>
              <a:t>;               </a:t>
            </a:r>
            <a:endParaRPr lang="pt-BR" sz="3200" b="1" dirty="0"/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t-BR" sz="3200" b="1" dirty="0"/>
              <a:t>Trigo (primavera): </a:t>
            </a:r>
            <a:r>
              <a:rPr lang="pt-BR" sz="3200" b="1" dirty="0" err="1" smtClean="0"/>
              <a:t>podredumbre</a:t>
            </a:r>
            <a:r>
              <a:rPr lang="pt-BR" sz="3200" b="1" dirty="0" smtClean="0"/>
              <a:t> de </a:t>
            </a:r>
            <a:r>
              <a:rPr lang="pt-BR" sz="3200" b="1" dirty="0" err="1" smtClean="0"/>
              <a:t>la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raíz</a:t>
            </a:r>
            <a:endParaRPr lang="pt-BR" sz="3200" b="1" dirty="0"/>
          </a:p>
        </p:txBody>
      </p:sp>
      <p:sp>
        <p:nvSpPr>
          <p:cNvPr id="334851" name="Rectangle 1027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428596" y="304800"/>
            <a:ext cx="80296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folHlink"/>
                </a:solidFill>
              </a:rPr>
              <a:t>Cl &amp; </a:t>
            </a:r>
            <a:r>
              <a:rPr lang="pt-BR" sz="2800" b="1" dirty="0" err="1" smtClean="0">
                <a:solidFill>
                  <a:schemeClr val="folHlink"/>
                </a:solidFill>
              </a:rPr>
              <a:t>Produción</a:t>
            </a:r>
            <a:r>
              <a:rPr lang="pt-BR" sz="2800" b="1" dirty="0" smtClean="0">
                <a:solidFill>
                  <a:schemeClr val="folHlink"/>
                </a:solidFill>
              </a:rPr>
              <a:t> </a:t>
            </a:r>
            <a:endParaRPr lang="pt-BR" sz="2800" b="1" dirty="0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chemeClr val="folHlink"/>
                </a:solidFill>
              </a:rPr>
              <a:t>(</a:t>
            </a:r>
            <a:r>
              <a:rPr lang="pt-BR" sz="2800" b="1" dirty="0" err="1" smtClean="0">
                <a:solidFill>
                  <a:schemeClr val="folHlink"/>
                </a:solidFill>
              </a:rPr>
              <a:t>en</a:t>
            </a:r>
            <a:r>
              <a:rPr lang="pt-BR" sz="2800" b="1" dirty="0" smtClean="0">
                <a:solidFill>
                  <a:schemeClr val="folHlink"/>
                </a:solidFill>
              </a:rPr>
              <a:t> </a:t>
            </a:r>
            <a:r>
              <a:rPr lang="pt-BR" sz="2800" b="1" dirty="0" err="1" smtClean="0">
                <a:solidFill>
                  <a:schemeClr val="folHlink"/>
                </a:solidFill>
              </a:rPr>
              <a:t>suelo</a:t>
            </a:r>
            <a:r>
              <a:rPr lang="pt-BR" sz="2800" b="1" dirty="0" smtClean="0">
                <a:solidFill>
                  <a:schemeClr val="folHlink"/>
                </a:solidFill>
              </a:rPr>
              <a:t> </a:t>
            </a:r>
            <a:r>
              <a:rPr lang="pt-BR" sz="2800" b="1" dirty="0">
                <a:solidFill>
                  <a:schemeClr val="folHlink"/>
                </a:solidFill>
              </a:rPr>
              <a:t>c/ </a:t>
            </a:r>
            <a:r>
              <a:rPr lang="pt-BR" sz="2800" b="1" dirty="0" err="1">
                <a:solidFill>
                  <a:schemeClr val="folHlink"/>
                </a:solidFill>
              </a:rPr>
              <a:t>patógenos</a:t>
            </a:r>
            <a:r>
              <a:rPr lang="pt-BR" sz="2800" b="1" dirty="0">
                <a:solidFill>
                  <a:schemeClr val="folHlink"/>
                </a:solidFill>
              </a:rPr>
              <a:t> - </a:t>
            </a:r>
            <a:r>
              <a:rPr lang="pt-BR" sz="2800" b="1" dirty="0" err="1" smtClean="0">
                <a:solidFill>
                  <a:schemeClr val="folHlink"/>
                </a:solidFill>
              </a:rPr>
              <a:t>podredumbre</a:t>
            </a:r>
            <a:r>
              <a:rPr lang="pt-BR" sz="2800" b="1" dirty="0" smtClean="0">
                <a:solidFill>
                  <a:schemeClr val="folHlink"/>
                </a:solidFill>
              </a:rPr>
              <a:t> </a:t>
            </a:r>
            <a:r>
              <a:rPr lang="pt-BR" sz="2800" b="1" dirty="0">
                <a:solidFill>
                  <a:schemeClr val="folHlink"/>
                </a:solidFill>
              </a:rPr>
              <a:t>de </a:t>
            </a:r>
            <a:r>
              <a:rPr lang="pt-BR" sz="2800" b="1" dirty="0" err="1" smtClean="0">
                <a:solidFill>
                  <a:schemeClr val="folHlink"/>
                </a:solidFill>
              </a:rPr>
              <a:t>raíz</a:t>
            </a:r>
            <a:r>
              <a:rPr lang="pt-BR" sz="2800" b="1" dirty="0">
                <a:solidFill>
                  <a:schemeClr val="folHlink"/>
                </a:solidFill>
              </a:rPr>
              <a:t>)</a:t>
            </a:r>
            <a:endParaRPr lang="pt-BR" sz="2800" b="1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85913"/>
            <a:ext cx="8229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Oval 4"/>
          <p:cNvSpPr>
            <a:spLocks noChangeArrowheads="1"/>
          </p:cNvSpPr>
          <p:nvPr/>
        </p:nvSpPr>
        <p:spPr bwMode="auto">
          <a:xfrm>
            <a:off x="2438400" y="5486400"/>
            <a:ext cx="1066800" cy="304800"/>
          </a:xfrm>
          <a:prstGeom prst="ellips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9749" name="Oval 5"/>
          <p:cNvSpPr>
            <a:spLocks noChangeArrowheads="1"/>
          </p:cNvSpPr>
          <p:nvPr/>
        </p:nvSpPr>
        <p:spPr bwMode="auto">
          <a:xfrm>
            <a:off x="4038600" y="5486400"/>
            <a:ext cx="1066800" cy="304800"/>
          </a:xfrm>
          <a:prstGeom prst="ellips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6629400" y="0"/>
            <a:ext cx="25146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Metabolismo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5475"/>
            <a:ext cx="8458200" cy="6232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58000" y="0"/>
            <a:ext cx="22860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Introducción</a:t>
            </a:r>
            <a:endParaRPr lang="pt-BR" sz="3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7545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0" y="609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200" b="1" dirty="0" err="1" smtClean="0">
                <a:cs typeface="Times New Roman" pitchFamily="18" charset="0"/>
              </a:rPr>
              <a:t>Tabla</a:t>
            </a:r>
            <a:r>
              <a:rPr lang="pt-BR" sz="3200" b="1" dirty="0" smtClean="0">
                <a:cs typeface="Times New Roman" pitchFamily="18" charset="0"/>
              </a:rPr>
              <a:t>. </a:t>
            </a:r>
            <a:r>
              <a:rPr lang="pt-BR" sz="3200" b="1" dirty="0" err="1" smtClean="0">
                <a:cs typeface="Times New Roman" pitchFamily="18" charset="0"/>
              </a:rPr>
              <a:t>Exigencias</a:t>
            </a:r>
            <a:r>
              <a:rPr lang="pt-BR" sz="3200" b="1" dirty="0" smtClean="0">
                <a:cs typeface="Times New Roman" pitchFamily="18" charset="0"/>
              </a:rPr>
              <a:t> </a:t>
            </a:r>
            <a:r>
              <a:rPr lang="pt-BR" sz="3200" b="1" dirty="0">
                <a:cs typeface="Times New Roman" pitchFamily="18" charset="0"/>
              </a:rPr>
              <a:t>de cloro </a:t>
            </a:r>
            <a:r>
              <a:rPr lang="pt-BR" sz="3200" b="1" dirty="0" smtClean="0">
                <a:cs typeface="Times New Roman" pitchFamily="18" charset="0"/>
              </a:rPr>
              <a:t>de </a:t>
            </a:r>
            <a:r>
              <a:rPr lang="pt-BR" sz="3200" b="1" dirty="0" err="1" smtClean="0">
                <a:cs typeface="Times New Roman" pitchFamily="18" charset="0"/>
              </a:rPr>
              <a:t>las</a:t>
            </a:r>
            <a:r>
              <a:rPr lang="pt-BR" sz="3200" b="1" dirty="0" smtClean="0">
                <a:cs typeface="Times New Roman" pitchFamily="18" charset="0"/>
              </a:rPr>
              <a:t> </a:t>
            </a:r>
            <a:r>
              <a:rPr lang="pt-BR" sz="3200" b="1" dirty="0" err="1" smtClean="0">
                <a:cs typeface="Times New Roman" pitchFamily="18" charset="0"/>
              </a:rPr>
              <a:t>principales</a:t>
            </a:r>
            <a:r>
              <a:rPr lang="pt-BR" sz="3200" b="1" dirty="0" smtClean="0">
                <a:cs typeface="Times New Roman" pitchFamily="18" charset="0"/>
              </a:rPr>
              <a:t> </a:t>
            </a:r>
            <a:r>
              <a:rPr lang="pt-BR" sz="3200" b="1" dirty="0">
                <a:cs typeface="Times New Roman" pitchFamily="18" charset="0"/>
              </a:rPr>
              <a:t>culturas (Malavolta </a:t>
            </a:r>
            <a:r>
              <a:rPr lang="pt-BR" sz="3200" b="1" dirty="0" err="1">
                <a:cs typeface="Times New Roman" pitchFamily="18" charset="0"/>
              </a:rPr>
              <a:t>et</a:t>
            </a:r>
            <a:r>
              <a:rPr lang="pt-BR" sz="3200" b="1" dirty="0">
                <a:cs typeface="Times New Roman" pitchFamily="18" charset="0"/>
              </a:rPr>
              <a:t> al., 1997).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5786446" y="0"/>
            <a:ext cx="3357554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0" y="9144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Tabla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pt-BR" sz="3600" b="1" dirty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Marcha de </a:t>
            </a: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absorción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(cumulativa) de cloro </a:t>
            </a: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soja (cv. Santa Rosa) </a:t>
            </a: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 err="1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solución</a:t>
            </a:r>
            <a:r>
              <a:rPr lang="pt-BR" sz="3600" b="1" dirty="0" smtClean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3600" b="1" dirty="0">
                <a:solidFill>
                  <a:srgbClr val="FFFF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nutritiva (Bataglia &amp; Mascarenhas, 1977). 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9144000" cy="1597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5715008" y="0"/>
            <a:ext cx="3428992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Exigencias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nutricionales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5400" b="1" dirty="0" err="1" smtClean="0">
                <a:solidFill>
                  <a:schemeClr val="folHlink"/>
                </a:solidFill>
              </a:rPr>
              <a:t>Deficiencia</a:t>
            </a:r>
            <a:r>
              <a:rPr lang="pt-BR" sz="5400" b="1" dirty="0" smtClean="0">
                <a:solidFill>
                  <a:schemeClr val="folHlink"/>
                </a:solidFill>
              </a:rPr>
              <a:t> </a:t>
            </a:r>
            <a:r>
              <a:rPr lang="pt-BR" sz="5400" b="1" dirty="0">
                <a:solidFill>
                  <a:schemeClr val="folHlink"/>
                </a:solidFill>
              </a:rPr>
              <a:t>de Cl</a:t>
            </a:r>
            <a:endParaRPr lang="pt-BR" sz="5400" b="1" dirty="0"/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28600" y="41910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Dependendo 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de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planta,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los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sintomas de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deficiencia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aparecen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primero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hojas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más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viejas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(tomateiro,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lechuga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repollo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remolacha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) o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en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más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nuevas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(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maíz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calabachita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):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marchitez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, </a:t>
            </a:r>
            <a:r>
              <a:rPr lang="pt-BR" sz="2400" b="1" dirty="0" err="1">
                <a:solidFill>
                  <a:srgbClr val="FFFF99"/>
                </a:solidFill>
                <a:cs typeface="Times New Roman" pitchFamily="18" charset="0"/>
              </a:rPr>
              <a:t>clorose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,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bronceamiento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y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deformación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de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hojas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que 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se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quedan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con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aspecto de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taza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“</a:t>
            </a:r>
            <a:r>
              <a:rPr lang="pt-BR" sz="2400" b="1" dirty="0" err="1">
                <a:solidFill>
                  <a:srgbClr val="FFFF99"/>
                </a:solidFill>
                <a:cs typeface="Times New Roman" pitchFamily="18" charset="0"/>
              </a:rPr>
              <a:t>cupping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”.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Las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raíces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también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se </a:t>
            </a:r>
            <a:r>
              <a:rPr lang="pt-BR" sz="2400" b="1" dirty="0" err="1" smtClean="0">
                <a:solidFill>
                  <a:srgbClr val="FFFF99"/>
                </a:solidFill>
                <a:cs typeface="Times New Roman" pitchFamily="18" charset="0"/>
              </a:rPr>
              <a:t>desenvolven</a:t>
            </a:r>
            <a:r>
              <a:rPr lang="pt-BR" sz="2400" b="1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FFFF99"/>
                </a:solidFill>
                <a:cs typeface="Times New Roman" pitchFamily="18" charset="0"/>
              </a:rPr>
              <a:t>menos.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8686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/>
              <a:t>No </a:t>
            </a:r>
            <a:r>
              <a:rPr lang="pt-BR" sz="2400" b="1" dirty="0" err="1" smtClean="0"/>
              <a:t>hay</a:t>
            </a:r>
            <a:r>
              <a:rPr lang="pt-BR" sz="2400" b="1" dirty="0" smtClean="0"/>
              <a:t> </a:t>
            </a:r>
            <a:r>
              <a:rPr lang="pt-BR" sz="2400" b="1" dirty="0"/>
              <a:t>problemas de </a:t>
            </a:r>
            <a:r>
              <a:rPr lang="pt-BR" sz="2400" b="1" dirty="0" err="1" smtClean="0"/>
              <a:t>deficiencias</a:t>
            </a:r>
            <a:r>
              <a:rPr lang="pt-BR" sz="2400" b="1" dirty="0" smtClean="0"/>
              <a:t> </a:t>
            </a:r>
            <a:r>
              <a:rPr lang="pt-BR" sz="2400" b="1" dirty="0"/>
              <a:t>de Cl </a:t>
            </a:r>
            <a:r>
              <a:rPr lang="pt-BR" sz="2400" b="1" dirty="0" err="1" smtClean="0"/>
              <a:t>en</a:t>
            </a:r>
            <a:r>
              <a:rPr lang="pt-BR" sz="2400" b="1" dirty="0" smtClean="0"/>
              <a:t> </a:t>
            </a:r>
            <a:r>
              <a:rPr lang="pt-BR" sz="2400" b="1" dirty="0"/>
              <a:t>culturas: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Para exercer </a:t>
            </a:r>
            <a:r>
              <a:rPr lang="pt-BR" sz="2400" b="1" dirty="0" err="1" smtClean="0"/>
              <a:t>sus</a:t>
            </a:r>
            <a:r>
              <a:rPr lang="pt-BR" sz="2400" b="1" dirty="0" smtClean="0"/>
              <a:t> funciones </a:t>
            </a:r>
            <a:r>
              <a:rPr lang="pt-BR" sz="2400" b="1" dirty="0" err="1" smtClean="0"/>
              <a:t>las</a:t>
            </a:r>
            <a:r>
              <a:rPr lang="pt-BR" sz="2400" b="1" dirty="0" smtClean="0"/>
              <a:t> </a:t>
            </a:r>
            <a:r>
              <a:rPr lang="pt-BR" sz="2400" b="1" dirty="0"/>
              <a:t>plantas </a:t>
            </a:r>
            <a:r>
              <a:rPr lang="pt-BR" sz="2400" b="1" dirty="0" err="1" smtClean="0"/>
              <a:t>requieren</a:t>
            </a:r>
            <a:r>
              <a:rPr lang="pt-BR" sz="2400" b="1" dirty="0" smtClean="0"/>
              <a:t> </a:t>
            </a:r>
            <a:r>
              <a:rPr lang="pt-BR" sz="2400" b="1" dirty="0"/>
              <a:t>100 g kg</a:t>
            </a:r>
            <a:r>
              <a:rPr lang="pt-BR" sz="2400" b="1" baseline="30000" dirty="0"/>
              <a:t>-1</a:t>
            </a:r>
            <a:r>
              <a:rPr lang="pt-BR" sz="2400" b="1" dirty="0"/>
              <a:t>, </a:t>
            </a:r>
            <a:r>
              <a:rPr lang="pt-BR" sz="2400" b="1" dirty="0" smtClean="0"/>
              <a:t>y </a:t>
            </a:r>
            <a:r>
              <a:rPr lang="pt-BR" sz="2400" b="1" dirty="0"/>
              <a:t>freqüentemente apresenta 20 a 200 </a:t>
            </a:r>
            <a:r>
              <a:rPr lang="pt-BR" sz="2400" b="1" dirty="0" err="1" smtClean="0"/>
              <a:t>veces</a:t>
            </a:r>
            <a:r>
              <a:rPr lang="pt-BR" sz="2400" b="1" dirty="0" smtClean="0"/>
              <a:t> más, indicando </a:t>
            </a:r>
            <a:r>
              <a:rPr lang="pt-BR" sz="2400" b="1" dirty="0"/>
              <a:t>que o Cl, ao </a:t>
            </a:r>
            <a:r>
              <a:rPr lang="pt-BR" sz="2400" b="1" dirty="0" smtClean="0"/>
              <a:t>contrario </a:t>
            </a:r>
            <a:r>
              <a:rPr lang="pt-BR" sz="2400" b="1" dirty="0"/>
              <a:t>do que acontece </a:t>
            </a:r>
            <a:r>
              <a:rPr lang="pt-BR" sz="2400" b="1" dirty="0" err="1" smtClean="0"/>
              <a:t>con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otros</a:t>
            </a:r>
            <a:r>
              <a:rPr lang="pt-BR" sz="2400" b="1" dirty="0" smtClean="0"/>
              <a:t> </a:t>
            </a:r>
            <a:r>
              <a:rPr lang="pt-BR" sz="2400" b="1" dirty="0"/>
              <a:t>micros, </a:t>
            </a:r>
            <a:r>
              <a:rPr lang="pt-BR" sz="2400" b="1" dirty="0" smtClean="0"/>
              <a:t>no </a:t>
            </a:r>
            <a:r>
              <a:rPr lang="pt-BR" sz="2400" b="1" dirty="0" err="1" smtClean="0"/>
              <a:t>es</a:t>
            </a:r>
            <a:r>
              <a:rPr lang="pt-BR" sz="2400" b="1" dirty="0" smtClean="0"/>
              <a:t> </a:t>
            </a:r>
            <a:r>
              <a:rPr lang="pt-BR" sz="2400" b="1" dirty="0"/>
              <a:t>tóxico </a:t>
            </a:r>
            <a:r>
              <a:rPr lang="pt-BR" sz="2400" b="1" dirty="0" err="1" smtClean="0"/>
              <a:t>cuando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concentraciones</a:t>
            </a:r>
            <a:r>
              <a:rPr lang="pt-BR" sz="2400" b="1" dirty="0" smtClean="0"/>
              <a:t> </a:t>
            </a:r>
            <a:r>
              <a:rPr lang="pt-BR" sz="2400" b="1" dirty="0"/>
              <a:t>relativamente altas (Malavolta </a:t>
            </a:r>
            <a:r>
              <a:rPr lang="pt-BR" sz="2400" b="1" dirty="0" err="1"/>
              <a:t>et</a:t>
            </a:r>
            <a:r>
              <a:rPr lang="pt-BR" sz="2400" b="1" dirty="0"/>
              <a:t> al., 1997)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err="1" smtClean="0">
                <a:solidFill>
                  <a:schemeClr val="folHlink"/>
                </a:solidFill>
              </a:rPr>
              <a:t>Deficiencia</a:t>
            </a:r>
            <a:r>
              <a:rPr lang="pt-BR" b="1" dirty="0" smtClean="0">
                <a:solidFill>
                  <a:schemeClr val="folHlink"/>
                </a:solidFill>
              </a:rPr>
              <a:t> </a:t>
            </a:r>
            <a:r>
              <a:rPr lang="pt-BR" b="1" dirty="0">
                <a:solidFill>
                  <a:schemeClr val="folHlink"/>
                </a:solidFill>
              </a:rPr>
              <a:t>de Cl </a:t>
            </a:r>
            <a:r>
              <a:rPr lang="pt-BR" b="1" dirty="0" err="1" smtClean="0">
                <a:solidFill>
                  <a:schemeClr val="folHlink"/>
                </a:solidFill>
              </a:rPr>
              <a:t>en</a:t>
            </a:r>
            <a:r>
              <a:rPr lang="pt-BR" b="1" dirty="0" smtClean="0">
                <a:solidFill>
                  <a:schemeClr val="folHlink"/>
                </a:solidFill>
              </a:rPr>
              <a:t> </a:t>
            </a:r>
            <a:r>
              <a:rPr lang="pt-BR" b="1" dirty="0">
                <a:solidFill>
                  <a:schemeClr val="folHlink"/>
                </a:solidFill>
              </a:rPr>
              <a:t>trigo</a:t>
            </a:r>
            <a:endParaRPr lang="pt-BR" b="1" dirty="0"/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63844" name="Picture 13" descr="Whea04Cl.jpg (277197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72390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  <p:pic>
        <p:nvPicPr>
          <p:cNvPr id="164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2"/>
          <p:cNvSpPr txBox="1">
            <a:spLocks noChangeArrowheads="1"/>
          </p:cNvSpPr>
          <p:nvPr/>
        </p:nvSpPr>
        <p:spPr bwMode="auto">
          <a:xfrm>
            <a:off x="0" y="5857875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err="1" smtClean="0">
                <a:solidFill>
                  <a:schemeClr val="folHlink"/>
                </a:solidFill>
              </a:rPr>
              <a:t>Deficiencia</a:t>
            </a:r>
            <a:r>
              <a:rPr lang="pt-BR" b="1" dirty="0" smtClean="0">
                <a:solidFill>
                  <a:schemeClr val="folHlink"/>
                </a:solidFill>
              </a:rPr>
              <a:t> </a:t>
            </a:r>
            <a:r>
              <a:rPr lang="pt-BR" b="1" dirty="0">
                <a:solidFill>
                  <a:schemeClr val="folHlink"/>
                </a:solidFill>
              </a:rPr>
              <a:t>de Cl </a:t>
            </a:r>
            <a:r>
              <a:rPr lang="pt-BR" b="1" dirty="0" err="1" smtClean="0">
                <a:solidFill>
                  <a:schemeClr val="folHlink"/>
                </a:solidFill>
              </a:rPr>
              <a:t>en</a:t>
            </a:r>
            <a:r>
              <a:rPr lang="pt-BR" b="1" dirty="0" smtClean="0">
                <a:solidFill>
                  <a:schemeClr val="folHlink"/>
                </a:solidFill>
              </a:rPr>
              <a:t> </a:t>
            </a:r>
            <a:r>
              <a:rPr lang="pt-BR" b="1" dirty="0">
                <a:solidFill>
                  <a:schemeClr val="folHlink"/>
                </a:solidFill>
              </a:rPr>
              <a:t>tomate</a:t>
            </a:r>
            <a:endParaRPr lang="pt-BR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524000" y="6858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5400" b="1" dirty="0" err="1" smtClean="0">
                <a:solidFill>
                  <a:schemeClr val="folHlink"/>
                </a:solidFill>
              </a:rPr>
              <a:t>Exceso</a:t>
            </a:r>
            <a:r>
              <a:rPr lang="pt-BR" sz="5400" b="1" dirty="0" smtClean="0">
                <a:solidFill>
                  <a:schemeClr val="folHlink"/>
                </a:solidFill>
              </a:rPr>
              <a:t> </a:t>
            </a:r>
            <a:r>
              <a:rPr lang="pt-BR" sz="5400" b="1" dirty="0">
                <a:solidFill>
                  <a:schemeClr val="folHlink"/>
                </a:solidFill>
              </a:rPr>
              <a:t>de Cl</a:t>
            </a:r>
            <a:endParaRPr lang="pt-BR" sz="5400" b="1" dirty="0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3820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sz="2800" b="1" dirty="0" err="1" smtClean="0">
                <a:cs typeface="Times New Roman" pitchFamily="18" charset="0"/>
              </a:rPr>
              <a:t>Las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culturas normalmente </a:t>
            </a:r>
            <a:r>
              <a:rPr lang="pt-BR" sz="2800" b="1" dirty="0" err="1" smtClean="0">
                <a:cs typeface="Times New Roman" pitchFamily="18" charset="0"/>
              </a:rPr>
              <a:t>apresentan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cierta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tolerancia</a:t>
            </a:r>
            <a:r>
              <a:rPr lang="pt-BR" sz="2800" b="1" dirty="0" smtClean="0">
                <a:cs typeface="Times New Roman" pitchFamily="18" charset="0"/>
              </a:rPr>
              <a:t> a </a:t>
            </a:r>
            <a:r>
              <a:rPr lang="pt-BR" sz="2800" b="1" dirty="0" err="1" smtClean="0">
                <a:cs typeface="Times New Roman" pitchFamily="18" charset="0"/>
              </a:rPr>
              <a:t>las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altas </a:t>
            </a:r>
            <a:r>
              <a:rPr lang="pt-BR" sz="2800" b="1" dirty="0" err="1" smtClean="0">
                <a:cs typeface="Times New Roman" pitchFamily="18" charset="0"/>
              </a:rPr>
              <a:t>concentraciones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de Cl, apresentando grandes </a:t>
            </a:r>
            <a:r>
              <a:rPr lang="pt-BR" sz="2800" b="1" dirty="0" smtClean="0">
                <a:cs typeface="Times New Roman" pitchFamily="18" charset="0"/>
              </a:rPr>
              <a:t>diferencias </a:t>
            </a:r>
            <a:r>
              <a:rPr lang="pt-BR" sz="2800" b="1" dirty="0">
                <a:cs typeface="Times New Roman" pitchFamily="18" charset="0"/>
              </a:rPr>
              <a:t>genotípicas, sendo que </a:t>
            </a:r>
            <a:r>
              <a:rPr lang="pt-BR" sz="2800" b="1" dirty="0" err="1" smtClean="0">
                <a:cs typeface="Times New Roman" pitchFamily="18" charset="0"/>
              </a:rPr>
              <a:t>en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la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soja </a:t>
            </a:r>
            <a:r>
              <a:rPr lang="pt-BR" sz="2800" b="1" dirty="0" err="1" smtClean="0">
                <a:cs typeface="Times New Roman" pitchFamily="18" charset="0"/>
              </a:rPr>
              <a:t>las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plantas </a:t>
            </a:r>
            <a:r>
              <a:rPr lang="pt-BR" sz="2800" b="1" dirty="0" err="1" smtClean="0">
                <a:cs typeface="Times New Roman" pitchFamily="18" charset="0"/>
              </a:rPr>
              <a:t>sensibles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(Paraná) </a:t>
            </a:r>
            <a:r>
              <a:rPr lang="pt-BR" sz="2800" b="1" dirty="0" err="1" smtClean="0">
                <a:cs typeface="Times New Roman" pitchFamily="18" charset="0"/>
              </a:rPr>
              <a:t>acumulan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grande </a:t>
            </a:r>
            <a:r>
              <a:rPr lang="pt-BR" sz="2800" b="1" dirty="0" err="1" smtClean="0">
                <a:cs typeface="Times New Roman" pitchFamily="18" charset="0"/>
              </a:rPr>
              <a:t>cantidad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del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elemento (30.000 </a:t>
            </a:r>
            <a:r>
              <a:rPr lang="pt-BR" sz="2800" b="1" dirty="0" err="1">
                <a:cs typeface="Times New Roman" pitchFamily="18" charset="0"/>
              </a:rPr>
              <a:t>mg</a:t>
            </a:r>
            <a:r>
              <a:rPr lang="pt-BR" sz="2800" b="1" dirty="0">
                <a:cs typeface="Times New Roman" pitchFamily="18" charset="0"/>
              </a:rPr>
              <a:t> kg</a:t>
            </a:r>
            <a:r>
              <a:rPr lang="pt-BR" sz="2800" b="1" baseline="30000" dirty="0">
                <a:cs typeface="Times New Roman" pitchFamily="18" charset="0"/>
              </a:rPr>
              <a:t>-1</a:t>
            </a:r>
            <a:r>
              <a:rPr lang="pt-BR" sz="2800" b="1" dirty="0">
                <a:cs typeface="Times New Roman" pitchFamily="18" charset="0"/>
              </a:rPr>
              <a:t>), </a:t>
            </a:r>
            <a:r>
              <a:rPr lang="pt-BR" sz="2800" b="1" dirty="0" err="1" smtClean="0">
                <a:cs typeface="Times New Roman" pitchFamily="18" charset="0"/>
              </a:rPr>
              <a:t>en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cuanto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 err="1" smtClean="0">
                <a:cs typeface="Times New Roman" pitchFamily="18" charset="0"/>
              </a:rPr>
              <a:t>las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tolerantes, </a:t>
            </a:r>
            <a:r>
              <a:rPr lang="pt-BR" sz="2800" b="1" dirty="0" err="1" smtClean="0">
                <a:cs typeface="Times New Roman" pitchFamily="18" charset="0"/>
              </a:rPr>
              <a:t>con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mecanismos de </a:t>
            </a:r>
            <a:r>
              <a:rPr lang="pt-BR" sz="2800" b="1" dirty="0" err="1" smtClean="0">
                <a:cs typeface="Times New Roman" pitchFamily="18" charset="0"/>
              </a:rPr>
              <a:t>exclusión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de Cl, </a:t>
            </a:r>
            <a:r>
              <a:rPr lang="pt-BR" sz="2800" b="1" dirty="0" err="1" smtClean="0">
                <a:cs typeface="Times New Roman" pitchFamily="18" charset="0"/>
              </a:rPr>
              <a:t>apresentan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teores foliares </a:t>
            </a:r>
            <a:r>
              <a:rPr lang="pt-BR" sz="2800" b="1" dirty="0" err="1" smtClean="0">
                <a:cs typeface="Times New Roman" pitchFamily="18" charset="0"/>
              </a:rPr>
              <a:t>mucho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menores (1000-2000 </a:t>
            </a:r>
            <a:r>
              <a:rPr lang="pt-BR" sz="2800" b="1" dirty="0" err="1">
                <a:cs typeface="Times New Roman" pitchFamily="18" charset="0"/>
              </a:rPr>
              <a:t>mg</a:t>
            </a:r>
            <a:r>
              <a:rPr lang="pt-BR" sz="2800" b="1" dirty="0">
                <a:cs typeface="Times New Roman" pitchFamily="18" charset="0"/>
              </a:rPr>
              <a:t> Cl por kg de </a:t>
            </a:r>
            <a:r>
              <a:rPr lang="pt-BR" sz="2800" b="1" dirty="0" err="1" smtClean="0">
                <a:cs typeface="Times New Roman" pitchFamily="18" charset="0"/>
              </a:rPr>
              <a:t>materia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b="1" dirty="0">
                <a:cs typeface="Times New Roman" pitchFamily="18" charset="0"/>
              </a:rPr>
              <a:t>seca). 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6477000" y="0"/>
            <a:ext cx="26670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>
                <a:solidFill>
                  <a:schemeClr val="tx2"/>
                </a:solidFill>
                <a:latin typeface="Monotype Corsiva" pitchFamily="66" charset="0"/>
              </a:rPr>
              <a:t>Sintomatologia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05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4400">
                <a:solidFill>
                  <a:schemeClr val="folHlink"/>
                </a:solidFill>
              </a:rPr>
              <a:t>Pré-absorção de Mo</a:t>
            </a:r>
          </a:p>
          <a:p>
            <a:pPr algn="ctr">
              <a:spcBef>
                <a:spcPct val="50000"/>
              </a:spcBef>
            </a:pPr>
            <a:endParaRPr lang="pt-BR" sz="4400">
              <a:solidFill>
                <a:schemeClr val="folHlink"/>
              </a:solidFill>
            </a:endParaRP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5"/>
          <p:cNvGrpSpPr>
            <a:grpSpLocks/>
          </p:cNvGrpSpPr>
          <p:nvPr/>
        </p:nvGrpSpPr>
        <p:grpSpPr bwMode="auto">
          <a:xfrm>
            <a:off x="0" y="1981200"/>
            <a:ext cx="9144000" cy="4572000"/>
            <a:chOff x="-3" y="-3"/>
            <a:chExt cx="3450" cy="1406"/>
          </a:xfrm>
        </p:grpSpPr>
        <p:grpSp>
          <p:nvGrpSpPr>
            <p:cNvPr id="128005" name="Group 6"/>
            <p:cNvGrpSpPr>
              <a:grpSpLocks/>
            </p:cNvGrpSpPr>
            <p:nvPr/>
          </p:nvGrpSpPr>
          <p:grpSpPr bwMode="auto">
            <a:xfrm>
              <a:off x="0" y="0"/>
              <a:ext cx="3444" cy="1400"/>
              <a:chOff x="0" y="0"/>
              <a:chExt cx="3444" cy="1400"/>
            </a:xfrm>
          </p:grpSpPr>
          <p:grpSp>
            <p:nvGrpSpPr>
              <p:cNvPr id="12800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94" cy="978"/>
                <a:chOff x="0" y="0"/>
                <a:chExt cx="594" cy="978"/>
              </a:xfrm>
            </p:grpSpPr>
            <p:sp>
              <p:nvSpPr>
                <p:cNvPr id="128048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38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Elemento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49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4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08" name="Group 10"/>
              <p:cNvGrpSpPr>
                <a:grpSpLocks/>
              </p:cNvGrpSpPr>
              <p:nvPr/>
            </p:nvGrpSpPr>
            <p:grpSpPr bwMode="auto">
              <a:xfrm>
                <a:off x="594" y="0"/>
                <a:ext cx="1020" cy="978"/>
                <a:chOff x="594" y="0"/>
                <a:chExt cx="1020" cy="978"/>
              </a:xfrm>
            </p:grpSpPr>
            <p:sp>
              <p:nvSpPr>
                <p:cNvPr id="128046" name="Rectangle 11"/>
                <p:cNvSpPr>
                  <a:spLocks noChangeArrowheads="1"/>
                </p:cNvSpPr>
                <p:nvPr/>
              </p:nvSpPr>
              <p:spPr bwMode="auto">
                <a:xfrm>
                  <a:off x="622" y="0"/>
                  <a:ext cx="964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Quantidade necessária para uma colheita de 9 t ha</a:t>
                  </a:r>
                  <a:r>
                    <a:rPr lang="en-US" sz="2400" baseline="300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47" name="Rectangle 12"/>
                <p:cNvSpPr>
                  <a:spLocks noChangeArrowheads="1"/>
                </p:cNvSpPr>
                <p:nvPr/>
              </p:nvSpPr>
              <p:spPr bwMode="auto">
                <a:xfrm>
                  <a:off x="594" y="0"/>
                  <a:ext cx="102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09" name="Group 13"/>
              <p:cNvGrpSpPr>
                <a:grpSpLocks/>
              </p:cNvGrpSpPr>
              <p:nvPr/>
            </p:nvGrpSpPr>
            <p:grpSpPr bwMode="auto">
              <a:xfrm>
                <a:off x="1614" y="0"/>
                <a:ext cx="1830" cy="422"/>
                <a:chOff x="1614" y="0"/>
                <a:chExt cx="1830" cy="422"/>
              </a:xfrm>
            </p:grpSpPr>
            <p:sp>
              <p:nvSpPr>
                <p:cNvPr id="1280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642" y="0"/>
                  <a:ext cx="177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endParaRPr lang="en-US" sz="2400">
                    <a:solidFill>
                      <a:srgbClr val="FFCC00"/>
                    </a:solidFill>
                    <a:latin typeface="Garamond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kg ha</a:t>
                  </a:r>
                  <a:r>
                    <a:rPr lang="en-US" sz="2400" baseline="300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-1</a:t>
                  </a: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 fornecidos por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45" name="Rectangle 15"/>
                <p:cNvSpPr>
                  <a:spLocks noChangeArrowheads="1"/>
                </p:cNvSpPr>
                <p:nvPr/>
              </p:nvSpPr>
              <p:spPr bwMode="auto">
                <a:xfrm>
                  <a:off x="1614" y="0"/>
                  <a:ext cx="183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10" name="Group 16"/>
              <p:cNvGrpSpPr>
                <a:grpSpLocks/>
              </p:cNvGrpSpPr>
              <p:nvPr/>
            </p:nvGrpSpPr>
            <p:grpSpPr bwMode="auto">
              <a:xfrm>
                <a:off x="1614" y="422"/>
                <a:ext cx="624" cy="556"/>
                <a:chOff x="1614" y="422"/>
                <a:chExt cx="624" cy="556"/>
              </a:xfrm>
            </p:grpSpPr>
            <p:sp>
              <p:nvSpPr>
                <p:cNvPr id="128042" name="Rectangle 17"/>
                <p:cNvSpPr>
                  <a:spLocks noChangeArrowheads="1"/>
                </p:cNvSpPr>
                <p:nvPr/>
              </p:nvSpPr>
              <p:spPr bwMode="auto">
                <a:xfrm>
                  <a:off x="1642" y="422"/>
                  <a:ext cx="56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Intercepta- ção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43" name="Rectangle 18"/>
                <p:cNvSpPr>
                  <a:spLocks noChangeArrowheads="1"/>
                </p:cNvSpPr>
                <p:nvPr/>
              </p:nvSpPr>
              <p:spPr bwMode="auto">
                <a:xfrm>
                  <a:off x="1614" y="422"/>
                  <a:ext cx="62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11" name="Group 19"/>
              <p:cNvGrpSpPr>
                <a:grpSpLocks/>
              </p:cNvGrpSpPr>
              <p:nvPr/>
            </p:nvGrpSpPr>
            <p:grpSpPr bwMode="auto">
              <a:xfrm>
                <a:off x="2238" y="422"/>
                <a:ext cx="603" cy="556"/>
                <a:chOff x="2238" y="422"/>
                <a:chExt cx="603" cy="556"/>
              </a:xfrm>
            </p:grpSpPr>
            <p:sp>
              <p:nvSpPr>
                <p:cNvPr id="1280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266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Fluxo de massa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41" name="Rectangle 21"/>
                <p:cNvSpPr>
                  <a:spLocks noChangeArrowheads="1"/>
                </p:cNvSpPr>
                <p:nvPr/>
              </p:nvSpPr>
              <p:spPr bwMode="auto">
                <a:xfrm>
                  <a:off x="2238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12" name="Group 22"/>
              <p:cNvGrpSpPr>
                <a:grpSpLocks/>
              </p:cNvGrpSpPr>
              <p:nvPr/>
            </p:nvGrpSpPr>
            <p:grpSpPr bwMode="auto">
              <a:xfrm>
                <a:off x="2841" y="422"/>
                <a:ext cx="603" cy="556"/>
                <a:chOff x="2841" y="422"/>
                <a:chExt cx="603" cy="556"/>
              </a:xfrm>
            </p:grpSpPr>
            <p:sp>
              <p:nvSpPr>
                <p:cNvPr id="128038" name="Rectangle 23"/>
                <p:cNvSpPr>
                  <a:spLocks noChangeArrowheads="1"/>
                </p:cNvSpPr>
                <p:nvPr/>
              </p:nvSpPr>
              <p:spPr bwMode="auto">
                <a:xfrm>
                  <a:off x="2869" y="422"/>
                  <a:ext cx="547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tabLst>
                      <a:tab pos="-914400" algn="l"/>
                      <a:tab pos="-457200" algn="l"/>
                    </a:tabLst>
                  </a:pPr>
                  <a:r>
                    <a:rPr lang="en-US" sz="2400">
                      <a:solidFill>
                        <a:srgbClr val="FFCC00"/>
                      </a:solidFill>
                      <a:latin typeface="Garamond" pitchFamily="18" charset="0"/>
                      <a:cs typeface="Times New Roman" pitchFamily="18" charset="0"/>
                    </a:rPr>
                    <a:t>Difusão</a:t>
                  </a:r>
                  <a:endParaRPr lang="en-US" sz="2400">
                    <a:solidFill>
                      <a:srgbClr val="FFCC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039" name="Rectangle 24"/>
                <p:cNvSpPr>
                  <a:spLocks noChangeArrowheads="1"/>
                </p:cNvSpPr>
                <p:nvPr/>
              </p:nvSpPr>
              <p:spPr bwMode="auto">
                <a:xfrm>
                  <a:off x="2841" y="422"/>
                  <a:ext cx="60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grpSp>
            <p:nvGrpSpPr>
              <p:cNvPr id="128013" name="Group 25"/>
              <p:cNvGrpSpPr>
                <a:grpSpLocks/>
              </p:cNvGrpSpPr>
              <p:nvPr/>
            </p:nvGrpSpPr>
            <p:grpSpPr bwMode="auto">
              <a:xfrm>
                <a:off x="0" y="978"/>
                <a:ext cx="594" cy="422"/>
                <a:chOff x="0" y="978"/>
                <a:chExt cx="594" cy="422"/>
              </a:xfrm>
            </p:grpSpPr>
            <p:sp>
              <p:nvSpPr>
                <p:cNvPr id="12803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59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28035" name="Group 27"/>
                <p:cNvGrpSpPr>
                  <a:grpSpLocks/>
                </p:cNvGrpSpPr>
                <p:nvPr/>
              </p:nvGrpSpPr>
              <p:grpSpPr bwMode="auto">
                <a:xfrm>
                  <a:off x="0" y="978"/>
                  <a:ext cx="594" cy="422"/>
                  <a:chOff x="0" y="978"/>
                  <a:chExt cx="594" cy="422"/>
                </a:xfrm>
              </p:grpSpPr>
              <p:sp>
                <p:nvSpPr>
                  <p:cNvPr id="12803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978"/>
                    <a:ext cx="53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sz="2400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Mo</a:t>
                    </a: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cs typeface="Times New Roman" pitchFamily="18" charset="0"/>
                    </a:endParaRPr>
                  </a:p>
                  <a:p>
                    <a:pPr algn="just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803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78"/>
                    <a:ext cx="59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28014" name="Group 30"/>
              <p:cNvGrpSpPr>
                <a:grpSpLocks/>
              </p:cNvGrpSpPr>
              <p:nvPr/>
            </p:nvGrpSpPr>
            <p:grpSpPr bwMode="auto">
              <a:xfrm>
                <a:off x="594" y="978"/>
                <a:ext cx="1020" cy="422"/>
                <a:chOff x="594" y="978"/>
                <a:chExt cx="1020" cy="422"/>
              </a:xfrm>
            </p:grpSpPr>
            <p:sp>
              <p:nvSpPr>
                <p:cNvPr id="128030" name="Rectangle 31"/>
                <p:cNvSpPr>
                  <a:spLocks noChangeArrowheads="1"/>
                </p:cNvSpPr>
                <p:nvPr/>
              </p:nvSpPr>
              <p:spPr bwMode="auto">
                <a:xfrm>
                  <a:off x="594" y="978"/>
                  <a:ext cx="1020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28031" name="Group 32"/>
                <p:cNvGrpSpPr>
                  <a:grpSpLocks/>
                </p:cNvGrpSpPr>
                <p:nvPr/>
              </p:nvGrpSpPr>
              <p:grpSpPr bwMode="auto">
                <a:xfrm>
                  <a:off x="594" y="978"/>
                  <a:ext cx="1020" cy="422"/>
                  <a:chOff x="594" y="978"/>
                  <a:chExt cx="1020" cy="422"/>
                </a:xfrm>
              </p:grpSpPr>
              <p:sp>
                <p:nvSpPr>
                  <p:cNvPr id="12803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622" y="978"/>
                    <a:ext cx="964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sz="2400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0,01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8033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94" y="978"/>
                    <a:ext cx="1020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28015" name="Group 35"/>
              <p:cNvGrpSpPr>
                <a:grpSpLocks/>
              </p:cNvGrpSpPr>
              <p:nvPr/>
            </p:nvGrpSpPr>
            <p:grpSpPr bwMode="auto">
              <a:xfrm>
                <a:off x="1614" y="978"/>
                <a:ext cx="623" cy="422"/>
                <a:chOff x="1614" y="978"/>
                <a:chExt cx="623" cy="422"/>
              </a:xfrm>
            </p:grpSpPr>
            <p:sp>
              <p:nvSpPr>
                <p:cNvPr id="128026" name="Rectangle 36"/>
                <p:cNvSpPr>
                  <a:spLocks noChangeArrowheads="1"/>
                </p:cNvSpPr>
                <p:nvPr/>
              </p:nvSpPr>
              <p:spPr bwMode="auto">
                <a:xfrm>
                  <a:off x="1614" y="978"/>
                  <a:ext cx="62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28027" name="Group 37"/>
                <p:cNvGrpSpPr>
                  <a:grpSpLocks/>
                </p:cNvGrpSpPr>
                <p:nvPr/>
              </p:nvGrpSpPr>
              <p:grpSpPr bwMode="auto">
                <a:xfrm>
                  <a:off x="1614" y="978"/>
                  <a:ext cx="623" cy="422"/>
                  <a:chOff x="1614" y="978"/>
                  <a:chExt cx="623" cy="422"/>
                </a:xfrm>
              </p:grpSpPr>
              <p:sp>
                <p:nvSpPr>
                  <p:cNvPr id="12802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978"/>
                    <a:ext cx="56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 b="1">
                      <a:solidFill>
                        <a:srgbClr val="0000FF"/>
                      </a:solidFill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sz="2400">
                        <a:solidFill>
                          <a:srgbClr val="FF0000"/>
                        </a:solidFill>
                        <a:cs typeface="Times New Roman" pitchFamily="18" charset="0"/>
                      </a:rPr>
                      <a:t>0,001</a:t>
                    </a:r>
                    <a:r>
                      <a:rPr lang="en-US" sz="1800" b="1">
                        <a:solidFill>
                          <a:srgbClr val="FF0000"/>
                        </a:solidFill>
                        <a:cs typeface="Times New Roman" pitchFamily="18" charset="0"/>
                      </a:rPr>
                      <a:t>-</a:t>
                    </a:r>
                    <a:r>
                      <a:rPr lang="en-US" sz="1800" b="1">
                        <a:solidFill>
                          <a:srgbClr val="0000FF"/>
                        </a:solidFill>
                        <a:cs typeface="Times New Roman" pitchFamily="18" charset="0"/>
                      </a:rPr>
                      <a:t>10%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1800" b="1">
                      <a:solidFill>
                        <a:srgbClr val="FFCC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802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614" y="978"/>
                    <a:ext cx="62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28016" name="Group 40"/>
              <p:cNvGrpSpPr>
                <a:grpSpLocks/>
              </p:cNvGrpSpPr>
              <p:nvPr/>
            </p:nvGrpSpPr>
            <p:grpSpPr bwMode="auto">
              <a:xfrm>
                <a:off x="2237" y="978"/>
                <a:ext cx="604" cy="422"/>
                <a:chOff x="2237" y="978"/>
                <a:chExt cx="604" cy="422"/>
              </a:xfrm>
            </p:grpSpPr>
            <p:sp>
              <p:nvSpPr>
                <p:cNvPr id="128022" name="Rectangle 41"/>
                <p:cNvSpPr>
                  <a:spLocks noChangeArrowheads="1"/>
                </p:cNvSpPr>
                <p:nvPr/>
              </p:nvSpPr>
              <p:spPr bwMode="auto">
                <a:xfrm>
                  <a:off x="2237" y="978"/>
                  <a:ext cx="604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28023" name="Group 42"/>
                <p:cNvGrpSpPr>
                  <a:grpSpLocks/>
                </p:cNvGrpSpPr>
                <p:nvPr/>
              </p:nvGrpSpPr>
              <p:grpSpPr bwMode="auto">
                <a:xfrm>
                  <a:off x="2237" y="978"/>
                  <a:ext cx="604" cy="422"/>
                  <a:chOff x="2237" y="978"/>
                  <a:chExt cx="604" cy="422"/>
                </a:xfrm>
              </p:grpSpPr>
              <p:sp>
                <p:nvSpPr>
                  <p:cNvPr id="12802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978"/>
                    <a:ext cx="548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 b="1">
                      <a:solidFill>
                        <a:srgbClr val="0000FF"/>
                      </a:solidFill>
                      <a:latin typeface="Garamond" pitchFamily="18" charset="0"/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sz="2400" b="1">
                        <a:solidFill>
                          <a:srgbClr val="FF0000"/>
                        </a:solidFill>
                        <a:latin typeface="Garamond" pitchFamily="18" charset="0"/>
                        <a:cs typeface="Times New Roman" pitchFamily="18" charset="0"/>
                      </a:rPr>
                      <a:t>0,02-</a:t>
                    </a:r>
                    <a:r>
                      <a:rPr lang="en-US" sz="2000" b="1">
                        <a:solidFill>
                          <a:srgbClr val="0000FF"/>
                        </a:solidFill>
                        <a:latin typeface="Garamond" pitchFamily="18" charset="0"/>
                        <a:cs typeface="Times New Roman" pitchFamily="18" charset="0"/>
                      </a:rPr>
                      <a:t>200%</a:t>
                    </a:r>
                    <a:endParaRPr lang="en-US" sz="2000" b="1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802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237" y="978"/>
                    <a:ext cx="604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128017" name="Group 45"/>
              <p:cNvGrpSpPr>
                <a:grpSpLocks/>
              </p:cNvGrpSpPr>
              <p:nvPr/>
            </p:nvGrpSpPr>
            <p:grpSpPr bwMode="auto">
              <a:xfrm>
                <a:off x="2841" y="978"/>
                <a:ext cx="603" cy="422"/>
                <a:chOff x="2841" y="978"/>
                <a:chExt cx="603" cy="422"/>
              </a:xfrm>
            </p:grpSpPr>
            <p:sp>
              <p:nvSpPr>
                <p:cNvPr id="128018" name="Rectangle 46"/>
                <p:cNvSpPr>
                  <a:spLocks noChangeArrowheads="1"/>
                </p:cNvSpPr>
                <p:nvPr/>
              </p:nvSpPr>
              <p:spPr bwMode="auto">
                <a:xfrm>
                  <a:off x="2841" y="978"/>
                  <a:ext cx="603" cy="422"/>
                </a:xfrm>
                <a:prstGeom prst="rect">
                  <a:avLst/>
                </a:prstGeom>
                <a:solidFill>
                  <a:srgbClr val="DFDFD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pt-BR"/>
                </a:p>
              </p:txBody>
            </p:sp>
            <p:grpSp>
              <p:nvGrpSpPr>
                <p:cNvPr id="128019" name="Group 47"/>
                <p:cNvGrpSpPr>
                  <a:grpSpLocks/>
                </p:cNvGrpSpPr>
                <p:nvPr/>
              </p:nvGrpSpPr>
              <p:grpSpPr bwMode="auto">
                <a:xfrm>
                  <a:off x="2841" y="978"/>
                  <a:ext cx="603" cy="422"/>
                  <a:chOff x="2841" y="978"/>
                  <a:chExt cx="603" cy="422"/>
                </a:xfrm>
              </p:grpSpPr>
              <p:sp>
                <p:nvSpPr>
                  <p:cNvPr id="12802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869" y="978"/>
                    <a:ext cx="547" cy="422"/>
                  </a:xfrm>
                  <a:prstGeom prst="rect">
                    <a:avLst/>
                  </a:prstGeom>
                  <a:solidFill>
                    <a:srgbClr val="DFDFD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000" b="1">
                      <a:solidFill>
                        <a:srgbClr val="0000FF"/>
                      </a:solidFill>
                      <a:cs typeface="Times New Roman" pitchFamily="18" charset="0"/>
                    </a:endParaRP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r>
                      <a:rPr lang="en-US" sz="2400">
                        <a:solidFill>
                          <a:srgbClr val="FF0000"/>
                        </a:solidFill>
                        <a:cs typeface="Times New Roman" pitchFamily="18" charset="0"/>
                      </a:rPr>
                      <a:t>0</a:t>
                    </a:r>
                  </a:p>
                  <a:p>
                    <a:pPr algn="ctr" eaLnBrk="0" hangingPunct="0">
                      <a:tabLst>
                        <a:tab pos="-914400" algn="l"/>
                        <a:tab pos="-457200" algn="l"/>
                      </a:tabLst>
                    </a:pPr>
                    <a:endParaRPr lang="en-US" sz="2400">
                      <a:solidFill>
                        <a:srgbClr val="FF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802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978"/>
                    <a:ext cx="603" cy="42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128006" name="Rectangle 50"/>
            <p:cNvSpPr>
              <a:spLocks noChangeArrowheads="1"/>
            </p:cNvSpPr>
            <p:nvPr/>
          </p:nvSpPr>
          <p:spPr bwMode="auto">
            <a:xfrm>
              <a:off x="-3" y="-3"/>
              <a:ext cx="3450" cy="140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28004" name="Text Box 53"/>
          <p:cNvSpPr txBox="1">
            <a:spLocks noChangeArrowheads="1"/>
          </p:cNvSpPr>
          <p:nvPr/>
        </p:nvSpPr>
        <p:spPr bwMode="auto">
          <a:xfrm>
            <a:off x="0" y="9144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Contato: Mo-Raiz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pt-BR" sz="5400" b="1"/>
              <a:t>Formas absorvidas: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5400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4400" baseline="30000"/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pt-BR" sz="4400" b="1">
                <a:solidFill>
                  <a:schemeClr val="folHlink"/>
                </a:solidFill>
                <a:sym typeface="Symbol" pitchFamily="18" charset="2"/>
              </a:rPr>
              <a:t>pH (&gt;5): MoO</a:t>
            </a:r>
            <a:r>
              <a:rPr lang="pt-BR" sz="4400" b="1" baseline="-25000">
                <a:solidFill>
                  <a:schemeClr val="folHlink"/>
                </a:solidFill>
                <a:sym typeface="Symbol" pitchFamily="18" charset="2"/>
              </a:rPr>
              <a:t>4</a:t>
            </a:r>
            <a:r>
              <a:rPr lang="pt-BR" sz="4400" b="1" baseline="30000">
                <a:solidFill>
                  <a:schemeClr val="folHlink"/>
                </a:solidFill>
                <a:sym typeface="Symbol" pitchFamily="18" charset="2"/>
              </a:rPr>
              <a:t>-2  </a:t>
            </a:r>
            <a:r>
              <a:rPr lang="pt-BR" sz="4400" b="1">
                <a:solidFill>
                  <a:schemeClr val="folHlink"/>
                </a:solidFill>
                <a:sym typeface="Symbol" pitchFamily="18" charset="2"/>
              </a:rPr>
              <a:t>e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None/>
            </a:pPr>
            <a:r>
              <a:rPr lang="pt-BR" sz="4400" b="1">
                <a:solidFill>
                  <a:schemeClr val="folHlink"/>
                </a:solidFill>
                <a:sym typeface="Symbol" pitchFamily="18" charset="2"/>
              </a:rPr>
              <a:t>pH (&lt;5):</a:t>
            </a:r>
            <a:r>
              <a:rPr lang="pt-BR" sz="4400" b="1" baseline="3000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pt-BR" sz="4400" b="1">
                <a:solidFill>
                  <a:schemeClr val="folHlink"/>
                </a:solidFill>
                <a:sym typeface="Symbol" pitchFamily="18" charset="2"/>
              </a:rPr>
              <a:t>HMoO</a:t>
            </a:r>
            <a:r>
              <a:rPr lang="pt-BR" sz="4400" b="1" baseline="-25000">
                <a:solidFill>
                  <a:schemeClr val="folHlink"/>
                </a:solidFill>
                <a:sym typeface="Symbol" pitchFamily="18" charset="2"/>
              </a:rPr>
              <a:t>4</a:t>
            </a:r>
            <a:r>
              <a:rPr lang="pt-BR" sz="4400" b="1" baseline="30000">
                <a:solidFill>
                  <a:schemeClr val="folHlink"/>
                </a:solidFill>
                <a:sym typeface="Symbol" pitchFamily="18" charset="2"/>
              </a:rPr>
              <a:t>-</a:t>
            </a:r>
            <a:r>
              <a:rPr lang="pt-BR" sz="4400" b="1" baseline="30000">
                <a:solidFill>
                  <a:srgbClr val="66FF66"/>
                </a:solidFill>
                <a:sym typeface="Symbol" pitchFamily="18" charset="2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Ö"/>
            </a:pPr>
            <a:endParaRPr lang="pt-BR" sz="4400" b="1" baseline="30000">
              <a:solidFill>
                <a:srgbClr val="66FF66"/>
              </a:solidFill>
              <a:sym typeface="Symbol" pitchFamily="18" charset="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153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>
                <a:solidFill>
                  <a:schemeClr val="folHlink"/>
                </a:solidFill>
              </a:rPr>
              <a:t>Transporte</a:t>
            </a:r>
          </a:p>
          <a:p>
            <a:pPr>
              <a:spcBef>
                <a:spcPct val="50000"/>
              </a:spcBef>
            </a:pPr>
            <a:r>
              <a:rPr lang="pt-BR" sz="4800"/>
              <a:t>MoO</a:t>
            </a:r>
            <a:r>
              <a:rPr lang="pt-BR" sz="4800" baseline="-25000"/>
              <a:t>4</a:t>
            </a:r>
            <a:r>
              <a:rPr lang="pt-BR" sz="4800" baseline="30000"/>
              <a:t>2-</a:t>
            </a:r>
            <a:r>
              <a:rPr lang="pt-BR" sz="4800"/>
              <a:t> </a:t>
            </a:r>
          </a:p>
          <a:p>
            <a:pPr>
              <a:spcBef>
                <a:spcPct val="50000"/>
              </a:spcBef>
            </a:pPr>
            <a:r>
              <a:rPr lang="pt-BR" sz="4800"/>
              <a:t>(conc. no xilema: 0,5-4 </a:t>
            </a:r>
            <a:r>
              <a:rPr lang="pt-BR" sz="4800">
                <a:cs typeface="Arial" charset="0"/>
              </a:rPr>
              <a:t>µ</a:t>
            </a:r>
            <a:r>
              <a:rPr lang="pt-BR" sz="4800"/>
              <a:t>M);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6000" b="1" dirty="0" err="1" smtClean="0">
                <a:solidFill>
                  <a:schemeClr val="folHlink"/>
                </a:solidFill>
              </a:rPr>
              <a:t>Redistribuición</a:t>
            </a:r>
            <a:endParaRPr lang="pt-BR" sz="60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5400" b="1" dirty="0">
                <a:solidFill>
                  <a:srgbClr val="66FF66"/>
                </a:solidFill>
              </a:rPr>
              <a:t>Mo: </a:t>
            </a:r>
            <a:r>
              <a:rPr lang="pt-BR" sz="5400" b="1" dirty="0" err="1">
                <a:solidFill>
                  <a:srgbClr val="66FF66"/>
                </a:solidFill>
              </a:rPr>
              <a:t>n.d.</a:t>
            </a:r>
            <a:r>
              <a:rPr lang="pt-BR" sz="5400" b="1" dirty="0">
                <a:solidFill>
                  <a:srgbClr val="66FF66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sz="5400" b="1" dirty="0">
                <a:solidFill>
                  <a:srgbClr val="66FF66"/>
                </a:solidFill>
              </a:rPr>
              <a:t>(conc. </a:t>
            </a:r>
            <a:r>
              <a:rPr lang="pt-BR" sz="5400" b="1" dirty="0" err="1" smtClean="0">
                <a:solidFill>
                  <a:srgbClr val="66FF66"/>
                </a:solidFill>
              </a:rPr>
              <a:t>en</a:t>
            </a:r>
            <a:r>
              <a:rPr lang="pt-BR" sz="5400" b="1" dirty="0" smtClean="0">
                <a:solidFill>
                  <a:srgbClr val="66FF66"/>
                </a:solidFill>
              </a:rPr>
              <a:t> </a:t>
            </a:r>
            <a:r>
              <a:rPr lang="pt-BR" sz="5400" b="1" dirty="0" err="1" smtClean="0">
                <a:solidFill>
                  <a:srgbClr val="66FF66"/>
                </a:solidFill>
              </a:rPr>
              <a:t>el</a:t>
            </a:r>
            <a:r>
              <a:rPr lang="pt-BR" sz="5400" b="1" dirty="0" smtClean="0">
                <a:solidFill>
                  <a:srgbClr val="66FF66"/>
                </a:solidFill>
              </a:rPr>
              <a:t> </a:t>
            </a:r>
            <a:r>
              <a:rPr lang="pt-BR" sz="5400" b="1" dirty="0">
                <a:solidFill>
                  <a:srgbClr val="66FF66"/>
                </a:solidFill>
              </a:rPr>
              <a:t>floema: 0,1 </a:t>
            </a:r>
            <a:r>
              <a:rPr lang="pt-BR" sz="5400" b="1" dirty="0" err="1">
                <a:solidFill>
                  <a:srgbClr val="66FF66"/>
                </a:solidFill>
                <a:cs typeface="Arial" charset="0"/>
              </a:rPr>
              <a:t>µ</a:t>
            </a:r>
            <a:r>
              <a:rPr lang="pt-BR" sz="5400" b="1" dirty="0" err="1">
                <a:solidFill>
                  <a:srgbClr val="66FF66"/>
                </a:solidFill>
              </a:rPr>
              <a:t>M</a:t>
            </a:r>
            <a:r>
              <a:rPr lang="pt-BR" sz="5400" b="1" dirty="0">
                <a:solidFill>
                  <a:srgbClr val="66FF66"/>
                </a:solidFill>
              </a:rPr>
              <a:t>);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38600" y="0"/>
            <a:ext cx="5105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Absorción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pt-BR" sz="2800" b="1" dirty="0">
                <a:solidFill>
                  <a:schemeClr val="tx2"/>
                </a:solidFill>
                <a:latin typeface="Monotype Corsiva" pitchFamily="66" charset="0"/>
              </a:rPr>
              <a:t>transporte </a:t>
            </a:r>
            <a:r>
              <a:rPr lang="pt-BR" sz="2800" b="1" dirty="0" smtClean="0">
                <a:solidFill>
                  <a:schemeClr val="tx2"/>
                </a:solidFill>
                <a:latin typeface="Monotype Corsiva" pitchFamily="66" charset="0"/>
              </a:rPr>
              <a:t>y </a:t>
            </a:r>
            <a:r>
              <a:rPr lang="pt-BR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redistribuición</a:t>
            </a:r>
            <a:endParaRPr lang="pt-BR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apresentação\Pulso.pot</Template>
  <TotalTime>5413</TotalTime>
  <Words>960</Words>
  <Application>Microsoft Office PowerPoint</Application>
  <PresentationFormat>Apresentação na tela (4:3)</PresentationFormat>
  <Paragraphs>208</Paragraphs>
  <Slides>45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Arial</vt:lpstr>
      <vt:lpstr>Times New Roman</vt:lpstr>
      <vt:lpstr>Symbol</vt:lpstr>
      <vt:lpstr>Monotype Corsiva</vt:lpstr>
      <vt:lpstr>Garamond</vt:lpstr>
      <vt:lpstr>Arial Unicode MS</vt:lpstr>
      <vt:lpstr>Pulso</vt:lpstr>
      <vt:lpstr>Foto do Microsoft Photo Editor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FUNDAG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Quaggio</dc:creator>
  <cp:lastModifiedBy>Usuario</cp:lastModifiedBy>
  <cp:revision>335</cp:revision>
  <dcterms:created xsi:type="dcterms:W3CDTF">2000-10-09T16:40:03Z</dcterms:created>
  <dcterms:modified xsi:type="dcterms:W3CDTF">2011-02-10T23:17:54Z</dcterms:modified>
</cp:coreProperties>
</file>