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7" r:id="rId1"/>
  </p:sldMasterIdLst>
  <p:notesMasterIdLst>
    <p:notesMasterId r:id="rId74"/>
  </p:notesMasterIdLst>
  <p:sldIdLst>
    <p:sldId id="415" r:id="rId2"/>
    <p:sldId id="412" r:id="rId3"/>
    <p:sldId id="416" r:id="rId4"/>
    <p:sldId id="345" r:id="rId5"/>
    <p:sldId id="437" r:id="rId6"/>
    <p:sldId id="457" r:id="rId7"/>
    <p:sldId id="458" r:id="rId8"/>
    <p:sldId id="459" r:id="rId9"/>
    <p:sldId id="456" r:id="rId10"/>
    <p:sldId id="352" r:id="rId11"/>
    <p:sldId id="353" r:id="rId12"/>
    <p:sldId id="411" r:id="rId13"/>
    <p:sldId id="439" r:id="rId14"/>
    <p:sldId id="417" r:id="rId15"/>
    <p:sldId id="440" r:id="rId16"/>
    <p:sldId id="434" r:id="rId17"/>
    <p:sldId id="354" r:id="rId18"/>
    <p:sldId id="441" r:id="rId19"/>
    <p:sldId id="421" r:id="rId20"/>
    <p:sldId id="473" r:id="rId21"/>
    <p:sldId id="274" r:id="rId22"/>
    <p:sldId id="420" r:id="rId23"/>
    <p:sldId id="419" r:id="rId24"/>
    <p:sldId id="422" r:id="rId25"/>
    <p:sldId id="423" r:id="rId26"/>
    <p:sldId id="424" r:id="rId27"/>
    <p:sldId id="425" r:id="rId28"/>
    <p:sldId id="418" r:id="rId29"/>
    <p:sldId id="426" r:id="rId30"/>
    <p:sldId id="442" r:id="rId31"/>
    <p:sldId id="443" r:id="rId32"/>
    <p:sldId id="444" r:id="rId33"/>
    <p:sldId id="445" r:id="rId34"/>
    <p:sldId id="446" r:id="rId35"/>
    <p:sldId id="447" r:id="rId36"/>
    <p:sldId id="427" r:id="rId37"/>
    <p:sldId id="428" r:id="rId38"/>
    <p:sldId id="429" r:id="rId39"/>
    <p:sldId id="460" r:id="rId40"/>
    <p:sldId id="461" r:id="rId41"/>
    <p:sldId id="462" r:id="rId42"/>
    <p:sldId id="463" r:id="rId43"/>
    <p:sldId id="464" r:id="rId44"/>
    <p:sldId id="465" r:id="rId45"/>
    <p:sldId id="466" r:id="rId46"/>
    <p:sldId id="467" r:id="rId47"/>
    <p:sldId id="468" r:id="rId48"/>
    <p:sldId id="469" r:id="rId49"/>
    <p:sldId id="470" r:id="rId50"/>
    <p:sldId id="471" r:id="rId51"/>
    <p:sldId id="472" r:id="rId52"/>
    <p:sldId id="433" r:id="rId53"/>
    <p:sldId id="435" r:id="rId54"/>
    <p:sldId id="375" r:id="rId55"/>
    <p:sldId id="448" r:id="rId56"/>
    <p:sldId id="313" r:id="rId57"/>
    <p:sldId id="318" r:id="rId58"/>
    <p:sldId id="373" r:id="rId59"/>
    <p:sldId id="436" r:id="rId60"/>
    <p:sldId id="378" r:id="rId61"/>
    <p:sldId id="363" r:id="rId62"/>
    <p:sldId id="449" r:id="rId63"/>
    <p:sldId id="450" r:id="rId64"/>
    <p:sldId id="451" r:id="rId65"/>
    <p:sldId id="452" r:id="rId66"/>
    <p:sldId id="453" r:id="rId67"/>
    <p:sldId id="454" r:id="rId68"/>
    <p:sldId id="474" r:id="rId69"/>
    <p:sldId id="475" r:id="rId70"/>
    <p:sldId id="476" r:id="rId71"/>
    <p:sldId id="477" r:id="rId72"/>
    <p:sldId id="478" r:id="rId7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66FF66"/>
    <a:srgbClr val="FFFF99"/>
    <a:srgbClr val="FFFF00"/>
    <a:srgbClr val="CC00CC"/>
    <a:srgbClr val="996633"/>
    <a:srgbClr val="003300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7566" autoAdjust="0"/>
    <p:restoredTop sz="94607" autoAdjust="0"/>
  </p:normalViewPr>
  <p:slideViewPr>
    <p:cSldViewPr>
      <p:cViewPr varScale="1">
        <p:scale>
          <a:sx n="70" d="100"/>
          <a:sy n="70" d="100"/>
        </p:scale>
        <p:origin x="-762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6.xml"/><Relationship Id="rId1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80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 para editar os estilos do texto mestre</a:t>
            </a:r>
          </a:p>
          <a:p>
            <a:pPr lvl="0"/>
            <a:r>
              <a:rPr lang="en-US" noProof="0" smtClean="0"/>
              <a:t>Segundo nível</a:t>
            </a:r>
          </a:p>
          <a:p>
            <a:pPr lvl="0"/>
            <a:r>
              <a:rPr lang="en-US" noProof="0" smtClean="0"/>
              <a:t>Terceiro nível</a:t>
            </a:r>
          </a:p>
          <a:p>
            <a:pPr lvl="0"/>
            <a:r>
              <a:rPr lang="en-US" noProof="0" smtClean="0"/>
              <a:t>Quarto nível</a:t>
            </a:r>
          </a:p>
          <a:p>
            <a:pPr lvl="0"/>
            <a:r>
              <a:rPr lang="en-US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43983EF2-0FDF-48CA-8CF7-DD75E4A96E5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</p:grpSp>
      <p:sp>
        <p:nvSpPr>
          <p:cNvPr id="231458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231459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279D14C-90C6-45F1-8AE3-61E85D1DBAC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5389E-376A-4270-96D2-EDB1337D3E9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05011-729A-43A3-BC60-8C92620D57E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C566B-2C86-4574-B4C1-D922D1B0E23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61932-5574-4E4E-B53A-17F51BC46B3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2CA2D-4B3C-40C9-81A8-3251559BEC5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0833B-FC6B-4459-8897-28241DF26BE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BBD45-7785-4EF0-B806-7EC6CF5A36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7008F-6C54-46BA-9BAC-2D745935ED6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1C172-3F51-4079-9427-908DA9B2722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9B4C9-4731-4E60-A89F-81E20F9919D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23040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/>
            </a:p>
          </p:txBody>
        </p:sp>
        <p:grpSp>
          <p:nvGrpSpPr>
            <p:cNvPr id="615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230405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06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07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08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09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10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11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12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13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14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15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16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17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18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19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20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21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22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23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24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25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26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27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28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29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30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31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32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0433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/>
              </a:p>
            </p:txBody>
          </p:sp>
        </p:grpSp>
      </p:grpSp>
      <p:sp>
        <p:nvSpPr>
          <p:cNvPr id="614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30435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30436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30437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B44F70C-7495-4677-9F11-2E536AB5CFC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230438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0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o_Microsoft_Office_Excel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o_Microsoft_Office_Excel3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Documento_do_Microsoft_Office_Word_97_-_20034.doc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219200" y="533400"/>
            <a:ext cx="79248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800" b="1" dirty="0">
                <a:solidFill>
                  <a:srgbClr val="FFCC00"/>
                </a:solidFill>
                <a:latin typeface="Arial" pitchFamily="34" charset="0"/>
              </a:rPr>
              <a:t>DIAGNOSE VISUAL </a:t>
            </a:r>
            <a:r>
              <a:rPr lang="pt-BR" sz="3800" b="1" dirty="0" smtClean="0">
                <a:solidFill>
                  <a:srgbClr val="FFCC00"/>
                </a:solidFill>
                <a:latin typeface="Arial" pitchFamily="34" charset="0"/>
              </a:rPr>
              <a:t>Y DE FOLIAR</a:t>
            </a:r>
            <a:endParaRPr lang="pt-BR" sz="3800" b="1" dirty="0">
              <a:solidFill>
                <a:srgbClr val="FFCC00"/>
              </a:solidFill>
              <a:latin typeface="Arial" pitchFamily="34" charset="0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214414" y="1928802"/>
            <a:ext cx="7624786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pt-BR" sz="4000" b="1" dirty="0">
                <a:solidFill>
                  <a:srgbClr val="66FF66"/>
                </a:solidFill>
                <a:latin typeface="Arial" pitchFamily="34" charset="0"/>
                <a:sym typeface="Symbol" pitchFamily="18" charset="2"/>
              </a:rPr>
              <a:t> </a:t>
            </a:r>
            <a:r>
              <a:rPr lang="pt-BR" sz="3600" b="1" dirty="0" err="1" smtClean="0">
                <a:latin typeface="Arial" pitchFamily="34" charset="0"/>
                <a:sym typeface="Symbol" pitchFamily="18" charset="2"/>
              </a:rPr>
              <a:t>Introducción</a:t>
            </a:r>
            <a:endParaRPr lang="pt-BR" sz="3600" b="1" dirty="0">
              <a:latin typeface="Arial" pitchFamily="34" charset="0"/>
              <a:sym typeface="Symbol" pitchFamily="18" charset="2"/>
            </a:endParaRPr>
          </a:p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pt-BR" sz="3600" b="1" dirty="0">
                <a:solidFill>
                  <a:srgbClr val="66FF66"/>
                </a:solidFill>
                <a:latin typeface="Arial" pitchFamily="34" charset="0"/>
                <a:sym typeface="Symbol" pitchFamily="18" charset="2"/>
              </a:rPr>
              <a:t></a:t>
            </a:r>
            <a:r>
              <a:rPr lang="pt-BR" sz="3600" dirty="0">
                <a:latin typeface="Arial" pitchFamily="34" charset="0"/>
              </a:rPr>
              <a:t> </a:t>
            </a:r>
            <a:r>
              <a:rPr lang="pt-BR" sz="3600" b="1" dirty="0" err="1" smtClean="0">
                <a:latin typeface="Arial" pitchFamily="34" charset="0"/>
              </a:rPr>
              <a:t>Criterios</a:t>
            </a:r>
            <a:r>
              <a:rPr lang="pt-BR" sz="3600" b="1" dirty="0" smtClean="0">
                <a:latin typeface="Arial" pitchFamily="34" charset="0"/>
              </a:rPr>
              <a:t> </a:t>
            </a:r>
            <a:r>
              <a:rPr lang="pt-BR" sz="3600" b="1" dirty="0">
                <a:latin typeface="Arial" pitchFamily="34" charset="0"/>
              </a:rPr>
              <a:t>de </a:t>
            </a:r>
            <a:r>
              <a:rPr lang="pt-BR" sz="3600" b="1" dirty="0" err="1" smtClean="0">
                <a:latin typeface="Arial" pitchFamily="34" charset="0"/>
              </a:rPr>
              <a:t>muestreo</a:t>
            </a:r>
            <a:r>
              <a:rPr lang="pt-BR" sz="3600" b="1" dirty="0" smtClean="0">
                <a:latin typeface="Arial" pitchFamily="34" charset="0"/>
              </a:rPr>
              <a:t> foliar;</a:t>
            </a:r>
            <a:endParaRPr lang="pt-BR" sz="3600" b="1" dirty="0"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pt-BR" sz="3600" b="1" dirty="0">
                <a:solidFill>
                  <a:srgbClr val="66FF66"/>
                </a:solidFill>
                <a:latin typeface="Arial" pitchFamily="34" charset="0"/>
                <a:sym typeface="Symbol" pitchFamily="18" charset="2"/>
              </a:rPr>
              <a:t></a:t>
            </a:r>
            <a:r>
              <a:rPr lang="pt-BR" sz="3600" dirty="0">
                <a:latin typeface="Arial" pitchFamily="34" charset="0"/>
              </a:rPr>
              <a:t> </a:t>
            </a:r>
            <a:r>
              <a:rPr lang="pt-BR" sz="3600" b="1" dirty="0">
                <a:latin typeface="Arial" pitchFamily="34" charset="0"/>
              </a:rPr>
              <a:t>Preparo de material vegetal </a:t>
            </a:r>
            <a:r>
              <a:rPr lang="pt-BR" sz="3600" b="1" dirty="0" smtClean="0">
                <a:latin typeface="Arial" pitchFamily="34" charset="0"/>
              </a:rPr>
              <a:t>y </a:t>
            </a:r>
            <a:r>
              <a:rPr lang="pt-BR" sz="3600" b="1" dirty="0" err="1" smtClean="0">
                <a:latin typeface="Arial" pitchFamily="34" charset="0"/>
              </a:rPr>
              <a:t>análisis</a:t>
            </a:r>
            <a:r>
              <a:rPr lang="pt-BR" sz="3600" b="1" dirty="0" smtClean="0">
                <a:latin typeface="Arial" pitchFamily="34" charset="0"/>
              </a:rPr>
              <a:t> </a:t>
            </a:r>
            <a:r>
              <a:rPr lang="pt-BR" sz="3600" b="1" dirty="0" err="1" smtClean="0">
                <a:latin typeface="Arial" pitchFamily="34" charset="0"/>
              </a:rPr>
              <a:t>quimicas</a:t>
            </a:r>
            <a:r>
              <a:rPr lang="pt-BR" sz="3600" b="1" dirty="0">
                <a:latin typeface="Arial" pitchFamily="34" charset="0"/>
              </a:rPr>
              <a:t>;</a:t>
            </a:r>
          </a:p>
          <a:p>
            <a:pPr>
              <a:spcBef>
                <a:spcPct val="50000"/>
              </a:spcBef>
            </a:pPr>
            <a:r>
              <a:rPr lang="pt-BR" sz="3600" b="1" dirty="0">
                <a:solidFill>
                  <a:srgbClr val="66FF66"/>
                </a:solidFill>
                <a:latin typeface="Arial" pitchFamily="34" charset="0"/>
                <a:sym typeface="Symbol" pitchFamily="18" charset="2"/>
              </a:rPr>
              <a:t></a:t>
            </a:r>
            <a:r>
              <a:rPr lang="pt-BR" sz="3600" dirty="0">
                <a:latin typeface="Arial" pitchFamily="34" charset="0"/>
              </a:rPr>
              <a:t> </a:t>
            </a:r>
            <a:r>
              <a:rPr lang="pt-BR" sz="3600" b="1" dirty="0">
                <a:latin typeface="Arial" pitchFamily="34" charset="0"/>
              </a:rPr>
              <a:t>Diagnose </a:t>
            </a:r>
            <a:r>
              <a:rPr lang="pt-BR" sz="3600" b="1" dirty="0" smtClean="0">
                <a:latin typeface="Arial" pitchFamily="34" charset="0"/>
              </a:rPr>
              <a:t>foliar </a:t>
            </a:r>
            <a:r>
              <a:rPr lang="pt-BR" sz="3600" b="1" dirty="0" err="1" smtClean="0">
                <a:latin typeface="Arial" pitchFamily="34" charset="0"/>
              </a:rPr>
              <a:t>en</a:t>
            </a:r>
            <a:r>
              <a:rPr lang="pt-BR" sz="3600" b="1" dirty="0" smtClean="0">
                <a:latin typeface="Arial" pitchFamily="34" charset="0"/>
              </a:rPr>
              <a:t> </a:t>
            </a:r>
            <a:r>
              <a:rPr lang="pt-BR" sz="3600" b="1" dirty="0">
                <a:latin typeface="Arial" pitchFamily="34" charset="0"/>
              </a:rPr>
              <a:t>culturas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52400"/>
            <a:ext cx="7467600" cy="366713"/>
          </a:xfrm>
        </p:spPr>
        <p:txBody>
          <a:bodyPr/>
          <a:lstStyle/>
          <a:p>
            <a:pPr eaLnBrk="1" hangingPunct="1"/>
            <a:r>
              <a:rPr lang="pt-BR" sz="1800" dirty="0" smtClean="0">
                <a:latin typeface="Arial Black" pitchFamily="34" charset="0"/>
              </a:rPr>
              <a:t>DIAGNOSE DE NUTRICIONAL : SINTOMAS </a:t>
            </a:r>
            <a:r>
              <a:rPr lang="pt-BR" sz="1800" dirty="0" smtClean="0">
                <a:latin typeface="Arial Black" pitchFamily="34" charset="0"/>
              </a:rPr>
              <a:t>VISIBLES</a:t>
            </a:r>
            <a:endParaRPr lang="pt-BR" sz="1800" dirty="0" smtClean="0">
              <a:latin typeface="Arial Black" pitchFamily="34" charset="0"/>
            </a:endParaRP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4191000"/>
          </a:xfrm>
        </p:spPr>
        <p:txBody>
          <a:bodyPr/>
          <a:lstStyle/>
          <a:p>
            <a:pPr eaLnBrk="1" hangingPunct="1">
              <a:defRPr/>
            </a:pPr>
            <a:endParaRPr lang="pt-BR" smtClean="0">
              <a:latin typeface="Arial" pitchFamily="34" charset="0"/>
            </a:endParaRPr>
          </a:p>
          <a:p>
            <a:pPr eaLnBrk="1" hangingPunct="1">
              <a:defRPr/>
            </a:pPr>
            <a:endParaRPr lang="pt-BR" smtClean="0">
              <a:latin typeface="Arial" pitchFamily="34" charset="0"/>
            </a:endParaRPr>
          </a:p>
        </p:txBody>
      </p:sp>
      <p:sp>
        <p:nvSpPr>
          <p:cNvPr id="17412" name="Rectangle 164"/>
          <p:cNvSpPr>
            <a:spLocks noChangeArrowheads="1"/>
          </p:cNvSpPr>
          <p:nvPr/>
        </p:nvSpPr>
        <p:spPr bwMode="auto">
          <a:xfrm>
            <a:off x="3175" y="10317163"/>
            <a:ext cx="9144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cs typeface="Times New Roman" pitchFamily="18" charset="0"/>
              </a:rPr>
              <a:t> </a:t>
            </a:r>
          </a:p>
          <a:p>
            <a:pPr eaLnBrk="0" hangingPunct="0"/>
            <a:endParaRPr lang="en-US"/>
          </a:p>
        </p:txBody>
      </p:sp>
      <p:sp>
        <p:nvSpPr>
          <p:cNvPr id="17413" name="Rectangle 516"/>
          <p:cNvSpPr>
            <a:spLocks noChangeArrowheads="1"/>
          </p:cNvSpPr>
          <p:nvPr/>
        </p:nvSpPr>
        <p:spPr bwMode="auto">
          <a:xfrm>
            <a:off x="1214438" y="990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17414" name="Rectangle 643"/>
          <p:cNvSpPr>
            <a:spLocks noChangeArrowheads="1"/>
          </p:cNvSpPr>
          <p:nvPr/>
        </p:nvSpPr>
        <p:spPr bwMode="auto">
          <a:xfrm>
            <a:off x="1214438" y="990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pic>
        <p:nvPicPr>
          <p:cNvPr id="17415" name="Picture 7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620713"/>
            <a:ext cx="6781800" cy="638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4191000"/>
          </a:xfrm>
        </p:spPr>
        <p:txBody>
          <a:bodyPr/>
          <a:lstStyle/>
          <a:p>
            <a:pPr eaLnBrk="1" hangingPunct="1">
              <a:defRPr/>
            </a:pPr>
            <a:endParaRPr lang="pt-BR" smtClean="0">
              <a:latin typeface="Arial" pitchFamily="34" charset="0"/>
            </a:endParaRPr>
          </a:p>
          <a:p>
            <a:pPr eaLnBrk="1" hangingPunct="1">
              <a:defRPr/>
            </a:pPr>
            <a:endParaRPr lang="pt-BR" smtClean="0">
              <a:latin typeface="Arial" pitchFamily="34" charset="0"/>
            </a:endParaRPr>
          </a:p>
        </p:txBody>
      </p:sp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3175" y="10317163"/>
            <a:ext cx="9144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>
                <a:cs typeface="Times New Roman" pitchFamily="18" charset="0"/>
              </a:rPr>
              <a:t> </a:t>
            </a:r>
          </a:p>
          <a:p>
            <a:pPr eaLnBrk="0" hangingPunct="0"/>
            <a:endParaRPr lang="en-US"/>
          </a:p>
        </p:txBody>
      </p:sp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1214438" y="990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2057400" y="990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grpSp>
        <p:nvGrpSpPr>
          <p:cNvPr id="18438" name="Group 205"/>
          <p:cNvGrpSpPr>
            <a:grpSpLocks/>
          </p:cNvGrpSpPr>
          <p:nvPr/>
        </p:nvGrpSpPr>
        <p:grpSpPr bwMode="auto">
          <a:xfrm>
            <a:off x="1524000" y="2133600"/>
            <a:ext cx="7162800" cy="3376613"/>
            <a:chOff x="-3" y="-3"/>
            <a:chExt cx="4086" cy="1887"/>
          </a:xfrm>
        </p:grpSpPr>
        <p:grpSp>
          <p:nvGrpSpPr>
            <p:cNvPr id="18440" name="Group 203"/>
            <p:cNvGrpSpPr>
              <a:grpSpLocks/>
            </p:cNvGrpSpPr>
            <p:nvPr/>
          </p:nvGrpSpPr>
          <p:grpSpPr bwMode="auto">
            <a:xfrm>
              <a:off x="0" y="0"/>
              <a:ext cx="4080" cy="1881"/>
              <a:chOff x="0" y="0"/>
              <a:chExt cx="4080" cy="1881"/>
            </a:xfrm>
          </p:grpSpPr>
          <p:grpSp>
            <p:nvGrpSpPr>
              <p:cNvPr id="18442" name="Group 182"/>
              <p:cNvGrpSpPr>
                <a:grpSpLocks/>
              </p:cNvGrpSpPr>
              <p:nvPr/>
            </p:nvGrpSpPr>
            <p:grpSpPr bwMode="auto">
              <a:xfrm>
                <a:off x="0" y="0"/>
                <a:ext cx="4080" cy="442"/>
                <a:chOff x="0" y="0"/>
                <a:chExt cx="4080" cy="442"/>
              </a:xfrm>
            </p:grpSpPr>
            <p:sp>
              <p:nvSpPr>
                <p:cNvPr id="18473" name="Rectangle 170"/>
                <p:cNvSpPr>
                  <a:spLocks noChangeArrowheads="1"/>
                </p:cNvSpPr>
                <p:nvPr/>
              </p:nvSpPr>
              <p:spPr bwMode="auto">
                <a:xfrm>
                  <a:off x="28" y="0"/>
                  <a:ext cx="4024" cy="4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600" b="1" dirty="0" smtClean="0">
                      <a:latin typeface="Arial" pitchFamily="34" charset="0"/>
                      <a:cs typeface="Arial" pitchFamily="34" charset="0"/>
                    </a:rPr>
                    <a:t>TOXICIDAD</a:t>
                  </a:r>
                  <a:endParaRPr lang="en-US" sz="1200" dirty="0">
                    <a:latin typeface="Arial" pitchFamily="34" charset="0"/>
                    <a:cs typeface="Times New Roman" pitchFamily="18" charset="0"/>
                  </a:endParaRPr>
                </a:p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18474" name="Rectangle 18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4080" cy="442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18443" name="Group 184"/>
              <p:cNvGrpSpPr>
                <a:grpSpLocks/>
              </p:cNvGrpSpPr>
              <p:nvPr/>
            </p:nvGrpSpPr>
            <p:grpSpPr bwMode="auto">
              <a:xfrm>
                <a:off x="0" y="442"/>
                <a:ext cx="775" cy="921"/>
                <a:chOff x="0" y="442"/>
                <a:chExt cx="775" cy="921"/>
              </a:xfrm>
            </p:grpSpPr>
            <p:sp>
              <p:nvSpPr>
                <p:cNvPr id="18471" name="Rectangle 171"/>
                <p:cNvSpPr>
                  <a:spLocks noChangeArrowheads="1"/>
                </p:cNvSpPr>
                <p:nvPr/>
              </p:nvSpPr>
              <p:spPr bwMode="auto">
                <a:xfrm>
                  <a:off x="28" y="442"/>
                  <a:ext cx="719" cy="9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1200" b="1" dirty="0" smtClean="0">
                      <a:latin typeface="Arial" pitchFamily="34" charset="0"/>
                      <a:cs typeface="Arial" pitchFamily="34" charset="0"/>
                    </a:rPr>
                    <a:t>HOJAS VIEJAS</a:t>
                  </a:r>
                </a:p>
                <a:p>
                  <a:pPr eaLnBrk="0" hangingPunct="0"/>
                  <a:r>
                    <a:rPr lang="en-US" sz="1200" b="1" dirty="0" smtClean="0">
                      <a:latin typeface="Arial" pitchFamily="34" charset="0"/>
                      <a:cs typeface="Arial" pitchFamily="34" charset="0"/>
                    </a:rPr>
                    <a:t>MADURAS</a:t>
                  </a:r>
                  <a:endParaRPr lang="en-US" sz="1200" dirty="0">
                    <a:latin typeface="Arial" pitchFamily="34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dirty="0"/>
                </a:p>
              </p:txBody>
            </p:sp>
            <p:sp>
              <p:nvSpPr>
                <p:cNvPr id="18472" name="Rectangle 183"/>
                <p:cNvSpPr>
                  <a:spLocks noChangeArrowheads="1"/>
                </p:cNvSpPr>
                <p:nvPr/>
              </p:nvSpPr>
              <p:spPr bwMode="auto">
                <a:xfrm>
                  <a:off x="0" y="442"/>
                  <a:ext cx="775" cy="92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18444" name="Group 186"/>
              <p:cNvGrpSpPr>
                <a:grpSpLocks/>
              </p:cNvGrpSpPr>
              <p:nvPr/>
            </p:nvGrpSpPr>
            <p:grpSpPr bwMode="auto">
              <a:xfrm>
                <a:off x="775" y="442"/>
                <a:ext cx="1010" cy="921"/>
                <a:chOff x="775" y="442"/>
                <a:chExt cx="1010" cy="921"/>
              </a:xfrm>
            </p:grpSpPr>
            <p:sp>
              <p:nvSpPr>
                <p:cNvPr id="18469" name="Rectangle 172"/>
                <p:cNvSpPr>
                  <a:spLocks noChangeArrowheads="1"/>
                </p:cNvSpPr>
                <p:nvPr/>
              </p:nvSpPr>
              <p:spPr bwMode="auto">
                <a:xfrm>
                  <a:off x="803" y="442"/>
                  <a:ext cx="954" cy="9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1200" b="1">
                      <a:latin typeface="Arial" pitchFamily="34" charset="0"/>
                      <a:cs typeface="Arial" pitchFamily="34" charset="0"/>
                    </a:rPr>
                    <a:t>NECROSE</a:t>
                  </a:r>
                  <a:endParaRPr lang="en-US" sz="1200">
                    <a:latin typeface="Arial" pitchFamily="34" charset="0"/>
                    <a:cs typeface="Times New Roman" pitchFamily="18" charset="0"/>
                  </a:endParaRPr>
                </a:p>
                <a:p>
                  <a:pPr eaLnBrk="0" hangingPunct="0"/>
                  <a:r>
                    <a:rPr lang="en-US" sz="1200" b="1">
                      <a:latin typeface="Arial" pitchFamily="34" charset="0"/>
                      <a:cs typeface="Arial" pitchFamily="34" charset="0"/>
                    </a:rPr>
                    <a:t>CLOROSE TRANSIENTE</a:t>
                  </a:r>
                  <a:endParaRPr lang="en-US" sz="1200">
                    <a:latin typeface="Arial" pitchFamily="34" charset="0"/>
                    <a:cs typeface="Times New Roman" pitchFamily="18" charset="0"/>
                  </a:endParaRPr>
                </a:p>
                <a:p>
                  <a:pPr eaLnBrk="0" hangingPunct="0"/>
                  <a:endParaRPr lang="en-US"/>
                </a:p>
              </p:txBody>
            </p:sp>
            <p:sp>
              <p:nvSpPr>
                <p:cNvPr id="18470" name="Rectangle 185"/>
                <p:cNvSpPr>
                  <a:spLocks noChangeArrowheads="1"/>
                </p:cNvSpPr>
                <p:nvPr/>
              </p:nvSpPr>
              <p:spPr bwMode="auto">
                <a:xfrm>
                  <a:off x="775" y="442"/>
                  <a:ext cx="1010" cy="921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18445" name="Group 188"/>
              <p:cNvGrpSpPr>
                <a:grpSpLocks/>
              </p:cNvGrpSpPr>
              <p:nvPr/>
            </p:nvGrpSpPr>
            <p:grpSpPr bwMode="auto">
              <a:xfrm>
                <a:off x="1785" y="442"/>
                <a:ext cx="1020" cy="403"/>
                <a:chOff x="1785" y="442"/>
                <a:chExt cx="1020" cy="403"/>
              </a:xfrm>
            </p:grpSpPr>
            <p:sp>
              <p:nvSpPr>
                <p:cNvPr id="18467" name="Rectangle 173"/>
                <p:cNvSpPr>
                  <a:spLocks noChangeArrowheads="1"/>
                </p:cNvSpPr>
                <p:nvPr/>
              </p:nvSpPr>
              <p:spPr bwMode="auto">
                <a:xfrm>
                  <a:off x="1813" y="442"/>
                  <a:ext cx="964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1200" b="1">
                      <a:latin typeface="Arial" pitchFamily="34" charset="0"/>
                      <a:cs typeface="Arial" pitchFamily="34" charset="0"/>
                    </a:rPr>
                    <a:t>MARGINAL</a:t>
                  </a:r>
                  <a:endParaRPr lang="en-US" sz="1200">
                    <a:latin typeface="Arial" pitchFamily="34" charset="0"/>
                    <a:cs typeface="Times New Roman" pitchFamily="18" charset="0"/>
                  </a:endParaRPr>
                </a:p>
                <a:p>
                  <a:pPr eaLnBrk="0" hangingPunct="0"/>
                  <a:endParaRPr lang="en-US"/>
                </a:p>
              </p:txBody>
            </p:sp>
            <p:sp>
              <p:nvSpPr>
                <p:cNvPr id="18468" name="Rectangle 187"/>
                <p:cNvSpPr>
                  <a:spLocks noChangeArrowheads="1"/>
                </p:cNvSpPr>
                <p:nvPr/>
              </p:nvSpPr>
              <p:spPr bwMode="auto">
                <a:xfrm>
                  <a:off x="1785" y="442"/>
                  <a:ext cx="1020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18446" name="Group 190"/>
              <p:cNvGrpSpPr>
                <a:grpSpLocks/>
              </p:cNvGrpSpPr>
              <p:nvPr/>
            </p:nvGrpSpPr>
            <p:grpSpPr bwMode="auto">
              <a:xfrm>
                <a:off x="2805" y="442"/>
                <a:ext cx="1275" cy="403"/>
                <a:chOff x="2805" y="442"/>
                <a:chExt cx="1275" cy="403"/>
              </a:xfrm>
            </p:grpSpPr>
            <p:sp>
              <p:nvSpPr>
                <p:cNvPr id="18465" name="Rectangle 174"/>
                <p:cNvSpPr>
                  <a:spLocks noChangeArrowheads="1"/>
                </p:cNvSpPr>
                <p:nvPr/>
              </p:nvSpPr>
              <p:spPr bwMode="auto">
                <a:xfrm>
                  <a:off x="2833" y="442"/>
                  <a:ext cx="1219" cy="4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200" b="1" dirty="0">
                      <a:latin typeface="Arial" pitchFamily="34" charset="0"/>
                      <a:cs typeface="Arial" pitchFamily="34" charset="0"/>
                    </a:rPr>
                    <a:t>B, </a:t>
                  </a:r>
                  <a:r>
                    <a:rPr lang="en-US" sz="1200" b="1" dirty="0" err="1">
                      <a:latin typeface="Arial" pitchFamily="34" charset="0"/>
                      <a:cs typeface="Arial" pitchFamily="34" charset="0"/>
                    </a:rPr>
                    <a:t>Cl</a:t>
                  </a:r>
                  <a:r>
                    <a:rPr lang="en-US" sz="1200" b="1" dirty="0">
                      <a:latin typeface="Arial" pitchFamily="34" charset="0"/>
                      <a:cs typeface="Arial" pitchFamily="34" charset="0"/>
                    </a:rPr>
                    <a:t> (</a:t>
                  </a:r>
                  <a:r>
                    <a:rPr lang="en-US" sz="1200" b="1" dirty="0" smtClean="0">
                      <a:latin typeface="Arial" pitchFamily="34" charset="0"/>
                      <a:cs typeface="Arial" pitchFamily="34" charset="0"/>
                    </a:rPr>
                    <a:t>Sales</a:t>
                  </a:r>
                  <a:r>
                    <a:rPr lang="en-US" sz="1200" b="1" dirty="0">
                      <a:latin typeface="Arial" pitchFamily="34" charset="0"/>
                      <a:cs typeface="Arial" pitchFamily="34" charset="0"/>
                    </a:rPr>
                    <a:t>)</a:t>
                  </a:r>
                  <a:endParaRPr lang="en-US" sz="1200" dirty="0">
                    <a:latin typeface="Arial" pitchFamily="34" charset="0"/>
                    <a:cs typeface="Times New Roman" pitchFamily="18" charset="0"/>
                  </a:endParaRPr>
                </a:p>
                <a:p>
                  <a:pPr algn="ctr" eaLnBrk="0" hangingPunct="0"/>
                  <a:endParaRPr lang="en-US" dirty="0"/>
                </a:p>
              </p:txBody>
            </p:sp>
            <p:sp>
              <p:nvSpPr>
                <p:cNvPr id="18466" name="Rectangle 189"/>
                <p:cNvSpPr>
                  <a:spLocks noChangeArrowheads="1"/>
                </p:cNvSpPr>
                <p:nvPr/>
              </p:nvSpPr>
              <p:spPr bwMode="auto">
                <a:xfrm>
                  <a:off x="2805" y="442"/>
                  <a:ext cx="1275" cy="40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18447" name="Group 192"/>
              <p:cNvGrpSpPr>
                <a:grpSpLocks/>
              </p:cNvGrpSpPr>
              <p:nvPr/>
            </p:nvGrpSpPr>
            <p:grpSpPr bwMode="auto">
              <a:xfrm>
                <a:off x="1785" y="845"/>
                <a:ext cx="1020" cy="518"/>
                <a:chOff x="1785" y="845"/>
                <a:chExt cx="1020" cy="518"/>
              </a:xfrm>
            </p:grpSpPr>
            <p:sp>
              <p:nvSpPr>
                <p:cNvPr id="18463" name="Rectangle 175"/>
                <p:cNvSpPr>
                  <a:spLocks noChangeArrowheads="1"/>
                </p:cNvSpPr>
                <p:nvPr/>
              </p:nvSpPr>
              <p:spPr bwMode="auto">
                <a:xfrm>
                  <a:off x="1813" y="845"/>
                  <a:ext cx="964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1200" b="1">
                      <a:latin typeface="Arial" pitchFamily="34" charset="0"/>
                      <a:cs typeface="Arial" pitchFamily="34" charset="0"/>
                    </a:rPr>
                    <a:t>MANCHAS NECRÓTICAS</a:t>
                  </a:r>
                  <a:endParaRPr lang="en-US" sz="1200">
                    <a:latin typeface="Arial" pitchFamily="34" charset="0"/>
                    <a:cs typeface="Times New Roman" pitchFamily="18" charset="0"/>
                  </a:endParaRPr>
                </a:p>
                <a:p>
                  <a:pPr eaLnBrk="0" hangingPunct="0"/>
                  <a:endParaRPr lang="en-US"/>
                </a:p>
              </p:txBody>
            </p:sp>
            <p:sp>
              <p:nvSpPr>
                <p:cNvPr id="18464" name="Rectangle 191"/>
                <p:cNvSpPr>
                  <a:spLocks noChangeArrowheads="1"/>
                </p:cNvSpPr>
                <p:nvPr/>
              </p:nvSpPr>
              <p:spPr bwMode="auto">
                <a:xfrm>
                  <a:off x="1785" y="845"/>
                  <a:ext cx="102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18448" name="Group 194"/>
              <p:cNvGrpSpPr>
                <a:grpSpLocks/>
              </p:cNvGrpSpPr>
              <p:nvPr/>
            </p:nvGrpSpPr>
            <p:grpSpPr bwMode="auto">
              <a:xfrm>
                <a:off x="2805" y="845"/>
                <a:ext cx="1275" cy="518"/>
                <a:chOff x="2805" y="845"/>
                <a:chExt cx="1275" cy="518"/>
              </a:xfrm>
            </p:grpSpPr>
            <p:sp>
              <p:nvSpPr>
                <p:cNvPr id="18461" name="Rectangle 176"/>
                <p:cNvSpPr>
                  <a:spLocks noChangeArrowheads="1"/>
                </p:cNvSpPr>
                <p:nvPr/>
              </p:nvSpPr>
              <p:spPr bwMode="auto">
                <a:xfrm>
                  <a:off x="2833" y="845"/>
                  <a:ext cx="1219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200" b="1">
                      <a:latin typeface="Arial" pitchFamily="34" charset="0"/>
                      <a:cs typeface="Arial" pitchFamily="34" charset="0"/>
                    </a:rPr>
                    <a:t>Mn (B)</a:t>
                  </a:r>
                  <a:endParaRPr lang="en-US" sz="1200">
                    <a:latin typeface="Arial" pitchFamily="34" charset="0"/>
                    <a:cs typeface="Times New Roman" pitchFamily="18" charset="0"/>
                  </a:endParaRP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8462" name="Rectangle 193"/>
                <p:cNvSpPr>
                  <a:spLocks noChangeArrowheads="1"/>
                </p:cNvSpPr>
                <p:nvPr/>
              </p:nvSpPr>
              <p:spPr bwMode="auto">
                <a:xfrm>
                  <a:off x="2805" y="845"/>
                  <a:ext cx="1275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18449" name="Group 196"/>
              <p:cNvGrpSpPr>
                <a:grpSpLocks/>
              </p:cNvGrpSpPr>
              <p:nvPr/>
            </p:nvGrpSpPr>
            <p:grpSpPr bwMode="auto">
              <a:xfrm>
                <a:off x="0" y="1363"/>
                <a:ext cx="775" cy="518"/>
                <a:chOff x="0" y="1363"/>
                <a:chExt cx="775" cy="518"/>
              </a:xfrm>
            </p:grpSpPr>
            <p:sp>
              <p:nvSpPr>
                <p:cNvPr id="18459" name="Rectangle 177"/>
                <p:cNvSpPr>
                  <a:spLocks noChangeArrowheads="1"/>
                </p:cNvSpPr>
                <p:nvPr/>
              </p:nvSpPr>
              <p:spPr bwMode="auto">
                <a:xfrm>
                  <a:off x="28" y="1363"/>
                  <a:ext cx="719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1200" b="1" dirty="0" smtClean="0">
                      <a:solidFill>
                        <a:srgbClr val="FFFF00"/>
                      </a:solidFill>
                      <a:latin typeface="Arial" pitchFamily="34" charset="0"/>
                      <a:cs typeface="Arial" pitchFamily="34" charset="0"/>
                    </a:rPr>
                    <a:t>HOJAS</a:t>
                  </a:r>
                </a:p>
                <a:p>
                  <a:pPr eaLnBrk="0" hangingPunct="0"/>
                  <a:r>
                    <a:rPr lang="en-US" sz="1200" b="1" dirty="0" smtClean="0">
                      <a:solidFill>
                        <a:srgbClr val="FFFF00"/>
                      </a:solidFill>
                      <a:latin typeface="Arial" pitchFamily="34" charset="0"/>
                      <a:cs typeface="Arial" pitchFamily="34" charset="0"/>
                    </a:rPr>
                    <a:t>JÓVENES</a:t>
                  </a:r>
                  <a:endParaRPr lang="en-US" sz="1200" dirty="0">
                    <a:latin typeface="Arial" pitchFamily="34" charset="0"/>
                    <a:cs typeface="Times New Roman" pitchFamily="18" charset="0"/>
                  </a:endParaRPr>
                </a:p>
                <a:p>
                  <a:pPr eaLnBrk="0" hangingPunct="0"/>
                  <a:endParaRPr lang="en-US" dirty="0"/>
                </a:p>
              </p:txBody>
            </p:sp>
            <p:sp>
              <p:nvSpPr>
                <p:cNvPr id="18460" name="Rectangle 195"/>
                <p:cNvSpPr>
                  <a:spLocks noChangeArrowheads="1"/>
                </p:cNvSpPr>
                <p:nvPr/>
              </p:nvSpPr>
              <p:spPr bwMode="auto">
                <a:xfrm>
                  <a:off x="0" y="1363"/>
                  <a:ext cx="775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18450" name="Group 198"/>
              <p:cNvGrpSpPr>
                <a:grpSpLocks/>
              </p:cNvGrpSpPr>
              <p:nvPr/>
            </p:nvGrpSpPr>
            <p:grpSpPr bwMode="auto">
              <a:xfrm>
                <a:off x="775" y="1363"/>
                <a:ext cx="1010" cy="518"/>
                <a:chOff x="775" y="1363"/>
                <a:chExt cx="1010" cy="518"/>
              </a:xfrm>
            </p:grpSpPr>
            <p:sp>
              <p:nvSpPr>
                <p:cNvPr id="18457" name="Rectangle 178"/>
                <p:cNvSpPr>
                  <a:spLocks noChangeArrowheads="1"/>
                </p:cNvSpPr>
                <p:nvPr/>
              </p:nvSpPr>
              <p:spPr bwMode="auto">
                <a:xfrm>
                  <a:off x="803" y="1363"/>
                  <a:ext cx="954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s-ES_tradnl" sz="1200" b="1">
                      <a:solidFill>
                        <a:srgbClr val="FFFF00"/>
                      </a:solidFill>
                      <a:latin typeface="Arial" pitchFamily="34" charset="0"/>
                      <a:cs typeface="Arial" pitchFamily="34" charset="0"/>
                    </a:rPr>
                    <a:t>CLOROSE </a:t>
                  </a:r>
                  <a:endParaRPr lang="en-US" sz="1200">
                    <a:latin typeface="Arial" pitchFamily="34" charset="0"/>
                    <a:cs typeface="Times New Roman" pitchFamily="18" charset="0"/>
                  </a:endParaRPr>
                </a:p>
                <a:p>
                  <a:pPr eaLnBrk="0" hangingPunct="0"/>
                  <a:endParaRPr lang="en-US"/>
                </a:p>
              </p:txBody>
            </p:sp>
            <p:sp>
              <p:nvSpPr>
                <p:cNvPr id="18458" name="Rectangle 197"/>
                <p:cNvSpPr>
                  <a:spLocks noChangeArrowheads="1"/>
                </p:cNvSpPr>
                <p:nvPr/>
              </p:nvSpPr>
              <p:spPr bwMode="auto">
                <a:xfrm>
                  <a:off x="775" y="1363"/>
                  <a:ext cx="101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18451" name="Group 200"/>
              <p:cNvGrpSpPr>
                <a:grpSpLocks/>
              </p:cNvGrpSpPr>
              <p:nvPr/>
            </p:nvGrpSpPr>
            <p:grpSpPr bwMode="auto">
              <a:xfrm>
                <a:off x="1785" y="1363"/>
                <a:ext cx="1020" cy="518"/>
                <a:chOff x="1785" y="1363"/>
                <a:chExt cx="1020" cy="518"/>
              </a:xfrm>
            </p:grpSpPr>
            <p:sp>
              <p:nvSpPr>
                <p:cNvPr id="18455" name="Rectangle 179"/>
                <p:cNvSpPr>
                  <a:spLocks noChangeArrowheads="1"/>
                </p:cNvSpPr>
                <p:nvPr/>
              </p:nvSpPr>
              <p:spPr bwMode="auto">
                <a:xfrm>
                  <a:off x="1813" y="1363"/>
                  <a:ext cx="964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s-ES_tradnl" sz="1200" b="1">
                      <a:solidFill>
                        <a:srgbClr val="FFFF00"/>
                      </a:solidFill>
                      <a:latin typeface="Arial" pitchFamily="34" charset="0"/>
                      <a:cs typeface="Arial" pitchFamily="34" charset="0"/>
                    </a:rPr>
                    <a:t>UNIFORME</a:t>
                  </a:r>
                  <a:endParaRPr lang="en-US" sz="1200">
                    <a:latin typeface="Arial" pitchFamily="34" charset="0"/>
                    <a:cs typeface="Times New Roman" pitchFamily="18" charset="0"/>
                  </a:endParaRPr>
                </a:p>
                <a:p>
                  <a:pPr eaLnBrk="0" hangingPunct="0"/>
                  <a:endParaRPr lang="en-US"/>
                </a:p>
              </p:txBody>
            </p:sp>
            <p:sp>
              <p:nvSpPr>
                <p:cNvPr id="18456" name="Rectangle 199"/>
                <p:cNvSpPr>
                  <a:spLocks noChangeArrowheads="1"/>
                </p:cNvSpPr>
                <p:nvPr/>
              </p:nvSpPr>
              <p:spPr bwMode="auto">
                <a:xfrm>
                  <a:off x="1785" y="1363"/>
                  <a:ext cx="102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18452" name="Group 202"/>
              <p:cNvGrpSpPr>
                <a:grpSpLocks/>
              </p:cNvGrpSpPr>
              <p:nvPr/>
            </p:nvGrpSpPr>
            <p:grpSpPr bwMode="auto">
              <a:xfrm>
                <a:off x="2805" y="1363"/>
                <a:ext cx="1275" cy="518"/>
                <a:chOff x="2805" y="1363"/>
                <a:chExt cx="1275" cy="518"/>
              </a:xfrm>
            </p:grpSpPr>
            <p:sp>
              <p:nvSpPr>
                <p:cNvPr id="18453" name="Rectangle 180"/>
                <p:cNvSpPr>
                  <a:spLocks noChangeArrowheads="1"/>
                </p:cNvSpPr>
                <p:nvPr/>
              </p:nvSpPr>
              <p:spPr bwMode="auto">
                <a:xfrm>
                  <a:off x="2833" y="1363"/>
                  <a:ext cx="1219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s-ES_tradnl" sz="1200" b="1">
                      <a:solidFill>
                        <a:srgbClr val="FFFF00"/>
                      </a:solidFill>
                      <a:latin typeface="Arial" pitchFamily="34" charset="0"/>
                      <a:cs typeface="Arial" pitchFamily="34" charset="0"/>
                    </a:rPr>
                    <a:t>Zn, Cu, Ni</a:t>
                  </a:r>
                  <a:endParaRPr lang="en-US" sz="1200">
                    <a:latin typeface="Arial" pitchFamily="34" charset="0"/>
                    <a:cs typeface="Times New Roman" pitchFamily="18" charset="0"/>
                  </a:endParaRPr>
                </a:p>
                <a:p>
                  <a:pPr algn="ctr" eaLnBrk="0" hangingPunct="0"/>
                  <a:endParaRPr lang="en-US"/>
                </a:p>
              </p:txBody>
            </p:sp>
            <p:sp>
              <p:nvSpPr>
                <p:cNvPr id="18454" name="Rectangle 201"/>
                <p:cNvSpPr>
                  <a:spLocks noChangeArrowheads="1"/>
                </p:cNvSpPr>
                <p:nvPr/>
              </p:nvSpPr>
              <p:spPr bwMode="auto">
                <a:xfrm>
                  <a:off x="2805" y="1363"/>
                  <a:ext cx="1275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</p:grpSp>
        <p:sp>
          <p:nvSpPr>
            <p:cNvPr id="18441" name="Rectangle 204"/>
            <p:cNvSpPr>
              <a:spLocks noChangeArrowheads="1"/>
            </p:cNvSpPr>
            <p:nvPr/>
          </p:nvSpPr>
          <p:spPr bwMode="auto">
            <a:xfrm>
              <a:off x="-3" y="-3"/>
              <a:ext cx="4086" cy="1887"/>
            </a:xfrm>
            <a:prstGeom prst="rect">
              <a:avLst/>
            </a:prstGeom>
            <a:noFill/>
            <a:ln w="11112">
              <a:solidFill>
                <a:srgbClr val="A0A0A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</p:grpSp>
      <p:sp>
        <p:nvSpPr>
          <p:cNvPr id="18439" name="Rectangle 207"/>
          <p:cNvSpPr>
            <a:spLocks noGrp="1" noChangeArrowheads="1"/>
          </p:cNvSpPr>
          <p:nvPr>
            <p:ph type="title"/>
          </p:nvPr>
        </p:nvSpPr>
        <p:spPr>
          <a:xfrm>
            <a:off x="1295400" y="304800"/>
            <a:ext cx="7543800" cy="914400"/>
          </a:xfrm>
          <a:noFill/>
        </p:spPr>
        <p:txBody>
          <a:bodyPr/>
          <a:lstStyle/>
          <a:p>
            <a:pPr eaLnBrk="1" hangingPunct="1"/>
            <a:r>
              <a:rPr lang="pt-BR" sz="1800" smtClean="0">
                <a:latin typeface="Arial Black" pitchFamily="34" charset="0"/>
              </a:rPr>
              <a:t>DIAGNOSE DE NUTRICIONAL: SINTOMAS VISÍVEIS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2285984" y="0"/>
            <a:ext cx="535785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srgbClr val="66FF66"/>
                </a:solidFill>
                <a:latin typeface="Arial" pitchFamily="34" charset="0"/>
                <a:sym typeface="Symbol" pitchFamily="18" charset="2"/>
              </a:rPr>
              <a:t>Diagnose foliar</a:t>
            </a:r>
          </a:p>
          <a:p>
            <a:pPr>
              <a:spcBef>
                <a:spcPct val="50000"/>
              </a:spcBef>
            </a:pPr>
            <a:r>
              <a:rPr lang="pt-BR" sz="2800" b="1" dirty="0" smtClean="0">
                <a:solidFill>
                  <a:srgbClr val="66FF66"/>
                </a:solidFill>
                <a:latin typeface="Arial" pitchFamily="34" charset="0"/>
                <a:sym typeface="Symbol" pitchFamily="18" charset="2"/>
              </a:rPr>
              <a:t>AVALIACIÓN DEL </a:t>
            </a:r>
            <a:r>
              <a:rPr lang="pt-BR" sz="2800" b="1" dirty="0">
                <a:solidFill>
                  <a:srgbClr val="66FF66"/>
                </a:solidFill>
                <a:latin typeface="Arial" pitchFamily="34" charset="0"/>
                <a:sym typeface="Symbol" pitchFamily="18" charset="2"/>
              </a:rPr>
              <a:t>ESTADO NUTRICIONAL </a:t>
            </a:r>
            <a:r>
              <a:rPr lang="pt-BR" sz="2800" b="1" dirty="0" smtClean="0">
                <a:solidFill>
                  <a:srgbClr val="66FF66"/>
                </a:solidFill>
                <a:latin typeface="Arial" pitchFamily="34" charset="0"/>
                <a:sym typeface="Symbol" pitchFamily="18" charset="2"/>
              </a:rPr>
              <a:t>DE LA </a:t>
            </a:r>
            <a:r>
              <a:rPr lang="pt-BR" sz="2800" b="1" dirty="0">
                <a:solidFill>
                  <a:srgbClr val="66FF66"/>
                </a:solidFill>
                <a:latin typeface="Arial" pitchFamily="34" charset="0"/>
                <a:sym typeface="Symbol" pitchFamily="18" charset="2"/>
              </a:rPr>
              <a:t>PLANTA</a:t>
            </a:r>
            <a:endParaRPr lang="pt-BR" sz="2800" dirty="0">
              <a:latin typeface="Arial" pitchFamily="34" charset="0"/>
            </a:endParaRP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357158" y="1500174"/>
            <a:ext cx="9167842" cy="5257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dirty="0">
                <a:latin typeface="Arial" pitchFamily="34" charset="0"/>
              </a:rPr>
              <a:t>Avaliar </a:t>
            </a:r>
            <a:r>
              <a:rPr lang="pt-BR" sz="2800" dirty="0" err="1" smtClean="0">
                <a:latin typeface="Arial" pitchFamily="34" charset="0"/>
              </a:rPr>
              <a:t>el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>
                <a:latin typeface="Arial" pitchFamily="34" charset="0"/>
              </a:rPr>
              <a:t>estado nutricional consiste simplesmente </a:t>
            </a:r>
            <a:r>
              <a:rPr lang="pt-BR" sz="2800" dirty="0" err="1" smtClean="0">
                <a:latin typeface="Arial" pitchFamily="34" charset="0"/>
              </a:rPr>
              <a:t>en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 err="1" smtClean="0">
                <a:latin typeface="Arial" pitchFamily="34" charset="0"/>
              </a:rPr>
              <a:t>hacer</a:t>
            </a:r>
            <a:r>
              <a:rPr lang="pt-BR" sz="2800" dirty="0" smtClean="0">
                <a:latin typeface="Arial" pitchFamily="34" charset="0"/>
              </a:rPr>
              <a:t> una </a:t>
            </a:r>
            <a:r>
              <a:rPr lang="pt-BR" sz="2800" dirty="0" err="1" smtClean="0">
                <a:latin typeface="Arial" pitchFamily="34" charset="0"/>
              </a:rPr>
              <a:t>comparación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>
                <a:latin typeface="Arial" pitchFamily="34" charset="0"/>
              </a:rPr>
              <a:t>entre </a:t>
            </a:r>
            <a:r>
              <a:rPr lang="pt-BR" sz="2800" dirty="0" err="1" smtClean="0">
                <a:latin typeface="Arial" pitchFamily="34" charset="0"/>
              </a:rPr>
              <a:t>amuestra</a:t>
            </a:r>
            <a:r>
              <a:rPr lang="pt-BR" sz="2800" dirty="0" smtClean="0">
                <a:latin typeface="Arial" pitchFamily="34" charset="0"/>
              </a:rPr>
              <a:t> y </a:t>
            </a:r>
            <a:r>
              <a:rPr lang="pt-BR" sz="2800" dirty="0" err="1" smtClean="0">
                <a:latin typeface="Arial" pitchFamily="34" charset="0"/>
              </a:rPr>
              <a:t>padrón</a:t>
            </a:r>
            <a:r>
              <a:rPr lang="pt-BR" sz="2800" dirty="0" smtClean="0">
                <a:latin typeface="Arial" pitchFamily="34" charset="0"/>
              </a:rPr>
              <a:t>. </a:t>
            </a:r>
            <a:endParaRPr lang="pt-BR" sz="2800" dirty="0"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pt-BR" sz="2800" dirty="0" err="1" smtClean="0">
                <a:solidFill>
                  <a:schemeClr val="folHlink"/>
                </a:solidFill>
                <a:latin typeface="Arial" pitchFamily="34" charset="0"/>
              </a:rPr>
              <a:t>Amuestra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 err="1" smtClean="0">
                <a:latin typeface="Arial" pitchFamily="34" charset="0"/>
              </a:rPr>
              <a:t>es</a:t>
            </a:r>
            <a:r>
              <a:rPr lang="pt-BR" sz="2800" dirty="0" smtClean="0">
                <a:latin typeface="Arial" pitchFamily="34" charset="0"/>
              </a:rPr>
              <a:t> una </a:t>
            </a:r>
            <a:r>
              <a:rPr lang="pt-BR" sz="2800" dirty="0">
                <a:latin typeface="Arial" pitchFamily="34" charset="0"/>
              </a:rPr>
              <a:t>planta </a:t>
            </a:r>
            <a:r>
              <a:rPr lang="pt-BR" sz="2800" dirty="0" smtClean="0">
                <a:latin typeface="Arial" pitchFamily="34" charset="0"/>
              </a:rPr>
              <a:t>o </a:t>
            </a:r>
            <a:r>
              <a:rPr lang="pt-BR" sz="2800" dirty="0" err="1" smtClean="0">
                <a:latin typeface="Arial" pitchFamily="34" charset="0"/>
              </a:rPr>
              <a:t>un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>
                <a:latin typeface="Arial" pitchFamily="34" charset="0"/>
              </a:rPr>
              <a:t>conjunto de plantas. </a:t>
            </a:r>
            <a:r>
              <a:rPr lang="pt-BR" sz="2800" dirty="0" err="1" smtClean="0">
                <a:solidFill>
                  <a:schemeClr val="folHlink"/>
                </a:solidFill>
                <a:latin typeface="Arial" pitchFamily="34" charset="0"/>
              </a:rPr>
              <a:t>Padrón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>
                <a:latin typeface="Arial" pitchFamily="34" charset="0"/>
              </a:rPr>
              <a:t>significa </a:t>
            </a:r>
            <a:r>
              <a:rPr lang="pt-BR" sz="2800" dirty="0" smtClean="0">
                <a:latin typeface="Arial" pitchFamily="34" charset="0"/>
              </a:rPr>
              <a:t>una </a:t>
            </a:r>
            <a:r>
              <a:rPr lang="pt-BR" sz="2800" dirty="0">
                <a:latin typeface="Arial" pitchFamily="34" charset="0"/>
              </a:rPr>
              <a:t>planta </a:t>
            </a:r>
            <a:r>
              <a:rPr lang="pt-BR" sz="2800" dirty="0" smtClean="0">
                <a:latin typeface="Arial" pitchFamily="34" charset="0"/>
              </a:rPr>
              <a:t>o </a:t>
            </a:r>
            <a:r>
              <a:rPr lang="pt-BR" sz="2800" dirty="0">
                <a:latin typeface="Arial" pitchFamily="34" charset="0"/>
              </a:rPr>
              <a:t>conjunto de plantas “</a:t>
            </a:r>
            <a:r>
              <a:rPr lang="pt-BR" sz="2800" dirty="0" err="1" smtClean="0">
                <a:latin typeface="Arial" pitchFamily="34" charset="0"/>
              </a:rPr>
              <a:t>normales</a:t>
            </a:r>
            <a:r>
              <a:rPr lang="pt-BR" sz="2800" dirty="0" smtClean="0">
                <a:latin typeface="Arial" pitchFamily="34" charset="0"/>
              </a:rPr>
              <a:t>” </a:t>
            </a:r>
            <a:r>
              <a:rPr lang="pt-BR" sz="2800" dirty="0" err="1" smtClean="0">
                <a:latin typeface="Arial" pitchFamily="34" charset="0"/>
              </a:rPr>
              <a:t>del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 err="1" smtClean="0">
                <a:latin typeface="Arial" pitchFamily="34" charset="0"/>
              </a:rPr>
              <a:t>punto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>
                <a:latin typeface="Arial" pitchFamily="34" charset="0"/>
              </a:rPr>
              <a:t>de vista de </a:t>
            </a:r>
            <a:r>
              <a:rPr lang="pt-BR" sz="2800" dirty="0" err="1" smtClean="0">
                <a:latin typeface="Arial" pitchFamily="34" charset="0"/>
              </a:rPr>
              <a:t>su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 err="1" smtClean="0">
                <a:latin typeface="Arial" pitchFamily="34" charset="0"/>
              </a:rPr>
              <a:t>nutrición</a:t>
            </a:r>
            <a:r>
              <a:rPr lang="pt-BR" sz="2800" dirty="0" smtClean="0">
                <a:latin typeface="Arial" pitchFamily="34" charset="0"/>
              </a:rPr>
              <a:t>. </a:t>
            </a:r>
            <a:endParaRPr lang="pt-BR" sz="2800" dirty="0"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pt-BR" sz="2800" dirty="0" smtClean="0">
                <a:latin typeface="Arial" pitchFamily="34" charset="0"/>
              </a:rPr>
              <a:t>Se considera </a:t>
            </a:r>
            <a:r>
              <a:rPr lang="pt-BR" sz="2800" dirty="0">
                <a:latin typeface="Arial" pitchFamily="34" charset="0"/>
              </a:rPr>
              <a:t>normal </a:t>
            </a:r>
            <a:r>
              <a:rPr lang="pt-BR" sz="2800" dirty="0" smtClean="0">
                <a:latin typeface="Arial" pitchFamily="34" charset="0"/>
              </a:rPr>
              <a:t>una </a:t>
            </a:r>
            <a:r>
              <a:rPr lang="pt-BR" sz="2800" dirty="0">
                <a:latin typeface="Arial" pitchFamily="34" charset="0"/>
              </a:rPr>
              <a:t>planta que, </a:t>
            </a:r>
            <a:r>
              <a:rPr lang="pt-BR" sz="2800" dirty="0" smtClean="0">
                <a:latin typeface="Arial" pitchFamily="34" charset="0"/>
              </a:rPr>
              <a:t>tendo </a:t>
            </a:r>
            <a:r>
              <a:rPr lang="pt-BR" sz="2800" dirty="0" err="1" smtClean="0">
                <a:latin typeface="Arial" pitchFamily="34" charset="0"/>
              </a:rPr>
              <a:t>en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 err="1" smtClean="0">
                <a:latin typeface="Arial" pitchFamily="34" charset="0"/>
              </a:rPr>
              <a:t>los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 err="1" smtClean="0">
                <a:latin typeface="Arial" pitchFamily="34" charset="0"/>
              </a:rPr>
              <a:t>sus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>
                <a:latin typeface="Arial" pitchFamily="34" charset="0"/>
              </a:rPr>
              <a:t>tecidos </a:t>
            </a:r>
            <a:r>
              <a:rPr lang="pt-BR" sz="2800" dirty="0">
                <a:solidFill>
                  <a:schemeClr val="folHlink"/>
                </a:solidFill>
                <a:latin typeface="Arial" pitchFamily="34" charset="0"/>
              </a:rPr>
              <a:t>todos </a:t>
            </a:r>
            <a:r>
              <a:rPr lang="pt-BR" sz="2800" dirty="0" err="1" smtClean="0">
                <a:solidFill>
                  <a:schemeClr val="folHlink"/>
                </a:solidFill>
                <a:latin typeface="Arial" pitchFamily="34" charset="0"/>
              </a:rPr>
              <a:t>los</a:t>
            </a:r>
            <a:r>
              <a:rPr lang="pt-BR" sz="2800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sz="2800" dirty="0">
                <a:solidFill>
                  <a:schemeClr val="folHlink"/>
                </a:solidFill>
                <a:latin typeface="Arial" pitchFamily="34" charset="0"/>
              </a:rPr>
              <a:t>nutrientes </a:t>
            </a:r>
            <a:r>
              <a:rPr lang="pt-BR" sz="2800" dirty="0" err="1" smtClean="0">
                <a:solidFill>
                  <a:schemeClr val="folHlink"/>
                </a:solidFill>
                <a:latin typeface="Arial" pitchFamily="34" charset="0"/>
              </a:rPr>
              <a:t>en</a:t>
            </a:r>
            <a:r>
              <a:rPr lang="pt-BR" sz="2800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sz="2800" dirty="0" err="1" smtClean="0">
                <a:solidFill>
                  <a:schemeClr val="folHlink"/>
                </a:solidFill>
                <a:latin typeface="Arial" pitchFamily="34" charset="0"/>
              </a:rPr>
              <a:t>cuantidades</a:t>
            </a:r>
            <a:r>
              <a:rPr lang="pt-BR" sz="2800" dirty="0" smtClean="0">
                <a:solidFill>
                  <a:schemeClr val="folHlink"/>
                </a:solidFill>
                <a:latin typeface="Arial" pitchFamily="34" charset="0"/>
              </a:rPr>
              <a:t> y proporciones </a:t>
            </a:r>
            <a:r>
              <a:rPr lang="pt-BR" sz="2800" dirty="0" err="1" smtClean="0">
                <a:solidFill>
                  <a:schemeClr val="folHlink"/>
                </a:solidFill>
                <a:latin typeface="Arial" pitchFamily="34" charset="0"/>
              </a:rPr>
              <a:t>adecuadas</a:t>
            </a:r>
            <a:r>
              <a:rPr lang="pt-BR" sz="2800" dirty="0">
                <a:latin typeface="Arial" pitchFamily="34" charset="0"/>
              </a:rPr>
              <a:t>, </a:t>
            </a:r>
            <a:r>
              <a:rPr lang="pt-BR" sz="2800" dirty="0" err="1" smtClean="0">
                <a:latin typeface="Arial" pitchFamily="34" charset="0"/>
              </a:rPr>
              <a:t>es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>
                <a:latin typeface="Arial" pitchFamily="34" charset="0"/>
              </a:rPr>
              <a:t>capaz de propiciar altas </a:t>
            </a:r>
            <a:r>
              <a:rPr lang="pt-BR" sz="2800" dirty="0" err="1" smtClean="0">
                <a:latin typeface="Arial" pitchFamily="34" charset="0"/>
              </a:rPr>
              <a:t>produciones</a:t>
            </a:r>
            <a:r>
              <a:rPr lang="pt-BR" sz="2800" dirty="0" smtClean="0">
                <a:latin typeface="Arial" pitchFamily="34" charset="0"/>
              </a:rPr>
              <a:t>, </a:t>
            </a:r>
            <a:r>
              <a:rPr lang="pt-BR" sz="2800" dirty="0">
                <a:latin typeface="Arial" pitchFamily="34" charset="0"/>
              </a:rPr>
              <a:t>tendo </a:t>
            </a:r>
            <a:r>
              <a:rPr lang="pt-BR" sz="2800" dirty="0" err="1" smtClean="0">
                <a:latin typeface="Arial" pitchFamily="34" charset="0"/>
              </a:rPr>
              <a:t>un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>
                <a:latin typeface="Arial" pitchFamily="34" charset="0"/>
              </a:rPr>
              <a:t>aspecto visual </a:t>
            </a:r>
            <a:r>
              <a:rPr lang="pt-BR" sz="2800" dirty="0" err="1" smtClean="0">
                <a:latin typeface="Arial" pitchFamily="34" charset="0"/>
              </a:rPr>
              <a:t>semejante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 err="1" smtClean="0">
                <a:latin typeface="Arial" pitchFamily="34" charset="0"/>
              </a:rPr>
              <a:t>con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 err="1" smtClean="0">
                <a:latin typeface="Arial" pitchFamily="34" charset="0"/>
              </a:rPr>
              <a:t>el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 err="1" smtClean="0">
                <a:latin typeface="Arial" pitchFamily="34" charset="0"/>
              </a:rPr>
              <a:t>encuentrado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 err="1" smtClean="0">
                <a:latin typeface="Arial" pitchFamily="34" charset="0"/>
              </a:rPr>
              <a:t>en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>
                <a:latin typeface="Arial" pitchFamily="34" charset="0"/>
              </a:rPr>
              <a:t>culturas </a:t>
            </a:r>
            <a:r>
              <a:rPr lang="pt-BR" sz="2800" dirty="0" err="1" smtClean="0">
                <a:latin typeface="Arial" pitchFamily="34" charset="0"/>
              </a:rPr>
              <a:t>muy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 err="1" smtClean="0">
                <a:latin typeface="Arial" pitchFamily="34" charset="0"/>
              </a:rPr>
              <a:t>productivas</a:t>
            </a:r>
            <a:r>
              <a:rPr lang="pt-BR" sz="2800" dirty="0" smtClean="0">
                <a:latin typeface="Arial" pitchFamily="34" charset="0"/>
              </a:rPr>
              <a:t> </a:t>
            </a:r>
            <a:endParaRPr lang="pt-BR" sz="2800" dirty="0"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pt-BR" sz="1600" b="1" dirty="0">
                <a:latin typeface="Arial" pitchFamily="34" charset="0"/>
              </a:rPr>
              <a:t>(Malavolta </a:t>
            </a:r>
            <a:r>
              <a:rPr lang="pt-BR" sz="1600" b="1" dirty="0" err="1">
                <a:latin typeface="Arial" pitchFamily="34" charset="0"/>
              </a:rPr>
              <a:t>et</a:t>
            </a:r>
            <a:r>
              <a:rPr lang="pt-BR" sz="1600" b="1" dirty="0">
                <a:latin typeface="Arial" pitchFamily="34" charset="0"/>
              </a:rPr>
              <a:t> al., 1989)</a:t>
            </a:r>
          </a:p>
        </p:txBody>
      </p:sp>
      <p:sp>
        <p:nvSpPr>
          <p:cNvPr id="19460" name="Oval 5"/>
          <p:cNvSpPr>
            <a:spLocks noChangeArrowheads="1"/>
          </p:cNvSpPr>
          <p:nvPr/>
        </p:nvSpPr>
        <p:spPr bwMode="auto">
          <a:xfrm>
            <a:off x="5429256" y="2000240"/>
            <a:ext cx="1714512" cy="571504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9461" name="Oval 6"/>
          <p:cNvSpPr>
            <a:spLocks noChangeArrowheads="1"/>
          </p:cNvSpPr>
          <p:nvPr/>
        </p:nvSpPr>
        <p:spPr bwMode="auto">
          <a:xfrm>
            <a:off x="7215206" y="2071678"/>
            <a:ext cx="1500198" cy="571504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1026"/>
          <p:cNvSpPr>
            <a:spLocks noChangeArrowheads="1"/>
          </p:cNvSpPr>
          <p:nvPr/>
        </p:nvSpPr>
        <p:spPr bwMode="auto">
          <a:xfrm>
            <a:off x="2285984" y="0"/>
            <a:ext cx="3786214" cy="85723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4000">
              <a:latin typeface="Arial" pitchFamily="34" charset="0"/>
            </a:endParaRPr>
          </a:p>
        </p:txBody>
      </p:sp>
      <p:sp>
        <p:nvSpPr>
          <p:cNvPr id="209923" name="Text Box 1027"/>
          <p:cNvSpPr txBox="1">
            <a:spLocks noChangeArrowheads="1"/>
          </p:cNvSpPr>
          <p:nvPr/>
        </p:nvSpPr>
        <p:spPr bwMode="auto">
          <a:xfrm>
            <a:off x="2133600" y="0"/>
            <a:ext cx="40814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 err="1" smtClean="0">
                <a:solidFill>
                  <a:srgbClr val="009900"/>
                </a:solidFill>
                <a:latin typeface="Arial" pitchFamily="34" charset="0"/>
              </a:rPr>
              <a:t>Avaliación</a:t>
            </a:r>
            <a:r>
              <a:rPr lang="pt-BR" b="1" dirty="0" smtClean="0">
                <a:solidFill>
                  <a:srgbClr val="0099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009900"/>
                </a:solidFill>
                <a:latin typeface="Arial" pitchFamily="34" charset="0"/>
              </a:rPr>
              <a:t>del</a:t>
            </a:r>
            <a:r>
              <a:rPr lang="pt-BR" b="1" dirty="0" smtClean="0">
                <a:solidFill>
                  <a:srgbClr val="009900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009900"/>
                </a:solidFill>
                <a:latin typeface="Arial" pitchFamily="34" charset="0"/>
              </a:rPr>
              <a:t>estado nutricional </a:t>
            </a:r>
            <a:r>
              <a:rPr lang="pt-BR" b="1" dirty="0" smtClean="0">
                <a:solidFill>
                  <a:srgbClr val="009900"/>
                </a:solidFill>
                <a:latin typeface="Arial" pitchFamily="34" charset="0"/>
              </a:rPr>
              <a:t>de </a:t>
            </a:r>
            <a:r>
              <a:rPr lang="pt-BR" b="1" dirty="0" err="1" smtClean="0">
                <a:solidFill>
                  <a:srgbClr val="009900"/>
                </a:solidFill>
                <a:latin typeface="Arial" pitchFamily="34" charset="0"/>
              </a:rPr>
              <a:t>las</a:t>
            </a:r>
            <a:r>
              <a:rPr lang="pt-BR" b="1" dirty="0" smtClean="0">
                <a:solidFill>
                  <a:srgbClr val="009900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009900"/>
                </a:solidFill>
                <a:latin typeface="Arial" pitchFamily="34" charset="0"/>
              </a:rPr>
              <a:t>plantas:</a:t>
            </a:r>
          </a:p>
        </p:txBody>
      </p:sp>
      <p:sp>
        <p:nvSpPr>
          <p:cNvPr id="209924" name="Text Box 1028"/>
          <p:cNvSpPr txBox="1">
            <a:spLocks noChangeArrowheads="1"/>
          </p:cNvSpPr>
          <p:nvPr/>
        </p:nvSpPr>
        <p:spPr bwMode="auto">
          <a:xfrm>
            <a:off x="3429000" y="12192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33CC33"/>
                </a:solidFill>
                <a:latin typeface="Arial" pitchFamily="34" charset="0"/>
              </a:rPr>
              <a:t>Diagnose Foliar</a:t>
            </a:r>
          </a:p>
        </p:txBody>
      </p:sp>
      <p:sp>
        <p:nvSpPr>
          <p:cNvPr id="209925" name="Text Box 1029"/>
          <p:cNvSpPr txBox="1">
            <a:spLocks noChangeArrowheads="1"/>
          </p:cNvSpPr>
          <p:nvPr/>
        </p:nvSpPr>
        <p:spPr bwMode="auto">
          <a:xfrm>
            <a:off x="3581400" y="1584325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>
                <a:solidFill>
                  <a:srgbClr val="996633"/>
                </a:solidFill>
                <a:latin typeface="Arial" pitchFamily="34" charset="0"/>
              </a:rPr>
              <a:t>Diagnose visual</a:t>
            </a:r>
          </a:p>
        </p:txBody>
      </p:sp>
      <p:sp>
        <p:nvSpPr>
          <p:cNvPr id="209926" name="Text Box 1030"/>
          <p:cNvSpPr txBox="1">
            <a:spLocks noChangeArrowheads="1"/>
          </p:cNvSpPr>
          <p:nvPr/>
        </p:nvSpPr>
        <p:spPr bwMode="auto">
          <a:xfrm>
            <a:off x="3428992" y="1928802"/>
            <a:ext cx="24288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 err="1" smtClean="0">
                <a:solidFill>
                  <a:srgbClr val="996633"/>
                </a:solidFill>
                <a:latin typeface="Arial" pitchFamily="34" charset="0"/>
              </a:rPr>
              <a:t>Análisis</a:t>
            </a:r>
            <a:r>
              <a:rPr lang="pt-BR" sz="2000" b="1" dirty="0" smtClean="0">
                <a:solidFill>
                  <a:srgbClr val="996633"/>
                </a:solidFill>
                <a:latin typeface="Arial" pitchFamily="34" charset="0"/>
              </a:rPr>
              <a:t> </a:t>
            </a:r>
            <a:r>
              <a:rPr lang="pt-BR" sz="2000" b="1" dirty="0">
                <a:solidFill>
                  <a:srgbClr val="996633"/>
                </a:solidFill>
                <a:latin typeface="Arial" pitchFamily="34" charset="0"/>
              </a:rPr>
              <a:t>de </a:t>
            </a:r>
            <a:r>
              <a:rPr lang="pt-BR" sz="2000" b="1" dirty="0" err="1" smtClean="0">
                <a:solidFill>
                  <a:srgbClr val="996633"/>
                </a:solidFill>
                <a:latin typeface="Arial" pitchFamily="34" charset="0"/>
              </a:rPr>
              <a:t>suelo</a:t>
            </a:r>
            <a:endParaRPr lang="pt-BR" sz="2000" b="1" dirty="0">
              <a:solidFill>
                <a:srgbClr val="996633"/>
              </a:solidFill>
              <a:latin typeface="Arial" pitchFamily="34" charset="0"/>
            </a:endParaRPr>
          </a:p>
        </p:txBody>
      </p:sp>
      <p:sp>
        <p:nvSpPr>
          <p:cNvPr id="209927" name="Text Box 1031"/>
          <p:cNvSpPr txBox="1">
            <a:spLocks noChangeArrowheads="1"/>
          </p:cNvSpPr>
          <p:nvPr/>
        </p:nvSpPr>
        <p:spPr bwMode="auto">
          <a:xfrm>
            <a:off x="304800" y="1828800"/>
            <a:ext cx="198120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 err="1" smtClean="0">
                <a:latin typeface="Arial" pitchFamily="34" charset="0"/>
              </a:rPr>
              <a:t>Hoja</a:t>
            </a:r>
            <a:r>
              <a:rPr lang="pt-BR" sz="1600" b="1" dirty="0" smtClean="0">
                <a:latin typeface="Arial" pitchFamily="34" charset="0"/>
              </a:rPr>
              <a:t> </a:t>
            </a:r>
            <a:r>
              <a:rPr lang="pt-BR" sz="1600" b="1" dirty="0" err="1" smtClean="0">
                <a:latin typeface="Arial" pitchFamily="34" charset="0"/>
              </a:rPr>
              <a:t>adecuada</a:t>
            </a:r>
            <a:r>
              <a:rPr lang="pt-BR" sz="1600" b="1" dirty="0">
                <a:latin typeface="Arial" pitchFamily="34" charset="0"/>
              </a:rPr>
              <a:t>;</a:t>
            </a:r>
          </a:p>
          <a:p>
            <a:pPr>
              <a:spcBef>
                <a:spcPct val="50000"/>
              </a:spcBef>
            </a:pPr>
            <a:r>
              <a:rPr lang="pt-BR" sz="1600" b="1" dirty="0">
                <a:latin typeface="Arial" pitchFamily="34" charset="0"/>
              </a:rPr>
              <a:t>Época </a:t>
            </a:r>
            <a:r>
              <a:rPr lang="pt-BR" sz="1600" b="1" dirty="0" smtClean="0">
                <a:latin typeface="Arial" pitchFamily="34" charset="0"/>
              </a:rPr>
              <a:t>y </a:t>
            </a:r>
            <a:r>
              <a:rPr lang="pt-BR" sz="1600" b="1" dirty="0">
                <a:latin typeface="Arial" pitchFamily="34" charset="0"/>
              </a:rPr>
              <a:t>n</a:t>
            </a:r>
            <a:r>
              <a:rPr lang="pt-BR" sz="1600" b="1" u="sng" baseline="30000" dirty="0">
                <a:latin typeface="Arial" pitchFamily="34" charset="0"/>
              </a:rPr>
              <a:t>o</a:t>
            </a:r>
            <a:r>
              <a:rPr lang="pt-BR" sz="1600" b="1" dirty="0">
                <a:latin typeface="Arial" pitchFamily="34" charset="0"/>
              </a:rPr>
              <a:t>. </a:t>
            </a:r>
            <a:r>
              <a:rPr lang="pt-BR" sz="1600" b="1" dirty="0" err="1" smtClean="0">
                <a:latin typeface="Arial" pitchFamily="34" charset="0"/>
              </a:rPr>
              <a:t>cierto</a:t>
            </a:r>
            <a:endParaRPr lang="pt-BR" sz="1600" b="1" dirty="0">
              <a:latin typeface="Arial" pitchFamily="34" charset="0"/>
            </a:endParaRPr>
          </a:p>
        </p:txBody>
      </p:sp>
      <p:sp>
        <p:nvSpPr>
          <p:cNvPr id="209928" name="Text Box 1032"/>
          <p:cNvSpPr txBox="1">
            <a:spLocks noChangeArrowheads="1"/>
          </p:cNvSpPr>
          <p:nvPr/>
        </p:nvSpPr>
        <p:spPr bwMode="auto">
          <a:xfrm>
            <a:off x="0" y="990600"/>
            <a:ext cx="2971800" cy="4064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 err="1" smtClean="0">
                <a:solidFill>
                  <a:srgbClr val="009900"/>
                </a:solidFill>
                <a:latin typeface="Arial" pitchFamily="34" charset="0"/>
              </a:rPr>
              <a:t>Mustreo</a:t>
            </a:r>
            <a:r>
              <a:rPr lang="pt-BR" sz="2000" b="1" dirty="0" smtClean="0">
                <a:solidFill>
                  <a:srgbClr val="009900"/>
                </a:solidFill>
                <a:latin typeface="Arial" pitchFamily="34" charset="0"/>
              </a:rPr>
              <a:t> </a:t>
            </a:r>
            <a:r>
              <a:rPr lang="pt-BR" sz="2000" b="1" dirty="0">
                <a:solidFill>
                  <a:srgbClr val="009900"/>
                </a:solidFill>
                <a:latin typeface="Arial" pitchFamily="34" charset="0"/>
              </a:rPr>
              <a:t>de </a:t>
            </a:r>
            <a:r>
              <a:rPr lang="pt-BR" sz="2000" b="1" dirty="0" err="1" smtClean="0">
                <a:solidFill>
                  <a:srgbClr val="009900"/>
                </a:solidFill>
                <a:latin typeface="Arial" pitchFamily="34" charset="0"/>
              </a:rPr>
              <a:t>hojas</a:t>
            </a:r>
            <a:endParaRPr lang="pt-BR" sz="2000" b="1" dirty="0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209929" name="Text Box 1033"/>
          <p:cNvSpPr txBox="1">
            <a:spLocks noChangeArrowheads="1"/>
          </p:cNvSpPr>
          <p:nvPr/>
        </p:nvSpPr>
        <p:spPr bwMode="auto">
          <a:xfrm>
            <a:off x="3810000" y="2667000"/>
            <a:ext cx="1447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>
                <a:latin typeface="Arial" pitchFamily="34" charset="0"/>
              </a:rPr>
              <a:t>critérios </a:t>
            </a:r>
            <a:r>
              <a:rPr lang="pt-BR" sz="1600" b="1" dirty="0" smtClean="0">
                <a:latin typeface="Arial" pitchFamily="34" charset="0"/>
              </a:rPr>
              <a:t>de</a:t>
            </a:r>
          </a:p>
          <a:p>
            <a:pPr>
              <a:spcBef>
                <a:spcPct val="50000"/>
              </a:spcBef>
            </a:pPr>
            <a:r>
              <a:rPr lang="pt-BR" sz="1600" b="1" dirty="0" err="1" smtClean="0">
                <a:latin typeface="Arial" pitchFamily="34" charset="0"/>
              </a:rPr>
              <a:t>mustreo</a:t>
            </a:r>
            <a:r>
              <a:rPr lang="pt-BR" sz="1600" b="1" dirty="0" smtClean="0">
                <a:latin typeface="Arial" pitchFamily="34" charset="0"/>
              </a:rPr>
              <a:t> </a:t>
            </a:r>
            <a:endParaRPr lang="pt-BR" sz="1600" b="1" dirty="0">
              <a:latin typeface="Arial" pitchFamily="34" charset="0"/>
            </a:endParaRPr>
          </a:p>
        </p:txBody>
      </p:sp>
      <p:sp>
        <p:nvSpPr>
          <p:cNvPr id="209930" name="Text Box 1034"/>
          <p:cNvSpPr txBox="1">
            <a:spLocks noChangeArrowheads="1"/>
          </p:cNvSpPr>
          <p:nvPr/>
        </p:nvSpPr>
        <p:spPr bwMode="auto">
          <a:xfrm>
            <a:off x="3200400" y="6391275"/>
            <a:ext cx="1800228" cy="46166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err="1" smtClean="0">
                <a:solidFill>
                  <a:srgbClr val="FFCC00"/>
                </a:solidFill>
                <a:latin typeface="Arial" pitchFamily="34" charset="0"/>
              </a:rPr>
              <a:t>Produción</a:t>
            </a:r>
            <a:endParaRPr lang="pt-BR" b="1" dirty="0">
              <a:solidFill>
                <a:srgbClr val="FFCC00"/>
              </a:solidFill>
              <a:latin typeface="Arial" pitchFamily="34" charset="0"/>
            </a:endParaRPr>
          </a:p>
        </p:txBody>
      </p:sp>
      <p:sp>
        <p:nvSpPr>
          <p:cNvPr id="209931" name="Text Box 1035"/>
          <p:cNvSpPr txBox="1">
            <a:spLocks noChangeArrowheads="1"/>
          </p:cNvSpPr>
          <p:nvPr/>
        </p:nvSpPr>
        <p:spPr bwMode="auto">
          <a:xfrm>
            <a:off x="0" y="2955925"/>
            <a:ext cx="2667000" cy="415925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>
                <a:solidFill>
                  <a:srgbClr val="33CC33"/>
                </a:solidFill>
                <a:latin typeface="Arial" pitchFamily="34" charset="0"/>
              </a:rPr>
              <a:t>Preparo </a:t>
            </a:r>
            <a:r>
              <a:rPr lang="pt-BR" sz="2000" b="1" dirty="0" err="1" smtClean="0">
                <a:solidFill>
                  <a:srgbClr val="33CC33"/>
                </a:solidFill>
                <a:latin typeface="Arial" pitchFamily="34" charset="0"/>
              </a:rPr>
              <a:t>del</a:t>
            </a:r>
            <a:r>
              <a:rPr lang="pt-BR" sz="2000" b="1" dirty="0" smtClean="0">
                <a:solidFill>
                  <a:srgbClr val="33CC33"/>
                </a:solidFill>
                <a:latin typeface="Arial" pitchFamily="34" charset="0"/>
              </a:rPr>
              <a:t> </a:t>
            </a:r>
            <a:r>
              <a:rPr lang="pt-BR" sz="2000" b="1" dirty="0">
                <a:solidFill>
                  <a:srgbClr val="33CC33"/>
                </a:solidFill>
                <a:latin typeface="Arial" pitchFamily="34" charset="0"/>
              </a:rPr>
              <a:t>Material</a:t>
            </a:r>
          </a:p>
        </p:txBody>
      </p:sp>
      <p:sp>
        <p:nvSpPr>
          <p:cNvPr id="209932" name="Text Box 1036"/>
          <p:cNvSpPr txBox="1">
            <a:spLocks noChangeArrowheads="1"/>
          </p:cNvSpPr>
          <p:nvPr/>
        </p:nvSpPr>
        <p:spPr bwMode="auto">
          <a:xfrm>
            <a:off x="0" y="3692525"/>
            <a:ext cx="2895600" cy="400110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 err="1" smtClean="0">
                <a:solidFill>
                  <a:srgbClr val="33CC33"/>
                </a:solidFill>
                <a:latin typeface="Arial" pitchFamily="34" charset="0"/>
              </a:rPr>
              <a:t>Laboratorio</a:t>
            </a:r>
            <a:r>
              <a:rPr lang="pt-BR" sz="2000" b="1" dirty="0" smtClean="0">
                <a:solidFill>
                  <a:srgbClr val="33CC33"/>
                </a:solidFill>
                <a:latin typeface="Arial" pitchFamily="34" charset="0"/>
              </a:rPr>
              <a:t> </a:t>
            </a:r>
            <a:r>
              <a:rPr lang="pt-BR" sz="2000" b="1" dirty="0">
                <a:solidFill>
                  <a:srgbClr val="33CC33"/>
                </a:solidFill>
                <a:latin typeface="Arial" pitchFamily="34" charset="0"/>
              </a:rPr>
              <a:t>p/ </a:t>
            </a:r>
            <a:r>
              <a:rPr lang="pt-BR" sz="2000" b="1" dirty="0" err="1" smtClean="0">
                <a:solidFill>
                  <a:srgbClr val="33CC33"/>
                </a:solidFill>
                <a:latin typeface="Arial" pitchFamily="34" charset="0"/>
              </a:rPr>
              <a:t>análisis</a:t>
            </a:r>
            <a:endParaRPr lang="pt-BR" sz="2000" b="1" dirty="0">
              <a:solidFill>
                <a:srgbClr val="33CC33"/>
              </a:solidFill>
              <a:latin typeface="Arial" pitchFamily="34" charset="0"/>
            </a:endParaRPr>
          </a:p>
        </p:txBody>
      </p:sp>
      <p:sp>
        <p:nvSpPr>
          <p:cNvPr id="209933" name="Text Box 1037"/>
          <p:cNvSpPr txBox="1">
            <a:spLocks noChangeArrowheads="1"/>
          </p:cNvSpPr>
          <p:nvPr/>
        </p:nvSpPr>
        <p:spPr bwMode="auto">
          <a:xfrm>
            <a:off x="0" y="4378325"/>
            <a:ext cx="2362200" cy="707886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>
                <a:solidFill>
                  <a:srgbClr val="33CC33"/>
                </a:solidFill>
                <a:latin typeface="Arial" pitchFamily="34" charset="0"/>
              </a:rPr>
              <a:t>Resultados </a:t>
            </a:r>
            <a:r>
              <a:rPr lang="pt-BR" sz="2000" b="1" dirty="0" smtClean="0">
                <a:solidFill>
                  <a:srgbClr val="33CC33"/>
                </a:solidFill>
                <a:latin typeface="Arial" pitchFamily="34" charset="0"/>
              </a:rPr>
              <a:t>de </a:t>
            </a:r>
            <a:r>
              <a:rPr lang="pt-BR" sz="2000" b="1" dirty="0" err="1" smtClean="0">
                <a:solidFill>
                  <a:srgbClr val="33CC33"/>
                </a:solidFill>
                <a:latin typeface="Arial" pitchFamily="34" charset="0"/>
              </a:rPr>
              <a:t>la</a:t>
            </a:r>
            <a:r>
              <a:rPr lang="pt-BR" sz="2000" b="1" dirty="0" smtClean="0">
                <a:solidFill>
                  <a:srgbClr val="33CC33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rgbClr val="33CC33"/>
                </a:solidFill>
                <a:latin typeface="Arial" pitchFamily="34" charset="0"/>
              </a:rPr>
              <a:t>Análisis</a:t>
            </a:r>
            <a:r>
              <a:rPr lang="pt-BR" sz="2000" b="1" dirty="0" smtClean="0">
                <a:solidFill>
                  <a:srgbClr val="33CC33"/>
                </a:solidFill>
                <a:latin typeface="Arial" pitchFamily="34" charset="0"/>
              </a:rPr>
              <a:t> </a:t>
            </a:r>
            <a:r>
              <a:rPr lang="pt-BR" sz="2000" b="1" dirty="0">
                <a:solidFill>
                  <a:srgbClr val="33CC33"/>
                </a:solidFill>
                <a:latin typeface="Arial" pitchFamily="34" charset="0"/>
              </a:rPr>
              <a:t>química</a:t>
            </a:r>
          </a:p>
        </p:txBody>
      </p:sp>
      <p:sp>
        <p:nvSpPr>
          <p:cNvPr id="209934" name="Text Box 1038"/>
          <p:cNvSpPr txBox="1">
            <a:spLocks noChangeArrowheads="1"/>
          </p:cNvSpPr>
          <p:nvPr/>
        </p:nvSpPr>
        <p:spPr bwMode="auto">
          <a:xfrm>
            <a:off x="1571604" y="5826125"/>
            <a:ext cx="4905396" cy="400110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 err="1" smtClean="0">
                <a:solidFill>
                  <a:srgbClr val="009900"/>
                </a:solidFill>
                <a:latin typeface="Arial" pitchFamily="34" charset="0"/>
              </a:rPr>
              <a:t>Adubación</a:t>
            </a:r>
            <a:r>
              <a:rPr lang="pt-BR" sz="2000" b="1" dirty="0" smtClean="0">
                <a:solidFill>
                  <a:srgbClr val="009900"/>
                </a:solidFill>
                <a:latin typeface="Arial" pitchFamily="34" charset="0"/>
              </a:rPr>
              <a:t> (</a:t>
            </a:r>
            <a:r>
              <a:rPr lang="pt-BR" sz="2000" b="1" dirty="0" err="1" smtClean="0">
                <a:solidFill>
                  <a:srgbClr val="009900"/>
                </a:solidFill>
                <a:latin typeface="Arial" pitchFamily="34" charset="0"/>
              </a:rPr>
              <a:t>Recomendación</a:t>
            </a:r>
            <a:r>
              <a:rPr lang="pt-BR" sz="2000" b="1" dirty="0" smtClean="0">
                <a:solidFill>
                  <a:srgbClr val="009900"/>
                </a:solidFill>
                <a:latin typeface="Arial" pitchFamily="34" charset="0"/>
              </a:rPr>
              <a:t> o </a:t>
            </a:r>
            <a:r>
              <a:rPr lang="pt-BR" sz="2000" b="1" dirty="0">
                <a:solidFill>
                  <a:srgbClr val="009900"/>
                </a:solidFill>
                <a:latin typeface="Arial" pitchFamily="34" charset="0"/>
              </a:rPr>
              <a:t>ajustes</a:t>
            </a:r>
          </a:p>
        </p:txBody>
      </p:sp>
      <p:sp>
        <p:nvSpPr>
          <p:cNvPr id="209935" name="Text Box 1039"/>
          <p:cNvSpPr txBox="1">
            <a:spLocks noChangeArrowheads="1"/>
          </p:cNvSpPr>
          <p:nvPr/>
        </p:nvSpPr>
        <p:spPr bwMode="auto">
          <a:xfrm>
            <a:off x="6500826" y="1785926"/>
            <a:ext cx="24384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>
                <a:latin typeface="Arial" pitchFamily="34" charset="0"/>
              </a:rPr>
              <a:t>Dose x </a:t>
            </a:r>
            <a:r>
              <a:rPr lang="pt-BR" sz="1600" b="1" dirty="0" err="1" smtClean="0">
                <a:latin typeface="Arial" pitchFamily="34" charset="0"/>
              </a:rPr>
              <a:t>Produción</a:t>
            </a:r>
            <a:r>
              <a:rPr lang="pt-BR" sz="1600" b="1" dirty="0" smtClean="0">
                <a:latin typeface="Arial" pitchFamily="34" charset="0"/>
              </a:rPr>
              <a:t>;</a:t>
            </a:r>
            <a:endParaRPr lang="pt-BR" sz="1600" b="1" dirty="0"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pt-BR" sz="1600" b="1" dirty="0" err="1" smtClean="0">
                <a:latin typeface="Arial" pitchFamily="34" charset="0"/>
              </a:rPr>
              <a:t>Produción</a:t>
            </a:r>
            <a:r>
              <a:rPr lang="pt-BR" sz="1600" b="1" dirty="0" smtClean="0">
                <a:latin typeface="Arial" pitchFamily="34" charset="0"/>
              </a:rPr>
              <a:t> </a:t>
            </a:r>
            <a:r>
              <a:rPr lang="pt-BR" sz="1600" b="1" dirty="0">
                <a:latin typeface="Arial" pitchFamily="34" charset="0"/>
              </a:rPr>
              <a:t>x teor foliar;</a:t>
            </a:r>
          </a:p>
          <a:p>
            <a:pPr>
              <a:spcBef>
                <a:spcPct val="50000"/>
              </a:spcBef>
            </a:pPr>
            <a:r>
              <a:rPr lang="pt-BR" sz="1600" b="1" dirty="0">
                <a:latin typeface="Arial" pitchFamily="34" charset="0"/>
              </a:rPr>
              <a:t>Teor foliar x </a:t>
            </a:r>
            <a:r>
              <a:rPr lang="pt-BR" sz="1600" b="1" dirty="0" err="1" smtClean="0">
                <a:latin typeface="Arial" pitchFamily="34" charset="0"/>
              </a:rPr>
              <a:t>produción</a:t>
            </a:r>
            <a:endParaRPr lang="pt-BR" sz="1600" b="1" dirty="0">
              <a:latin typeface="Arial" pitchFamily="34" charset="0"/>
            </a:endParaRPr>
          </a:p>
        </p:txBody>
      </p:sp>
      <p:sp>
        <p:nvSpPr>
          <p:cNvPr id="209936" name="Text Box 1040"/>
          <p:cNvSpPr txBox="1">
            <a:spLocks noChangeArrowheads="1"/>
          </p:cNvSpPr>
          <p:nvPr/>
        </p:nvSpPr>
        <p:spPr bwMode="auto">
          <a:xfrm>
            <a:off x="7315200" y="3616325"/>
            <a:ext cx="1752600" cy="422275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>
                <a:solidFill>
                  <a:srgbClr val="FFFF99"/>
                </a:solidFill>
                <a:latin typeface="Arial" pitchFamily="34" charset="0"/>
              </a:rPr>
              <a:t>Nível crítico</a:t>
            </a:r>
          </a:p>
        </p:txBody>
      </p:sp>
      <p:sp>
        <p:nvSpPr>
          <p:cNvPr id="209937" name="Text Box 1041"/>
          <p:cNvSpPr txBox="1">
            <a:spLocks noChangeArrowheads="1"/>
          </p:cNvSpPr>
          <p:nvPr/>
        </p:nvSpPr>
        <p:spPr bwMode="auto">
          <a:xfrm>
            <a:off x="5943600" y="4378325"/>
            <a:ext cx="2286000" cy="727075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 err="1" smtClean="0">
                <a:solidFill>
                  <a:srgbClr val="33CC33"/>
                </a:solidFill>
                <a:latin typeface="Arial" pitchFamily="34" charset="0"/>
              </a:rPr>
              <a:t>Tablas</a:t>
            </a:r>
            <a:r>
              <a:rPr lang="pt-BR" sz="2000" b="1" dirty="0" smtClean="0">
                <a:solidFill>
                  <a:srgbClr val="33CC33"/>
                </a:solidFill>
                <a:latin typeface="Arial" pitchFamily="34" charset="0"/>
              </a:rPr>
              <a:t> </a:t>
            </a:r>
            <a:r>
              <a:rPr lang="pt-BR" sz="2000" b="1" dirty="0">
                <a:solidFill>
                  <a:srgbClr val="33CC33"/>
                </a:solidFill>
                <a:latin typeface="Arial" pitchFamily="34" charset="0"/>
              </a:rPr>
              <a:t>c/ teores </a:t>
            </a:r>
            <a:r>
              <a:rPr lang="pt-BR" sz="2000" b="1" dirty="0" err="1" smtClean="0">
                <a:solidFill>
                  <a:srgbClr val="33CC33"/>
                </a:solidFill>
                <a:latin typeface="Arial" pitchFamily="34" charset="0"/>
              </a:rPr>
              <a:t>adecuados</a:t>
            </a:r>
            <a:endParaRPr lang="pt-BR" sz="2000" b="1" dirty="0">
              <a:solidFill>
                <a:srgbClr val="33CC33"/>
              </a:solidFill>
              <a:latin typeface="Arial" pitchFamily="34" charset="0"/>
            </a:endParaRPr>
          </a:p>
        </p:txBody>
      </p:sp>
      <p:sp>
        <p:nvSpPr>
          <p:cNvPr id="209938" name="Text Box 1042"/>
          <p:cNvSpPr txBox="1">
            <a:spLocks noChangeArrowheads="1"/>
          </p:cNvSpPr>
          <p:nvPr/>
        </p:nvSpPr>
        <p:spPr bwMode="auto">
          <a:xfrm>
            <a:off x="4724400" y="3616325"/>
            <a:ext cx="1371600" cy="422275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>
                <a:solidFill>
                  <a:srgbClr val="FFFF99"/>
                </a:solidFill>
                <a:latin typeface="Arial" pitchFamily="34" charset="0"/>
              </a:rPr>
              <a:t>Pesquisa</a:t>
            </a:r>
          </a:p>
        </p:txBody>
      </p:sp>
      <p:sp>
        <p:nvSpPr>
          <p:cNvPr id="209939" name="Oval 1043"/>
          <p:cNvSpPr>
            <a:spLocks noChangeArrowheads="1"/>
          </p:cNvSpPr>
          <p:nvPr/>
        </p:nvSpPr>
        <p:spPr bwMode="auto">
          <a:xfrm>
            <a:off x="3124200" y="1066800"/>
            <a:ext cx="3019436" cy="1504944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9940" name="Oval 1044"/>
          <p:cNvSpPr>
            <a:spLocks noChangeArrowheads="1"/>
          </p:cNvSpPr>
          <p:nvPr/>
        </p:nvSpPr>
        <p:spPr bwMode="auto">
          <a:xfrm>
            <a:off x="0" y="1752600"/>
            <a:ext cx="2514600" cy="838200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9941" name="Oval 1045"/>
          <p:cNvSpPr>
            <a:spLocks noChangeArrowheads="1"/>
          </p:cNvSpPr>
          <p:nvPr/>
        </p:nvSpPr>
        <p:spPr bwMode="auto">
          <a:xfrm>
            <a:off x="3286116" y="2571744"/>
            <a:ext cx="2290770" cy="833438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9942" name="Oval 1046"/>
          <p:cNvSpPr>
            <a:spLocks noChangeArrowheads="1"/>
          </p:cNvSpPr>
          <p:nvPr/>
        </p:nvSpPr>
        <p:spPr bwMode="auto">
          <a:xfrm>
            <a:off x="6286512" y="1428736"/>
            <a:ext cx="2709850" cy="1838324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9943" name="Line 1047"/>
          <p:cNvSpPr>
            <a:spLocks noChangeShapeType="1"/>
          </p:cNvSpPr>
          <p:nvPr/>
        </p:nvSpPr>
        <p:spPr bwMode="auto">
          <a:xfrm flipH="1" flipV="1">
            <a:off x="5257800" y="3048000"/>
            <a:ext cx="381000" cy="5334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09944" name="Line 1048"/>
          <p:cNvSpPr>
            <a:spLocks noChangeShapeType="1"/>
          </p:cNvSpPr>
          <p:nvPr/>
        </p:nvSpPr>
        <p:spPr bwMode="auto">
          <a:xfrm flipV="1">
            <a:off x="5638800" y="2971800"/>
            <a:ext cx="990600" cy="6096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09945" name="Line 1049"/>
          <p:cNvSpPr>
            <a:spLocks noChangeShapeType="1"/>
          </p:cNvSpPr>
          <p:nvPr/>
        </p:nvSpPr>
        <p:spPr bwMode="auto">
          <a:xfrm flipH="1">
            <a:off x="1219200" y="2590800"/>
            <a:ext cx="0" cy="3810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09946" name="Line 1050"/>
          <p:cNvSpPr>
            <a:spLocks noChangeShapeType="1"/>
          </p:cNvSpPr>
          <p:nvPr/>
        </p:nvSpPr>
        <p:spPr bwMode="auto">
          <a:xfrm flipH="1">
            <a:off x="1295400" y="1447800"/>
            <a:ext cx="0" cy="3048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09947" name="Line 1051"/>
          <p:cNvSpPr>
            <a:spLocks noChangeShapeType="1"/>
          </p:cNvSpPr>
          <p:nvPr/>
        </p:nvSpPr>
        <p:spPr bwMode="auto">
          <a:xfrm flipH="1" flipV="1">
            <a:off x="2971800" y="1143000"/>
            <a:ext cx="609600" cy="2286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09948" name="Line 1052"/>
          <p:cNvSpPr>
            <a:spLocks noChangeShapeType="1"/>
          </p:cNvSpPr>
          <p:nvPr/>
        </p:nvSpPr>
        <p:spPr bwMode="auto">
          <a:xfrm flipH="1">
            <a:off x="7543800" y="4038600"/>
            <a:ext cx="609600" cy="3048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09949" name="Line 1053"/>
          <p:cNvSpPr>
            <a:spLocks noChangeShapeType="1"/>
          </p:cNvSpPr>
          <p:nvPr/>
        </p:nvSpPr>
        <p:spPr bwMode="auto">
          <a:xfrm>
            <a:off x="8153400" y="3276600"/>
            <a:ext cx="228600" cy="3810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09950" name="Line 1054"/>
          <p:cNvSpPr>
            <a:spLocks noChangeShapeType="1"/>
          </p:cNvSpPr>
          <p:nvPr/>
        </p:nvSpPr>
        <p:spPr bwMode="auto">
          <a:xfrm flipH="1">
            <a:off x="1219200" y="4114800"/>
            <a:ext cx="0" cy="3048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09951" name="Line 1055"/>
          <p:cNvSpPr>
            <a:spLocks noChangeShapeType="1"/>
          </p:cNvSpPr>
          <p:nvPr/>
        </p:nvSpPr>
        <p:spPr bwMode="auto">
          <a:xfrm flipH="1">
            <a:off x="1219200" y="3352800"/>
            <a:ext cx="0" cy="3048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09952" name="Line 1056"/>
          <p:cNvSpPr>
            <a:spLocks noChangeShapeType="1"/>
          </p:cNvSpPr>
          <p:nvPr/>
        </p:nvSpPr>
        <p:spPr bwMode="auto">
          <a:xfrm flipH="1" flipV="1">
            <a:off x="2362200" y="4800600"/>
            <a:ext cx="1828800" cy="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09953" name="Line 1057"/>
          <p:cNvSpPr>
            <a:spLocks noChangeShapeType="1"/>
          </p:cNvSpPr>
          <p:nvPr/>
        </p:nvSpPr>
        <p:spPr bwMode="auto">
          <a:xfrm flipH="1" flipV="1">
            <a:off x="2667000" y="2286000"/>
            <a:ext cx="838200" cy="5334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09954" name="Line 1058"/>
          <p:cNvSpPr>
            <a:spLocks noChangeShapeType="1"/>
          </p:cNvSpPr>
          <p:nvPr/>
        </p:nvSpPr>
        <p:spPr bwMode="auto">
          <a:xfrm flipV="1">
            <a:off x="3962400" y="4800600"/>
            <a:ext cx="1905000" cy="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09955" name="Line 1059"/>
          <p:cNvSpPr>
            <a:spLocks noChangeShapeType="1"/>
          </p:cNvSpPr>
          <p:nvPr/>
        </p:nvSpPr>
        <p:spPr bwMode="auto">
          <a:xfrm flipH="1">
            <a:off x="4572000" y="838200"/>
            <a:ext cx="0" cy="3048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09956" name="Line 1060"/>
          <p:cNvSpPr>
            <a:spLocks noChangeShapeType="1"/>
          </p:cNvSpPr>
          <p:nvPr/>
        </p:nvSpPr>
        <p:spPr bwMode="auto">
          <a:xfrm flipV="1">
            <a:off x="2438400" y="3886200"/>
            <a:ext cx="2209800" cy="7620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0517" name="Text Box 1061"/>
          <p:cNvSpPr txBox="1">
            <a:spLocks noChangeArrowheads="1"/>
          </p:cNvSpPr>
          <p:nvPr/>
        </p:nvSpPr>
        <p:spPr bwMode="auto">
          <a:xfrm>
            <a:off x="2857488" y="4419600"/>
            <a:ext cx="24765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err="1" smtClean="0"/>
              <a:t>Interpretación</a:t>
            </a:r>
            <a:endParaRPr lang="pt-BR" b="1" dirty="0"/>
          </a:p>
        </p:txBody>
      </p:sp>
      <p:sp>
        <p:nvSpPr>
          <p:cNvPr id="209958" name="Text Box 1062"/>
          <p:cNvSpPr txBox="1">
            <a:spLocks noChangeArrowheads="1"/>
          </p:cNvSpPr>
          <p:nvPr/>
        </p:nvSpPr>
        <p:spPr bwMode="auto">
          <a:xfrm>
            <a:off x="1676400" y="5181600"/>
            <a:ext cx="4648200" cy="461665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 smtClean="0">
                <a:solidFill>
                  <a:schemeClr val="folHlink"/>
                </a:solidFill>
                <a:latin typeface="Arial" pitchFamily="34" charset="0"/>
              </a:rPr>
              <a:t>Deficiente</a:t>
            </a:r>
            <a:r>
              <a:rPr lang="pt-BR" sz="2000" b="1" dirty="0" smtClean="0">
                <a:solidFill>
                  <a:schemeClr val="folHlink"/>
                </a:solidFill>
                <a:latin typeface="Arial" pitchFamily="34" charset="0"/>
              </a:rPr>
              <a:t>/</a:t>
            </a:r>
            <a:r>
              <a:rPr lang="pt-BR" b="1" dirty="0" err="1" smtClean="0">
                <a:solidFill>
                  <a:schemeClr val="folHlink"/>
                </a:solidFill>
                <a:latin typeface="Arial" pitchFamily="34" charset="0"/>
              </a:rPr>
              <a:t>adecuado</a:t>
            </a:r>
            <a:r>
              <a:rPr lang="pt-BR" sz="2000" b="1" dirty="0" smtClean="0">
                <a:solidFill>
                  <a:schemeClr val="folHlink"/>
                </a:solidFill>
                <a:latin typeface="Arial" pitchFamily="34" charset="0"/>
              </a:rPr>
              <a:t>/</a:t>
            </a:r>
            <a:r>
              <a:rPr lang="pt-BR" sz="2000" b="1" dirty="0" err="1" smtClean="0">
                <a:solidFill>
                  <a:schemeClr val="folHlink"/>
                </a:solidFill>
                <a:latin typeface="Arial" pitchFamily="34" charset="0"/>
              </a:rPr>
              <a:t>excesivo</a:t>
            </a:r>
            <a:endParaRPr lang="pt-BR" sz="2000" b="1" dirty="0">
              <a:solidFill>
                <a:schemeClr val="folHlink"/>
              </a:solidFill>
              <a:latin typeface="Arial" pitchFamily="34" charset="0"/>
            </a:endParaRPr>
          </a:p>
        </p:txBody>
      </p:sp>
      <p:sp>
        <p:nvSpPr>
          <p:cNvPr id="209959" name="Line 1063"/>
          <p:cNvSpPr>
            <a:spLocks noChangeShapeType="1"/>
          </p:cNvSpPr>
          <p:nvPr/>
        </p:nvSpPr>
        <p:spPr bwMode="auto">
          <a:xfrm flipH="1">
            <a:off x="4114800" y="5638800"/>
            <a:ext cx="0" cy="3048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09960" name="Line 1064"/>
          <p:cNvSpPr>
            <a:spLocks noChangeShapeType="1"/>
          </p:cNvSpPr>
          <p:nvPr/>
        </p:nvSpPr>
        <p:spPr bwMode="auto">
          <a:xfrm flipH="1">
            <a:off x="3962400" y="4800600"/>
            <a:ext cx="0" cy="3048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09961" name="Line 1065"/>
          <p:cNvSpPr>
            <a:spLocks noChangeShapeType="1"/>
          </p:cNvSpPr>
          <p:nvPr/>
        </p:nvSpPr>
        <p:spPr bwMode="auto">
          <a:xfrm flipH="1">
            <a:off x="3962400" y="6172200"/>
            <a:ext cx="0" cy="3048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9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9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9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9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9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9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9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9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09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09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0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0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0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0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0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0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0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0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0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0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0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09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09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0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20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20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209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09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20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20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20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209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209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209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209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209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209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2099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2099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209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209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209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209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209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209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209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209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209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209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22" grpId="0" animBg="1" autoUpdateAnimBg="0"/>
      <p:bldP spid="209923" grpId="0" autoUpdateAnimBg="0"/>
      <p:bldP spid="209924" grpId="0" autoUpdateAnimBg="0"/>
      <p:bldP spid="209925" grpId="0" autoUpdateAnimBg="0"/>
      <p:bldP spid="209926" grpId="0" autoUpdateAnimBg="0"/>
      <p:bldP spid="209927" grpId="0" autoUpdateAnimBg="0"/>
      <p:bldP spid="209928" grpId="0" animBg="1" autoUpdateAnimBg="0"/>
      <p:bldP spid="209929" grpId="0" autoUpdateAnimBg="0"/>
      <p:bldP spid="209930" grpId="0" animBg="1" autoUpdateAnimBg="0"/>
      <p:bldP spid="209931" grpId="0" animBg="1" autoUpdateAnimBg="0"/>
      <p:bldP spid="209932" grpId="0" animBg="1" autoUpdateAnimBg="0"/>
      <p:bldP spid="209933" grpId="0" animBg="1" autoUpdateAnimBg="0"/>
      <p:bldP spid="209934" grpId="0" animBg="1" autoUpdateAnimBg="0"/>
      <p:bldP spid="209935" grpId="0" autoUpdateAnimBg="0"/>
      <p:bldP spid="209936" grpId="0" animBg="1" autoUpdateAnimBg="0"/>
      <p:bldP spid="209937" grpId="0" animBg="1" autoUpdateAnimBg="0"/>
      <p:bldP spid="209938" grpId="0" animBg="1" autoUpdateAnimBg="0"/>
      <p:bldP spid="209939" grpId="0" animBg="1"/>
      <p:bldP spid="209940" grpId="0" animBg="1"/>
      <p:bldP spid="209941" grpId="0" animBg="1"/>
      <p:bldP spid="209942" grpId="0" animBg="1"/>
      <p:bldP spid="209943" grpId="0" animBg="1"/>
      <p:bldP spid="209944" grpId="0" animBg="1"/>
      <p:bldP spid="209945" grpId="0" animBg="1"/>
      <p:bldP spid="209946" grpId="0" animBg="1"/>
      <p:bldP spid="209947" grpId="0" animBg="1"/>
      <p:bldP spid="209948" grpId="0" animBg="1"/>
      <p:bldP spid="209949" grpId="0" animBg="1"/>
      <p:bldP spid="209950" grpId="0" animBg="1"/>
      <p:bldP spid="209951" grpId="0" animBg="1"/>
      <p:bldP spid="209952" grpId="0" animBg="1"/>
      <p:bldP spid="209953" grpId="0" animBg="1"/>
      <p:bldP spid="209954" grpId="0" animBg="1"/>
      <p:bldP spid="209955" grpId="0" animBg="1"/>
      <p:bldP spid="209956" grpId="0" animBg="1"/>
      <p:bldP spid="209958" grpId="0" animBg="1" autoUpdateAnimBg="0"/>
      <p:bldP spid="209959" grpId="0" animBg="1"/>
      <p:bldP spid="209960" grpId="0" animBg="1"/>
      <p:bldP spid="2099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47"/>
          <p:cNvSpPr>
            <a:spLocks noChangeArrowheads="1"/>
          </p:cNvSpPr>
          <p:nvPr/>
        </p:nvSpPr>
        <p:spPr bwMode="auto">
          <a:xfrm>
            <a:off x="3276600" y="838200"/>
            <a:ext cx="152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b="1">
                <a:solidFill>
                  <a:schemeClr val="folHlink"/>
                </a:solidFill>
                <a:latin typeface="Arial" pitchFamily="34" charset="0"/>
              </a:rPr>
              <a:t>PESQUISA</a:t>
            </a:r>
          </a:p>
        </p:txBody>
      </p:sp>
      <p:sp>
        <p:nvSpPr>
          <p:cNvPr id="21507" name="Rectangle 1048"/>
          <p:cNvSpPr>
            <a:spLocks noChangeArrowheads="1"/>
          </p:cNvSpPr>
          <p:nvPr/>
        </p:nvSpPr>
        <p:spPr bwMode="auto">
          <a:xfrm>
            <a:off x="1676400" y="4953000"/>
            <a:ext cx="5486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Tablas </a:t>
            </a:r>
            <a:r>
              <a:rPr lang="en-US" b="1" dirty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n-US" b="1" dirty="0" err="1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teores</a:t>
            </a:r>
            <a:r>
              <a:rPr lang="en-US" b="1" dirty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adecuados</a:t>
            </a:r>
            <a:r>
              <a:rPr lang="en-US" b="1" dirty="0" smtClean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n-US" b="1" dirty="0" err="1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nutrientes</a:t>
            </a:r>
            <a:r>
              <a:rPr lang="en-US" b="1" dirty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para</a:t>
            </a:r>
            <a:r>
              <a:rPr lang="en-US" b="1" dirty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las</a:t>
            </a:r>
            <a:r>
              <a:rPr lang="en-US" b="1" dirty="0" smtClean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culturas</a:t>
            </a:r>
            <a:endParaRPr lang="en-US" dirty="0">
              <a:solidFill>
                <a:schemeClr val="folHlink"/>
              </a:solidFill>
              <a:latin typeface="Arial" pitchFamily="34" charset="0"/>
            </a:endParaRPr>
          </a:p>
        </p:txBody>
      </p:sp>
      <p:sp>
        <p:nvSpPr>
          <p:cNvPr id="21508" name="Rectangle 1050"/>
          <p:cNvSpPr>
            <a:spLocks noChangeArrowheads="1"/>
          </p:cNvSpPr>
          <p:nvPr/>
        </p:nvSpPr>
        <p:spPr bwMode="auto">
          <a:xfrm>
            <a:off x="5500694" y="592138"/>
            <a:ext cx="333850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b="1" dirty="0">
                <a:solidFill>
                  <a:schemeClr val="folHlink"/>
                </a:solidFill>
                <a:latin typeface="Arial" pitchFamily="34" charset="0"/>
              </a:rPr>
              <a:t>Dose x </a:t>
            </a:r>
            <a:r>
              <a:rPr lang="en-US" sz="1600" b="1" dirty="0" err="1" smtClean="0">
                <a:solidFill>
                  <a:schemeClr val="folHlink"/>
                </a:solidFill>
                <a:latin typeface="Arial" pitchFamily="34" charset="0"/>
              </a:rPr>
              <a:t>Produción</a:t>
            </a:r>
            <a:endParaRPr lang="en-US" sz="1600" b="1" dirty="0">
              <a:solidFill>
                <a:schemeClr val="folHlink"/>
              </a:solidFill>
              <a:latin typeface="Arial" pitchFamily="34" charset="0"/>
            </a:endParaRPr>
          </a:p>
          <a:p>
            <a:pPr eaLnBrk="0" hangingPunct="0"/>
            <a:r>
              <a:rPr lang="en-US" sz="1600" b="1" dirty="0" err="1" smtClean="0">
                <a:solidFill>
                  <a:schemeClr val="folHlink"/>
                </a:solidFill>
                <a:latin typeface="Arial" pitchFamily="34" charset="0"/>
              </a:rPr>
              <a:t>Produción</a:t>
            </a:r>
            <a:r>
              <a:rPr lang="en-US" sz="1600" b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600" b="1" dirty="0">
                <a:solidFill>
                  <a:schemeClr val="folHlink"/>
                </a:solidFill>
                <a:latin typeface="Arial" pitchFamily="34" charset="0"/>
              </a:rPr>
              <a:t>x </a:t>
            </a:r>
            <a:r>
              <a:rPr lang="en-US" sz="1600" b="1" dirty="0" err="1">
                <a:solidFill>
                  <a:schemeClr val="folHlink"/>
                </a:solidFill>
                <a:latin typeface="Arial" pitchFamily="34" charset="0"/>
              </a:rPr>
              <a:t>teor</a:t>
            </a:r>
            <a:r>
              <a:rPr lang="en-US" sz="1600" b="1" dirty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600" b="1" dirty="0" smtClean="0">
                <a:solidFill>
                  <a:schemeClr val="folHlink"/>
                </a:solidFill>
                <a:latin typeface="Arial" pitchFamily="34" charset="0"/>
              </a:rPr>
              <a:t>en la </a:t>
            </a:r>
            <a:r>
              <a:rPr lang="en-US" sz="1600" b="1" dirty="0" err="1" smtClean="0">
                <a:solidFill>
                  <a:schemeClr val="folHlink"/>
                </a:solidFill>
                <a:latin typeface="Arial" pitchFamily="34" charset="0"/>
              </a:rPr>
              <a:t>hoja</a:t>
            </a:r>
            <a:endParaRPr lang="en-US" sz="1600" b="1" dirty="0">
              <a:solidFill>
                <a:schemeClr val="folHlink"/>
              </a:solidFill>
              <a:latin typeface="Arial" pitchFamily="34" charset="0"/>
            </a:endParaRPr>
          </a:p>
          <a:p>
            <a:pPr eaLnBrk="0" hangingPunct="0"/>
            <a:r>
              <a:rPr lang="en-US" sz="1800" b="1" dirty="0" err="1">
                <a:solidFill>
                  <a:srgbClr val="00FF99"/>
                </a:solidFill>
                <a:latin typeface="Arial" pitchFamily="34" charset="0"/>
              </a:rPr>
              <a:t>Teor</a:t>
            </a:r>
            <a:r>
              <a:rPr lang="en-US" sz="1800" b="1" dirty="0">
                <a:solidFill>
                  <a:srgbClr val="00FF99"/>
                </a:solidFill>
                <a:latin typeface="Arial" pitchFamily="34" charset="0"/>
              </a:rPr>
              <a:t> </a:t>
            </a:r>
            <a:r>
              <a:rPr lang="en-US" sz="1800" b="1" dirty="0" smtClean="0">
                <a:solidFill>
                  <a:srgbClr val="00FF99"/>
                </a:solidFill>
                <a:latin typeface="Arial" pitchFamily="34" charset="0"/>
              </a:rPr>
              <a:t>en la </a:t>
            </a:r>
            <a:r>
              <a:rPr lang="en-US" sz="1800" b="1" dirty="0" err="1" smtClean="0">
                <a:solidFill>
                  <a:srgbClr val="00FF99"/>
                </a:solidFill>
                <a:latin typeface="Arial" pitchFamily="34" charset="0"/>
              </a:rPr>
              <a:t>hoja</a:t>
            </a:r>
            <a:r>
              <a:rPr lang="en-US" sz="1800" b="1" dirty="0" smtClean="0">
                <a:solidFill>
                  <a:srgbClr val="00FF99"/>
                </a:solidFill>
                <a:latin typeface="Arial" pitchFamily="34" charset="0"/>
              </a:rPr>
              <a:t> </a:t>
            </a:r>
            <a:r>
              <a:rPr lang="en-US" sz="1800" b="1" dirty="0">
                <a:solidFill>
                  <a:srgbClr val="00FF99"/>
                </a:solidFill>
                <a:latin typeface="Arial" pitchFamily="34" charset="0"/>
              </a:rPr>
              <a:t>x </a:t>
            </a:r>
            <a:r>
              <a:rPr lang="en-US" sz="1800" b="1" dirty="0" err="1" smtClean="0">
                <a:solidFill>
                  <a:srgbClr val="00FF99"/>
                </a:solidFill>
                <a:latin typeface="Arial" pitchFamily="34" charset="0"/>
              </a:rPr>
              <a:t>Produción</a:t>
            </a:r>
            <a:endParaRPr lang="en-US" sz="1800" b="1" dirty="0">
              <a:solidFill>
                <a:srgbClr val="00FF99"/>
              </a:solidFill>
              <a:latin typeface="Arial" pitchFamily="34" charset="0"/>
            </a:endParaRPr>
          </a:p>
        </p:txBody>
      </p:sp>
      <p:sp>
        <p:nvSpPr>
          <p:cNvPr id="21509" name="Rectangle 1051"/>
          <p:cNvSpPr>
            <a:spLocks noChangeArrowheads="1"/>
          </p:cNvSpPr>
          <p:nvPr/>
        </p:nvSpPr>
        <p:spPr bwMode="auto">
          <a:xfrm>
            <a:off x="1219200" y="22098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 dirty="0" err="1">
                <a:solidFill>
                  <a:schemeClr val="folHlink"/>
                </a:solidFill>
                <a:latin typeface="Arial" pitchFamily="34" charset="0"/>
              </a:rPr>
              <a:t>Níveis</a:t>
            </a:r>
            <a:r>
              <a:rPr lang="en-US" b="1" dirty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b="1" dirty="0" err="1">
                <a:solidFill>
                  <a:schemeClr val="folHlink"/>
                </a:solidFill>
                <a:latin typeface="Arial" pitchFamily="34" charset="0"/>
              </a:rPr>
              <a:t>críticos</a:t>
            </a:r>
            <a:endParaRPr lang="en-US" b="1" dirty="0">
              <a:solidFill>
                <a:schemeClr val="folHlink"/>
              </a:solidFill>
              <a:latin typeface="Arial" pitchFamily="34" charset="0"/>
            </a:endParaRPr>
          </a:p>
        </p:txBody>
      </p:sp>
      <p:sp>
        <p:nvSpPr>
          <p:cNvPr id="21510" name="Oval 1052"/>
          <p:cNvSpPr>
            <a:spLocks noChangeArrowheads="1"/>
          </p:cNvSpPr>
          <p:nvPr/>
        </p:nvSpPr>
        <p:spPr bwMode="auto">
          <a:xfrm>
            <a:off x="5029200" y="304800"/>
            <a:ext cx="4114800" cy="1371600"/>
          </a:xfrm>
          <a:prstGeom prst="ellipse">
            <a:avLst/>
          </a:prstGeom>
          <a:noFill/>
          <a:ln w="476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511" name="Oval 1053"/>
          <p:cNvSpPr>
            <a:spLocks noChangeArrowheads="1"/>
          </p:cNvSpPr>
          <p:nvPr/>
        </p:nvSpPr>
        <p:spPr bwMode="auto">
          <a:xfrm>
            <a:off x="2895600" y="685800"/>
            <a:ext cx="1981200" cy="609600"/>
          </a:xfrm>
          <a:prstGeom prst="ellipse">
            <a:avLst/>
          </a:prstGeom>
          <a:noFill/>
          <a:ln w="476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512" name="Oval 1054"/>
          <p:cNvSpPr>
            <a:spLocks noChangeArrowheads="1"/>
          </p:cNvSpPr>
          <p:nvPr/>
        </p:nvSpPr>
        <p:spPr bwMode="auto">
          <a:xfrm>
            <a:off x="838200" y="1981200"/>
            <a:ext cx="2971800" cy="914400"/>
          </a:xfrm>
          <a:prstGeom prst="ellipse">
            <a:avLst/>
          </a:prstGeom>
          <a:noFill/>
          <a:ln w="476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513" name="Oval 1055"/>
          <p:cNvSpPr>
            <a:spLocks noChangeArrowheads="1"/>
          </p:cNvSpPr>
          <p:nvPr/>
        </p:nvSpPr>
        <p:spPr bwMode="auto">
          <a:xfrm>
            <a:off x="990600" y="4724400"/>
            <a:ext cx="6553200" cy="1371600"/>
          </a:xfrm>
          <a:prstGeom prst="ellipse">
            <a:avLst/>
          </a:prstGeom>
          <a:noFill/>
          <a:ln w="476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514" name="Rectangle 1057"/>
          <p:cNvSpPr>
            <a:spLocks noChangeArrowheads="1"/>
          </p:cNvSpPr>
          <p:nvPr/>
        </p:nvSpPr>
        <p:spPr bwMode="auto">
          <a:xfrm>
            <a:off x="4419600" y="1785926"/>
            <a:ext cx="47244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En la </a:t>
            </a:r>
            <a:r>
              <a:rPr lang="en-US" sz="1800" b="1" dirty="0" err="1" smtClean="0">
                <a:solidFill>
                  <a:schemeClr val="folHlink"/>
                </a:solidFill>
                <a:latin typeface="Arial" pitchFamily="34" charset="0"/>
              </a:rPr>
              <a:t>practica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 err="1">
                <a:solidFill>
                  <a:schemeClr val="folHlink"/>
                </a:solidFill>
                <a:latin typeface="Arial" pitchFamily="34" charset="0"/>
              </a:rPr>
              <a:t>nível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 err="1">
                <a:solidFill>
                  <a:schemeClr val="folHlink"/>
                </a:solidFill>
                <a:latin typeface="Arial" pitchFamily="34" charset="0"/>
              </a:rPr>
              <a:t>crítico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folHlink"/>
                </a:solidFill>
                <a:latin typeface="Arial" pitchFamily="34" charset="0"/>
              </a:rPr>
              <a:t>es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</a:rPr>
              <a:t>“</a:t>
            </a:r>
            <a:r>
              <a:rPr lang="en-US" sz="1800" b="1" dirty="0" err="1">
                <a:solidFill>
                  <a:schemeClr val="folHlink"/>
                </a:solidFill>
                <a:latin typeface="Arial" pitchFamily="34" charset="0"/>
              </a:rPr>
              <a:t>faixa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</a:rPr>
              <a:t> de </a:t>
            </a:r>
            <a:r>
              <a:rPr lang="en-US" sz="1800" b="1" dirty="0" err="1">
                <a:solidFill>
                  <a:schemeClr val="folHlink"/>
                </a:solidFill>
                <a:latin typeface="Arial" pitchFamily="34" charset="0"/>
              </a:rPr>
              <a:t>teores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del </a:t>
            </a:r>
            <a:r>
              <a:rPr lang="en-US" sz="1800" b="1" dirty="0" err="1">
                <a:solidFill>
                  <a:schemeClr val="folHlink"/>
                </a:solidFill>
                <a:latin typeface="Arial" pitchFamily="34" charset="0"/>
              </a:rPr>
              <a:t>elemento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en la </a:t>
            </a:r>
            <a:r>
              <a:rPr lang="en-US" sz="1800" b="1" dirty="0" err="1" smtClean="0">
                <a:solidFill>
                  <a:schemeClr val="folHlink"/>
                </a:solidFill>
                <a:latin typeface="Arial" pitchFamily="34" charset="0"/>
              </a:rPr>
              <a:t>hoja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folHlink"/>
                </a:solidFill>
                <a:latin typeface="Arial" pitchFamily="34" charset="0"/>
              </a:rPr>
              <a:t>abajo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 de la </a:t>
            </a:r>
            <a:r>
              <a:rPr lang="en-US" sz="1800" b="1" dirty="0" err="1" smtClean="0">
                <a:solidFill>
                  <a:schemeClr val="folHlink"/>
                </a:solidFill>
                <a:latin typeface="Arial" pitchFamily="34" charset="0"/>
              </a:rPr>
              <a:t>cual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 la </a:t>
            </a:r>
            <a:r>
              <a:rPr lang="en-US" sz="1800" b="1" dirty="0" err="1" smtClean="0">
                <a:solidFill>
                  <a:schemeClr val="folHlink"/>
                </a:solidFill>
                <a:latin typeface="Arial" pitchFamily="34" charset="0"/>
              </a:rPr>
              <a:t>cosecha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  </a:t>
            </a:r>
            <a:r>
              <a:rPr lang="en-US" sz="1800" b="1" dirty="0" err="1">
                <a:solidFill>
                  <a:schemeClr val="folHlink"/>
                </a:solidFill>
                <a:latin typeface="Arial" pitchFamily="34" charset="0"/>
              </a:rPr>
              <a:t>cai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y </a:t>
            </a:r>
            <a:r>
              <a:rPr lang="en-US" sz="1800" b="1" dirty="0" err="1" smtClean="0">
                <a:solidFill>
                  <a:schemeClr val="folHlink"/>
                </a:solidFill>
                <a:latin typeface="Arial" pitchFamily="34" charset="0"/>
              </a:rPr>
              <a:t>arriba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 err="1">
                <a:solidFill>
                  <a:schemeClr val="folHlink"/>
                </a:solidFill>
                <a:latin typeface="Arial" pitchFamily="34" charset="0"/>
              </a:rPr>
              <a:t>da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folHlink"/>
                </a:solidFill>
                <a:latin typeface="Arial" pitchFamily="34" charset="0"/>
              </a:rPr>
              <a:t>cual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 la </a:t>
            </a:r>
            <a:r>
              <a:rPr lang="en-US" sz="1800" b="1" dirty="0" err="1" smtClean="0">
                <a:solidFill>
                  <a:schemeClr val="folHlink"/>
                </a:solidFill>
                <a:latin typeface="Arial" pitchFamily="34" charset="0"/>
              </a:rPr>
              <a:t>adubación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 no </a:t>
            </a:r>
            <a:r>
              <a:rPr lang="en-US" sz="1800" b="1" dirty="0" err="1" smtClean="0">
                <a:solidFill>
                  <a:schemeClr val="folHlink"/>
                </a:solidFill>
                <a:latin typeface="Arial" pitchFamily="34" charset="0"/>
              </a:rPr>
              <a:t>es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folHlink"/>
                </a:solidFill>
                <a:latin typeface="Arial" pitchFamily="34" charset="0"/>
              </a:rPr>
              <a:t>más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folHlink"/>
                </a:solidFill>
                <a:latin typeface="Arial" pitchFamily="34" charset="0"/>
              </a:rPr>
              <a:t>economica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</a:rPr>
              <a:t>” </a:t>
            </a:r>
            <a:r>
              <a:rPr lang="en-US" sz="1800" b="1" dirty="0" err="1" smtClean="0">
                <a:solidFill>
                  <a:schemeClr val="folHlink"/>
                </a:solidFill>
                <a:latin typeface="Arial" pitchFamily="34" charset="0"/>
              </a:rPr>
              <a:t>Quiere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folHlink"/>
                </a:solidFill>
                <a:latin typeface="Arial" pitchFamily="34" charset="0"/>
              </a:rPr>
              <a:t>decir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</a:rPr>
              <a:t>: 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no </a:t>
            </a:r>
            <a:r>
              <a:rPr lang="en-US" sz="1800" b="1" dirty="0" err="1" smtClean="0">
                <a:solidFill>
                  <a:schemeClr val="folHlink"/>
                </a:solidFill>
                <a:latin typeface="Arial" pitchFamily="34" charset="0"/>
              </a:rPr>
              <a:t>interesa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 err="1">
                <a:solidFill>
                  <a:schemeClr val="folHlink"/>
                </a:solidFill>
                <a:latin typeface="Arial" pitchFamily="34" charset="0"/>
              </a:rPr>
              <a:t>usar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 err="1">
                <a:solidFill>
                  <a:schemeClr val="folHlink"/>
                </a:solidFill>
                <a:latin typeface="Arial" pitchFamily="34" charset="0"/>
              </a:rPr>
              <a:t>adubo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 err="1">
                <a:solidFill>
                  <a:schemeClr val="folHlink"/>
                </a:solidFill>
                <a:latin typeface="Arial" pitchFamily="34" charset="0"/>
              </a:rPr>
              <a:t>além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</a:rPr>
              <a:t> de 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un 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</a:rPr>
              <a:t>dado </a:t>
            </a:r>
            <a:r>
              <a:rPr lang="en-US" sz="1800" b="1" dirty="0" err="1">
                <a:solidFill>
                  <a:schemeClr val="folHlink"/>
                </a:solidFill>
                <a:latin typeface="Arial" pitchFamily="34" charset="0"/>
              </a:rPr>
              <a:t>nível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o </a:t>
            </a:r>
            <a:r>
              <a:rPr lang="en-US" sz="1800" b="1" dirty="0" err="1" smtClean="0">
                <a:solidFill>
                  <a:schemeClr val="folHlink"/>
                </a:solidFill>
                <a:latin typeface="Arial" pitchFamily="34" charset="0"/>
              </a:rPr>
              <a:t>cuantidade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folHlink"/>
                </a:solidFill>
                <a:latin typeface="Arial" pitchFamily="34" charset="0"/>
              </a:rPr>
              <a:t>porque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, </a:t>
            </a:r>
            <a:r>
              <a:rPr lang="en-US" sz="1800" b="1" dirty="0" err="1" smtClean="0">
                <a:solidFill>
                  <a:schemeClr val="folHlink"/>
                </a:solidFill>
                <a:latin typeface="Arial" pitchFamily="34" charset="0"/>
              </a:rPr>
              <a:t>si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folHlink"/>
                </a:solidFill>
                <a:latin typeface="Arial" pitchFamily="34" charset="0"/>
              </a:rPr>
              <a:t>eso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</a:rPr>
              <a:t>for 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folHlink"/>
                </a:solidFill>
                <a:latin typeface="Arial" pitchFamily="34" charset="0"/>
              </a:rPr>
              <a:t>hecho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, la </a:t>
            </a:r>
            <a:r>
              <a:rPr lang="en-US" sz="1800" b="1" dirty="0" err="1" smtClean="0">
                <a:solidFill>
                  <a:schemeClr val="folHlink"/>
                </a:solidFill>
                <a:latin typeface="Arial" pitchFamily="34" charset="0"/>
              </a:rPr>
              <a:t>produción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 err="1" smtClean="0">
                <a:solidFill>
                  <a:schemeClr val="folHlink"/>
                </a:solidFill>
                <a:latin typeface="Arial" pitchFamily="34" charset="0"/>
              </a:rPr>
              <a:t>pondra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 err="1">
                <a:solidFill>
                  <a:schemeClr val="folHlink"/>
                </a:solidFill>
                <a:latin typeface="Arial" pitchFamily="34" charset="0"/>
              </a:rPr>
              <a:t>continuar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</a:rPr>
              <a:t> a </a:t>
            </a:r>
            <a:r>
              <a:rPr lang="en-US" sz="1800" b="1" dirty="0" err="1" smtClean="0">
                <a:solidFill>
                  <a:schemeClr val="folHlink"/>
                </a:solidFill>
                <a:latin typeface="Arial" pitchFamily="34" charset="0"/>
              </a:rPr>
              <a:t>crecer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</a:rPr>
              <a:t>, </a:t>
            </a:r>
            <a:r>
              <a:rPr lang="en-US" sz="1800" b="1" dirty="0" err="1" smtClean="0">
                <a:solidFill>
                  <a:schemeClr val="folHlink"/>
                </a:solidFill>
                <a:latin typeface="Arial" pitchFamily="34" charset="0"/>
              </a:rPr>
              <a:t>más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</a:rPr>
              <a:t>o </a:t>
            </a:r>
            <a:r>
              <a:rPr lang="en-US" sz="1800" b="1" dirty="0" err="1">
                <a:solidFill>
                  <a:schemeClr val="folHlink"/>
                </a:solidFill>
                <a:latin typeface="Arial" pitchFamily="34" charset="0"/>
              </a:rPr>
              <a:t>aumento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en la </a:t>
            </a:r>
            <a:r>
              <a:rPr lang="en-US" sz="1800" b="1" dirty="0" err="1" smtClean="0">
                <a:solidFill>
                  <a:schemeClr val="folHlink"/>
                </a:solidFill>
                <a:latin typeface="Arial" pitchFamily="34" charset="0"/>
              </a:rPr>
              <a:t>cosecha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 no </a:t>
            </a:r>
            <a:r>
              <a:rPr lang="en-US" sz="1800" b="1" dirty="0" err="1">
                <a:solidFill>
                  <a:schemeClr val="folHlink"/>
                </a:solidFill>
                <a:latin typeface="Arial" pitchFamily="34" charset="0"/>
              </a:rPr>
              <a:t>paga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 smtClean="0">
                <a:solidFill>
                  <a:schemeClr val="folHlink"/>
                </a:solidFill>
                <a:latin typeface="Arial" pitchFamily="34" charset="0"/>
              </a:rPr>
              <a:t>el </a:t>
            </a:r>
            <a:r>
              <a:rPr lang="en-US" sz="1800" b="1" dirty="0" err="1">
                <a:solidFill>
                  <a:schemeClr val="folHlink"/>
                </a:solidFill>
                <a:latin typeface="Arial" pitchFamily="34" charset="0"/>
              </a:rPr>
              <a:t>adubo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 err="1">
                <a:solidFill>
                  <a:schemeClr val="folHlink"/>
                </a:solidFill>
                <a:latin typeface="Arial" pitchFamily="34" charset="0"/>
              </a:rPr>
              <a:t>adicional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en-US" sz="1800" b="1" dirty="0" err="1">
                <a:solidFill>
                  <a:schemeClr val="folHlink"/>
                </a:solidFill>
                <a:latin typeface="Arial" pitchFamily="34" charset="0"/>
              </a:rPr>
              <a:t>aplicado</a:t>
            </a:r>
            <a:endParaRPr lang="en-US" sz="1800" b="1" dirty="0">
              <a:solidFill>
                <a:schemeClr val="folHlink"/>
              </a:solidFill>
              <a:latin typeface="Arial" pitchFamily="34" charset="0"/>
            </a:endParaRPr>
          </a:p>
        </p:txBody>
      </p:sp>
      <p:sp>
        <p:nvSpPr>
          <p:cNvPr id="21515" name="Freeform 1059"/>
          <p:cNvSpPr>
            <a:spLocks/>
          </p:cNvSpPr>
          <p:nvPr/>
        </p:nvSpPr>
        <p:spPr bwMode="auto">
          <a:xfrm>
            <a:off x="3733800" y="292100"/>
            <a:ext cx="1447800" cy="317500"/>
          </a:xfrm>
          <a:custGeom>
            <a:avLst/>
            <a:gdLst>
              <a:gd name="T0" fmla="*/ 0 w 912"/>
              <a:gd name="T1" fmla="*/ 200 h 200"/>
              <a:gd name="T2" fmla="*/ 336 w 912"/>
              <a:gd name="T3" fmla="*/ 8 h 200"/>
              <a:gd name="T4" fmla="*/ 912 w 912"/>
              <a:gd name="T5" fmla="*/ 152 h 200"/>
              <a:gd name="T6" fmla="*/ 0 60000 65536"/>
              <a:gd name="T7" fmla="*/ 0 60000 65536"/>
              <a:gd name="T8" fmla="*/ 0 60000 65536"/>
              <a:gd name="T9" fmla="*/ 0 w 912"/>
              <a:gd name="T10" fmla="*/ 0 h 200"/>
              <a:gd name="T11" fmla="*/ 912 w 912"/>
              <a:gd name="T12" fmla="*/ 200 h 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2" h="200">
                <a:moveTo>
                  <a:pt x="0" y="200"/>
                </a:moveTo>
                <a:cubicBezTo>
                  <a:pt x="92" y="108"/>
                  <a:pt x="184" y="16"/>
                  <a:pt x="336" y="8"/>
                </a:cubicBezTo>
                <a:cubicBezTo>
                  <a:pt x="488" y="0"/>
                  <a:pt x="700" y="76"/>
                  <a:pt x="912" y="152"/>
                </a:cubicBezTo>
              </a:path>
            </a:pathLst>
          </a:custGeom>
          <a:noFill/>
          <a:ln w="47625">
            <a:solidFill>
              <a:srgbClr val="00FF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1516" name="Freeform 1062"/>
          <p:cNvSpPr>
            <a:spLocks/>
          </p:cNvSpPr>
          <p:nvPr/>
        </p:nvSpPr>
        <p:spPr bwMode="auto">
          <a:xfrm>
            <a:off x="3200400" y="1638300"/>
            <a:ext cx="3276600" cy="419100"/>
          </a:xfrm>
          <a:custGeom>
            <a:avLst/>
            <a:gdLst>
              <a:gd name="T0" fmla="*/ 2064 w 2064"/>
              <a:gd name="T1" fmla="*/ 24 h 264"/>
              <a:gd name="T2" fmla="*/ 1104 w 2064"/>
              <a:gd name="T3" fmla="*/ 120 h 264"/>
              <a:gd name="T4" fmla="*/ 192 w 2064"/>
              <a:gd name="T5" fmla="*/ 24 h 264"/>
              <a:gd name="T6" fmla="*/ 0 w 2064"/>
              <a:gd name="T7" fmla="*/ 264 h 264"/>
              <a:gd name="T8" fmla="*/ 0 60000 65536"/>
              <a:gd name="T9" fmla="*/ 0 60000 65536"/>
              <a:gd name="T10" fmla="*/ 0 60000 65536"/>
              <a:gd name="T11" fmla="*/ 0 60000 65536"/>
              <a:gd name="T12" fmla="*/ 0 w 2064"/>
              <a:gd name="T13" fmla="*/ 0 h 264"/>
              <a:gd name="T14" fmla="*/ 2064 w 2064"/>
              <a:gd name="T15" fmla="*/ 264 h 2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64" h="264">
                <a:moveTo>
                  <a:pt x="2064" y="24"/>
                </a:moveTo>
                <a:cubicBezTo>
                  <a:pt x="1740" y="72"/>
                  <a:pt x="1416" y="120"/>
                  <a:pt x="1104" y="120"/>
                </a:cubicBezTo>
                <a:cubicBezTo>
                  <a:pt x="792" y="120"/>
                  <a:pt x="376" y="0"/>
                  <a:pt x="192" y="24"/>
                </a:cubicBezTo>
                <a:cubicBezTo>
                  <a:pt x="8" y="48"/>
                  <a:pt x="4" y="156"/>
                  <a:pt x="0" y="264"/>
                </a:cubicBezTo>
              </a:path>
            </a:pathLst>
          </a:custGeom>
          <a:noFill/>
          <a:ln w="41275">
            <a:solidFill>
              <a:srgbClr val="00FF99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1517" name="Line 1063"/>
          <p:cNvSpPr>
            <a:spLocks noChangeShapeType="1"/>
          </p:cNvSpPr>
          <p:nvPr/>
        </p:nvSpPr>
        <p:spPr bwMode="auto">
          <a:xfrm>
            <a:off x="2590800" y="2895600"/>
            <a:ext cx="381000" cy="1752600"/>
          </a:xfrm>
          <a:prstGeom prst="line">
            <a:avLst/>
          </a:prstGeom>
          <a:noFill/>
          <a:ln w="47625">
            <a:solidFill>
              <a:srgbClr val="00FF99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21518" name="Oval 1064"/>
          <p:cNvSpPr>
            <a:spLocks noChangeArrowheads="1"/>
          </p:cNvSpPr>
          <p:nvPr/>
        </p:nvSpPr>
        <p:spPr bwMode="auto">
          <a:xfrm>
            <a:off x="6000760" y="1714488"/>
            <a:ext cx="1428760" cy="500066"/>
          </a:xfrm>
          <a:prstGeom prst="ellipse">
            <a:avLst/>
          </a:prstGeom>
          <a:noFill/>
          <a:ln w="476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143000" y="1295400"/>
            <a:ext cx="7848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 eaLnBrk="0" hangingPunct="0">
              <a:buFontTx/>
              <a:buAutoNum type="alphaLcParenR"/>
            </a:pP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suprimento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del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nutriente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pelo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suelo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x </a:t>
            </a:r>
            <a:r>
              <a:rPr lang="en-US" b="1" dirty="0" err="1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produción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Isto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quiere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decir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que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en un </a:t>
            </a:r>
            <a:r>
              <a:rPr lang="en-US" b="1" dirty="0" err="1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suelo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más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fértil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la </a:t>
            </a:r>
            <a:r>
              <a:rPr lang="en-US" b="1" dirty="0" err="1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produción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deverá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ser 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mayor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que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un </a:t>
            </a:r>
            <a:r>
              <a:rPr lang="en-US" b="1" dirty="0" err="1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suelo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de </a:t>
            </a:r>
            <a:r>
              <a:rPr lang="en-US" b="1" dirty="0" err="1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baja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fertilidad</a:t>
            </a:r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;</a:t>
            </a:r>
            <a:endParaRPr lang="en-US" b="1" dirty="0">
              <a:solidFill>
                <a:srgbClr val="FFFF00"/>
              </a:solidFill>
              <a:latin typeface="Arial" pitchFamily="34" charset="0"/>
              <a:cs typeface="Times New Roman" pitchFamily="18" charset="0"/>
            </a:endParaRPr>
          </a:p>
          <a:p>
            <a:pPr marL="457200" indent="-457200" algn="just" eaLnBrk="0" hangingPunct="0"/>
            <a:endParaRPr lang="en-US" b="1" dirty="0">
              <a:solidFill>
                <a:srgbClr val="FFFF00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indent="-457200" algn="just" eaLnBrk="0" hangingPunct="0"/>
            <a:r>
              <a:rPr lang="en-US" b="1" dirty="0">
                <a:latin typeface="Arial" pitchFamily="34" charset="0"/>
                <a:cs typeface="Times New Roman" pitchFamily="18" charset="0"/>
              </a:rPr>
              <a:t>b) </a:t>
            </a:r>
            <a:r>
              <a:rPr lang="en-US" b="1" dirty="0" err="1">
                <a:latin typeface="Arial" pitchFamily="34" charset="0"/>
                <a:cs typeface="Times New Roman" pitchFamily="18" charset="0"/>
              </a:rPr>
              <a:t>suprimento</a:t>
            </a:r>
            <a:r>
              <a:rPr lang="en-US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Arial" pitchFamily="34" charset="0"/>
                <a:cs typeface="Times New Roman" pitchFamily="18" charset="0"/>
              </a:rPr>
              <a:t>del </a:t>
            </a:r>
            <a:r>
              <a:rPr lang="en-US" b="1" dirty="0" err="1">
                <a:latin typeface="Arial" pitchFamily="34" charset="0"/>
                <a:cs typeface="Times New Roman" pitchFamily="18" charset="0"/>
              </a:rPr>
              <a:t>nutriente</a:t>
            </a:r>
            <a:r>
              <a:rPr lang="en-US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Times New Roman" pitchFamily="18" charset="0"/>
              </a:rPr>
              <a:t>por</a:t>
            </a:r>
            <a:r>
              <a:rPr lang="en-US" b="1" dirty="0" smtClean="0">
                <a:latin typeface="Arial" pitchFamily="34" charset="0"/>
                <a:cs typeface="Times New Roman" pitchFamily="18" charset="0"/>
              </a:rPr>
              <a:t> el </a:t>
            </a:r>
            <a:r>
              <a:rPr lang="en-US" b="1" dirty="0" err="1" smtClean="0">
                <a:latin typeface="Arial" pitchFamily="34" charset="0"/>
                <a:cs typeface="Times New Roman" pitchFamily="18" charset="0"/>
              </a:rPr>
              <a:t>suelo</a:t>
            </a:r>
            <a:r>
              <a:rPr lang="en-US" b="1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b="1" dirty="0">
                <a:latin typeface="Arial" pitchFamily="34" charset="0"/>
                <a:cs typeface="Times New Roman" pitchFamily="18" charset="0"/>
              </a:rPr>
              <a:t>x </a:t>
            </a:r>
            <a:r>
              <a:rPr lang="en-US" b="1" dirty="0" err="1">
                <a:latin typeface="Arial" pitchFamily="34" charset="0"/>
                <a:cs typeface="Times New Roman" pitchFamily="18" charset="0"/>
              </a:rPr>
              <a:t>teor</a:t>
            </a:r>
            <a:r>
              <a:rPr lang="en-US" b="1" dirty="0">
                <a:latin typeface="Arial" pitchFamily="34" charset="0"/>
                <a:cs typeface="Times New Roman" pitchFamily="18" charset="0"/>
              </a:rPr>
              <a:t> foliar. </a:t>
            </a:r>
            <a:r>
              <a:rPr lang="en-US" b="1" dirty="0" smtClean="0">
                <a:latin typeface="Arial" pitchFamily="34" charset="0"/>
                <a:cs typeface="Times New Roman" pitchFamily="18" charset="0"/>
              </a:rPr>
              <a:t>Con el </a:t>
            </a:r>
            <a:r>
              <a:rPr lang="en-US" b="1" dirty="0" err="1">
                <a:latin typeface="Arial" pitchFamily="34" charset="0"/>
                <a:cs typeface="Times New Roman" pitchFamily="18" charset="0"/>
              </a:rPr>
              <a:t>aumento</a:t>
            </a:r>
            <a:r>
              <a:rPr lang="en-US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Arial" pitchFamily="34" charset="0"/>
                <a:cs typeface="Times New Roman" pitchFamily="18" charset="0"/>
              </a:rPr>
              <a:t>del </a:t>
            </a:r>
            <a:r>
              <a:rPr lang="en-US" b="1" dirty="0" err="1">
                <a:latin typeface="Arial" pitchFamily="34" charset="0"/>
                <a:cs typeface="Times New Roman" pitchFamily="18" charset="0"/>
              </a:rPr>
              <a:t>suprimento</a:t>
            </a:r>
            <a:r>
              <a:rPr lang="en-US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Arial" pitchFamily="34" charset="0"/>
                <a:cs typeface="Times New Roman" pitchFamily="18" charset="0"/>
              </a:rPr>
              <a:t>del </a:t>
            </a:r>
            <a:r>
              <a:rPr lang="en-US" b="1" dirty="0" err="1">
                <a:latin typeface="Arial" pitchFamily="34" charset="0"/>
                <a:cs typeface="Times New Roman" pitchFamily="18" charset="0"/>
              </a:rPr>
              <a:t>nutriente</a:t>
            </a:r>
            <a:r>
              <a:rPr lang="en-US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Arial" pitchFamily="34" charset="0"/>
                <a:cs typeface="Times New Roman" pitchFamily="18" charset="0"/>
              </a:rPr>
              <a:t>en el </a:t>
            </a:r>
            <a:r>
              <a:rPr lang="en-US" b="1" dirty="0" err="1" smtClean="0">
                <a:latin typeface="Arial" pitchFamily="34" charset="0"/>
                <a:cs typeface="Times New Roman" pitchFamily="18" charset="0"/>
              </a:rPr>
              <a:t>suelo</a:t>
            </a:r>
            <a:r>
              <a:rPr lang="en-US" b="1" dirty="0" smtClean="0">
                <a:latin typeface="Arial" pitchFamily="34" charset="0"/>
                <a:cs typeface="Times New Roman" pitchFamily="18" charset="0"/>
              </a:rPr>
              <a:t>, hay un </a:t>
            </a:r>
            <a:r>
              <a:rPr lang="en-US" b="1" dirty="0" err="1" smtClean="0">
                <a:latin typeface="Arial" pitchFamily="34" charset="0"/>
                <a:cs typeface="Times New Roman" pitchFamily="18" charset="0"/>
              </a:rPr>
              <a:t>aumento</a:t>
            </a:r>
            <a:r>
              <a:rPr lang="en-US" b="1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Arial" pitchFamily="34" charset="0"/>
                <a:cs typeface="Times New Roman" pitchFamily="18" charset="0"/>
              </a:rPr>
              <a:t>también</a:t>
            </a:r>
            <a:r>
              <a:rPr lang="en-US" b="1" dirty="0" smtClean="0">
                <a:latin typeface="Arial" pitchFamily="34" charset="0"/>
                <a:cs typeface="Times New Roman" pitchFamily="18" charset="0"/>
              </a:rPr>
              <a:t> en el </a:t>
            </a:r>
            <a:r>
              <a:rPr lang="en-US" b="1" dirty="0" err="1" smtClean="0">
                <a:latin typeface="Arial" pitchFamily="34" charset="0"/>
                <a:cs typeface="Times New Roman" pitchFamily="18" charset="0"/>
              </a:rPr>
              <a:t>teor</a:t>
            </a:r>
            <a:r>
              <a:rPr lang="en-US" b="1" dirty="0" smtClean="0">
                <a:latin typeface="Arial" pitchFamily="34" charset="0"/>
                <a:cs typeface="Times New Roman" pitchFamily="18" charset="0"/>
              </a:rPr>
              <a:t> en la </a:t>
            </a:r>
            <a:r>
              <a:rPr lang="en-US" b="1" dirty="0" err="1" smtClean="0">
                <a:latin typeface="Arial" pitchFamily="34" charset="0"/>
                <a:cs typeface="Times New Roman" pitchFamily="18" charset="0"/>
              </a:rPr>
              <a:t>hoja</a:t>
            </a:r>
            <a:r>
              <a:rPr lang="en-US" b="1" dirty="0" smtClean="0">
                <a:latin typeface="Arial" pitchFamily="34" charset="0"/>
                <a:cs typeface="Times New Roman" pitchFamily="18" charset="0"/>
              </a:rPr>
              <a:t> de </a:t>
            </a:r>
            <a:r>
              <a:rPr lang="en-US" b="1" dirty="0" err="1" smtClean="0">
                <a:latin typeface="Arial" pitchFamily="34" charset="0"/>
                <a:cs typeface="Times New Roman" pitchFamily="18" charset="0"/>
              </a:rPr>
              <a:t>las</a:t>
            </a:r>
            <a:r>
              <a:rPr lang="en-US" b="1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b="1" dirty="0" err="1">
                <a:latin typeface="Arial" pitchFamily="34" charset="0"/>
                <a:cs typeface="Times New Roman" pitchFamily="18" charset="0"/>
              </a:rPr>
              <a:t>plantas</a:t>
            </a:r>
            <a:r>
              <a:rPr lang="en-US" b="1" dirty="0">
                <a:latin typeface="Arial" pitchFamily="34" charset="0"/>
                <a:cs typeface="Times New Roman" pitchFamily="18" charset="0"/>
              </a:rPr>
              <a:t>;</a:t>
            </a:r>
          </a:p>
          <a:p>
            <a:pPr marL="457200" indent="-457200" algn="just" eaLnBrk="0" hangingPunct="0"/>
            <a:endParaRPr lang="en-US" b="1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indent="-457200" algn="just" eaLnBrk="0" hangingPunct="0"/>
            <a:r>
              <a:rPr lang="en-US" b="1" dirty="0">
                <a:latin typeface="Arial" pitchFamily="34" charset="0"/>
                <a:cs typeface="Times New Roman" pitchFamily="18" charset="0"/>
              </a:rPr>
              <a:t>c) </a:t>
            </a:r>
            <a:r>
              <a:rPr lang="en-US" b="1" dirty="0" err="1">
                <a:latin typeface="Arial" pitchFamily="34" charset="0"/>
                <a:cs typeface="Times New Roman" pitchFamily="18" charset="0"/>
              </a:rPr>
              <a:t>teor</a:t>
            </a:r>
            <a:r>
              <a:rPr lang="en-US" b="1" dirty="0">
                <a:latin typeface="Arial" pitchFamily="34" charset="0"/>
                <a:cs typeface="Times New Roman" pitchFamily="18" charset="0"/>
              </a:rPr>
              <a:t> foliar x </a:t>
            </a:r>
            <a:r>
              <a:rPr lang="en-US" b="1" dirty="0" err="1" smtClean="0">
                <a:latin typeface="Arial" pitchFamily="34" charset="0"/>
                <a:cs typeface="Times New Roman" pitchFamily="18" charset="0"/>
              </a:rPr>
              <a:t>produción</a:t>
            </a:r>
            <a:r>
              <a:rPr lang="en-US" b="1" dirty="0" smtClean="0">
                <a:latin typeface="Arial" pitchFamily="34" charset="0"/>
                <a:cs typeface="Times New Roman" pitchFamily="18" charset="0"/>
              </a:rPr>
              <a:t>. </a:t>
            </a:r>
            <a:endParaRPr lang="en-US" b="1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457200" indent="-457200" eaLnBrk="0" hangingPunct="0"/>
            <a:endParaRPr lang="en-US" b="1" dirty="0">
              <a:latin typeface="Arial" pitchFamily="34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036763" y="304800"/>
            <a:ext cx="54777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800" b="1" i="1" dirty="0" err="1" smtClean="0">
                <a:solidFill>
                  <a:schemeClr val="folHlink"/>
                </a:solidFill>
                <a:latin typeface="Arial" pitchFamily="34" charset="0"/>
              </a:rPr>
              <a:t>Premisas</a:t>
            </a:r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 de </a:t>
            </a:r>
            <a:r>
              <a:rPr lang="pt-BR" sz="2800" b="1" i="1" dirty="0" err="1" smtClean="0">
                <a:solidFill>
                  <a:schemeClr val="folHlink"/>
                </a:solidFill>
                <a:latin typeface="Arial" pitchFamily="34" charset="0"/>
              </a:rPr>
              <a:t>la</a:t>
            </a:r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sz="2800" b="1" i="1" dirty="0">
                <a:solidFill>
                  <a:schemeClr val="folHlink"/>
                </a:solidFill>
                <a:latin typeface="Arial" pitchFamily="34" charset="0"/>
              </a:rPr>
              <a:t>diagnose foliar: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048"/>
          <p:cNvSpPr>
            <a:spLocks noChangeArrowheads="1"/>
          </p:cNvSpPr>
          <p:nvPr/>
        </p:nvSpPr>
        <p:spPr bwMode="auto">
          <a:xfrm>
            <a:off x="1219200" y="6416675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1400" b="1" dirty="0" err="1" smtClean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Redución</a:t>
            </a:r>
            <a:r>
              <a:rPr lang="en-US" sz="1400" b="1" dirty="0" smtClean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específica</a:t>
            </a:r>
            <a:r>
              <a:rPr lang="en-US" sz="1400" b="1" dirty="0" smtClean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n-US" sz="1400" b="1" dirty="0" err="1" smtClean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crecimiento</a:t>
            </a:r>
            <a:r>
              <a:rPr lang="en-US" sz="1400" b="1" dirty="0" smtClean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 o </a:t>
            </a:r>
            <a:r>
              <a:rPr lang="en-US" sz="1400" b="1" dirty="0" err="1" smtClean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productividade</a:t>
            </a:r>
            <a:r>
              <a:rPr lang="en-US" sz="1400" b="1" dirty="0" smtClean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400" b="1" dirty="0" err="1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freqüentemente</a:t>
            </a:r>
            <a:r>
              <a:rPr lang="en-US" sz="1400" b="1" dirty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 5, 10 </a:t>
            </a:r>
            <a:r>
              <a:rPr lang="en-US" sz="1400" b="1" dirty="0" err="1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ou</a:t>
            </a:r>
            <a:r>
              <a:rPr lang="en-US" sz="1400" b="1" dirty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 20%)</a:t>
            </a:r>
            <a:endParaRPr lang="en-US" sz="1400" b="1" dirty="0">
              <a:solidFill>
                <a:schemeClr val="folHlink"/>
              </a:solidFill>
              <a:latin typeface="Arial" pitchFamily="34" charset="0"/>
              <a:cs typeface="Times New Roman" pitchFamily="18" charset="0"/>
            </a:endParaRPr>
          </a:p>
          <a:p>
            <a:pPr eaLnBrk="0" hangingPunct="0"/>
            <a:endParaRPr lang="en-US" sz="1400" dirty="0">
              <a:solidFill>
                <a:schemeClr val="folHlink"/>
              </a:solidFill>
              <a:latin typeface="Arial" pitchFamily="34" charset="0"/>
            </a:endParaRPr>
          </a:p>
        </p:txBody>
      </p:sp>
      <p:sp>
        <p:nvSpPr>
          <p:cNvPr id="1028" name="Text Box 1049"/>
          <p:cNvSpPr txBox="1">
            <a:spLocks noChangeArrowheads="1"/>
          </p:cNvSpPr>
          <p:nvPr/>
        </p:nvSpPr>
        <p:spPr bwMode="auto">
          <a:xfrm>
            <a:off x="2667000" y="0"/>
            <a:ext cx="43771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000" b="1" i="1" dirty="0">
                <a:latin typeface="Arial" pitchFamily="34" charset="0"/>
              </a:rPr>
              <a:t>TEOR </a:t>
            </a:r>
            <a:r>
              <a:rPr lang="pt-BR" sz="2000" b="1" i="1" dirty="0" smtClean="0">
                <a:latin typeface="Arial" pitchFamily="34" charset="0"/>
              </a:rPr>
              <a:t>EN LA HOJA Y PRODUCIÓN</a:t>
            </a:r>
            <a:endParaRPr lang="pt-BR" sz="2000" b="1" i="1" dirty="0">
              <a:latin typeface="Arial" pitchFamily="34" charset="0"/>
            </a:endParaRPr>
          </a:p>
        </p:txBody>
      </p:sp>
      <p:graphicFrame>
        <p:nvGraphicFramePr>
          <p:cNvPr id="1026" name="Object 1050"/>
          <p:cNvGraphicFramePr>
            <a:graphicFrameLocks noChangeAspect="1"/>
          </p:cNvGraphicFramePr>
          <p:nvPr/>
        </p:nvGraphicFramePr>
        <p:xfrm>
          <a:off x="1676400" y="471488"/>
          <a:ext cx="6172200" cy="5853112"/>
        </p:xfrm>
        <a:graphic>
          <a:graphicData uri="http://schemas.openxmlformats.org/presentationml/2006/ole">
            <p:oleObj spid="_x0000_s1026" name="Imagem de bitmap" r:id="rId3" imgW="4048690" imgH="3839111" progId="Paint.Picture">
              <p:embed/>
            </p:oleObj>
          </a:graphicData>
        </a:graphic>
      </p:graphicFrame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5"/>
          <p:cNvSpPr>
            <a:spLocks noChangeArrowheads="1"/>
          </p:cNvSpPr>
          <p:nvPr/>
        </p:nvSpPr>
        <p:spPr bwMode="auto">
          <a:xfrm>
            <a:off x="5334000" y="1662113"/>
            <a:ext cx="1800225" cy="2376487"/>
          </a:xfrm>
          <a:prstGeom prst="rect">
            <a:avLst/>
          </a:prstGeom>
          <a:gradFill rotWithShape="0">
            <a:gsLst>
              <a:gs pos="0">
                <a:srgbClr val="969696"/>
              </a:gs>
              <a:gs pos="100000">
                <a:srgbClr val="00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555" name="Rectangle 14"/>
          <p:cNvSpPr>
            <a:spLocks noChangeArrowheads="1"/>
          </p:cNvSpPr>
          <p:nvPr/>
        </p:nvSpPr>
        <p:spPr bwMode="auto">
          <a:xfrm>
            <a:off x="4267200" y="1676400"/>
            <a:ext cx="1079500" cy="2362200"/>
          </a:xfrm>
          <a:prstGeom prst="rect">
            <a:avLst/>
          </a:prstGeom>
          <a:gradFill rotWithShape="0">
            <a:gsLst>
              <a:gs pos="0">
                <a:srgbClr val="C0C0C0"/>
              </a:gs>
              <a:gs pos="100000">
                <a:srgbClr val="96969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556" name="Rectangle 13"/>
          <p:cNvSpPr>
            <a:spLocks noChangeArrowheads="1"/>
          </p:cNvSpPr>
          <p:nvPr/>
        </p:nvSpPr>
        <p:spPr bwMode="auto">
          <a:xfrm>
            <a:off x="3581400" y="1676400"/>
            <a:ext cx="712788" cy="2362200"/>
          </a:xfrm>
          <a:prstGeom prst="rect">
            <a:avLst/>
          </a:prstGeom>
          <a:gradFill rotWithShape="0">
            <a:gsLst>
              <a:gs pos="0">
                <a:srgbClr val="00FFFF"/>
              </a:gs>
              <a:gs pos="100000">
                <a:srgbClr val="C0C0C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557" name="Rectangle 12"/>
          <p:cNvSpPr>
            <a:spLocks noChangeArrowheads="1"/>
          </p:cNvSpPr>
          <p:nvPr/>
        </p:nvSpPr>
        <p:spPr bwMode="auto">
          <a:xfrm>
            <a:off x="3048000" y="1676400"/>
            <a:ext cx="549275" cy="2349500"/>
          </a:xfrm>
          <a:prstGeom prst="rect">
            <a:avLst/>
          </a:prstGeom>
          <a:gradFill rotWithShape="0">
            <a:gsLst>
              <a:gs pos="0">
                <a:srgbClr val="FF9900"/>
              </a:gs>
              <a:gs pos="100000">
                <a:srgbClr val="00FF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558" name="Rectangle 11"/>
          <p:cNvSpPr>
            <a:spLocks noChangeArrowheads="1"/>
          </p:cNvSpPr>
          <p:nvPr/>
        </p:nvSpPr>
        <p:spPr bwMode="auto">
          <a:xfrm>
            <a:off x="2514600" y="1660525"/>
            <a:ext cx="549275" cy="2378075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99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559" name="Rectangle 10"/>
          <p:cNvSpPr>
            <a:spLocks noChangeArrowheads="1"/>
          </p:cNvSpPr>
          <p:nvPr/>
        </p:nvSpPr>
        <p:spPr bwMode="auto">
          <a:xfrm>
            <a:off x="1905000" y="1647825"/>
            <a:ext cx="639763" cy="2378075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FF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560" name="Line 9"/>
          <p:cNvSpPr>
            <a:spLocks noChangeShapeType="1"/>
          </p:cNvSpPr>
          <p:nvPr/>
        </p:nvSpPr>
        <p:spPr bwMode="auto">
          <a:xfrm>
            <a:off x="1905000" y="1647825"/>
            <a:ext cx="1588" cy="23780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561" name="Line 8"/>
          <p:cNvSpPr>
            <a:spLocks noChangeShapeType="1"/>
          </p:cNvSpPr>
          <p:nvPr/>
        </p:nvSpPr>
        <p:spPr bwMode="auto">
          <a:xfrm>
            <a:off x="2408238" y="4025900"/>
            <a:ext cx="3840162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562" name="Freeform 7"/>
          <p:cNvSpPr>
            <a:spLocks/>
          </p:cNvSpPr>
          <p:nvPr/>
        </p:nvSpPr>
        <p:spPr bwMode="auto">
          <a:xfrm>
            <a:off x="2179638" y="1939925"/>
            <a:ext cx="3403600" cy="1878013"/>
          </a:xfrm>
          <a:custGeom>
            <a:avLst/>
            <a:gdLst>
              <a:gd name="T0" fmla="*/ 373 w 5360"/>
              <a:gd name="T1" fmla="*/ 2957 h 2957"/>
              <a:gd name="T2" fmla="*/ 122 w 5360"/>
              <a:gd name="T3" fmla="*/ 2429 h 2957"/>
              <a:gd name="T4" fmla="*/ 29 w 5360"/>
              <a:gd name="T5" fmla="*/ 1504 h 2957"/>
              <a:gd name="T6" fmla="*/ 294 w 5360"/>
              <a:gd name="T7" fmla="*/ 777 h 2957"/>
              <a:gd name="T8" fmla="*/ 896 w 5360"/>
              <a:gd name="T9" fmla="*/ 278 h 2957"/>
              <a:gd name="T10" fmla="*/ 1905 w 5360"/>
              <a:gd name="T11" fmla="*/ 38 h 2957"/>
              <a:gd name="T12" fmla="*/ 2975 w 5360"/>
              <a:gd name="T13" fmla="*/ 51 h 2957"/>
              <a:gd name="T14" fmla="*/ 3715 w 5360"/>
              <a:gd name="T15" fmla="*/ 209 h 2957"/>
              <a:gd name="T16" fmla="*/ 4270 w 5360"/>
              <a:gd name="T17" fmla="*/ 579 h 2957"/>
              <a:gd name="T18" fmla="*/ 4614 w 5360"/>
              <a:gd name="T19" fmla="*/ 1081 h 2957"/>
              <a:gd name="T20" fmla="*/ 4983 w 5360"/>
              <a:gd name="T21" fmla="*/ 1821 h 2957"/>
              <a:gd name="T22" fmla="*/ 5360 w 5360"/>
              <a:gd name="T23" fmla="*/ 2150 h 295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360"/>
              <a:gd name="T37" fmla="*/ 0 h 2957"/>
              <a:gd name="T38" fmla="*/ 5360 w 5360"/>
              <a:gd name="T39" fmla="*/ 2957 h 295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360" h="2957">
                <a:moveTo>
                  <a:pt x="373" y="2957"/>
                </a:moveTo>
                <a:cubicBezTo>
                  <a:pt x="331" y="2869"/>
                  <a:pt x="179" y="2671"/>
                  <a:pt x="122" y="2429"/>
                </a:cubicBezTo>
                <a:cubicBezTo>
                  <a:pt x="65" y="2187"/>
                  <a:pt x="0" y="1779"/>
                  <a:pt x="29" y="1504"/>
                </a:cubicBezTo>
                <a:cubicBezTo>
                  <a:pt x="58" y="1229"/>
                  <a:pt x="150" y="981"/>
                  <a:pt x="294" y="777"/>
                </a:cubicBezTo>
                <a:cubicBezTo>
                  <a:pt x="438" y="573"/>
                  <a:pt x="628" y="401"/>
                  <a:pt x="896" y="278"/>
                </a:cubicBezTo>
                <a:cubicBezTo>
                  <a:pt x="1164" y="155"/>
                  <a:pt x="1559" y="76"/>
                  <a:pt x="1905" y="38"/>
                </a:cubicBezTo>
                <a:cubicBezTo>
                  <a:pt x="2251" y="0"/>
                  <a:pt x="2673" y="22"/>
                  <a:pt x="2975" y="51"/>
                </a:cubicBezTo>
                <a:cubicBezTo>
                  <a:pt x="3277" y="80"/>
                  <a:pt x="3499" y="121"/>
                  <a:pt x="3715" y="209"/>
                </a:cubicBezTo>
                <a:cubicBezTo>
                  <a:pt x="3931" y="297"/>
                  <a:pt x="4120" y="434"/>
                  <a:pt x="4270" y="579"/>
                </a:cubicBezTo>
                <a:cubicBezTo>
                  <a:pt x="4420" y="724"/>
                  <a:pt x="4495" y="874"/>
                  <a:pt x="4614" y="1081"/>
                </a:cubicBezTo>
                <a:cubicBezTo>
                  <a:pt x="4733" y="1288"/>
                  <a:pt x="4859" y="1643"/>
                  <a:pt x="4983" y="1821"/>
                </a:cubicBezTo>
                <a:cubicBezTo>
                  <a:pt x="5107" y="1999"/>
                  <a:pt x="5282" y="2082"/>
                  <a:pt x="5360" y="2150"/>
                </a:cubicBezTo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563" name="Text Box 6"/>
          <p:cNvSpPr txBox="1">
            <a:spLocks noChangeArrowheads="1"/>
          </p:cNvSpPr>
          <p:nvPr/>
        </p:nvSpPr>
        <p:spPr bwMode="auto">
          <a:xfrm flipH="1">
            <a:off x="152400" y="2362200"/>
            <a:ext cx="1828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2000" b="1" dirty="0" err="1" smtClean="0">
                <a:latin typeface="Arial" pitchFamily="34" charset="0"/>
                <a:cs typeface="Times New Roman" pitchFamily="18" charset="0"/>
              </a:rPr>
              <a:t>Crecimiento</a:t>
            </a:r>
            <a:r>
              <a:rPr lang="en-US" sz="2000" b="1" dirty="0" smtClean="0">
                <a:latin typeface="Arial" pitchFamily="34" charset="0"/>
                <a:cs typeface="Times New Roman" pitchFamily="18" charset="0"/>
              </a:rPr>
              <a:t>  o  </a:t>
            </a:r>
            <a:r>
              <a:rPr lang="en-US" sz="2000" b="1" dirty="0" err="1" smtClean="0">
                <a:latin typeface="Arial" pitchFamily="34" charset="0"/>
                <a:cs typeface="Times New Roman" pitchFamily="18" charset="0"/>
              </a:rPr>
              <a:t>produción</a:t>
            </a:r>
            <a:endParaRPr lang="en-US" sz="2000" b="1" dirty="0">
              <a:latin typeface="Arial" pitchFamily="34" charset="0"/>
              <a:cs typeface="Times New Roman" pitchFamily="18" charset="0"/>
            </a:endParaRPr>
          </a:p>
          <a:p>
            <a:pPr eaLnBrk="0" hangingPunct="0"/>
            <a:endParaRPr lang="en-US" sz="2000" b="1" dirty="0">
              <a:latin typeface="Arial" pitchFamily="34" charset="0"/>
            </a:endParaRPr>
          </a:p>
        </p:txBody>
      </p:sp>
      <p:sp>
        <p:nvSpPr>
          <p:cNvPr id="23564" name="Text Box 5"/>
          <p:cNvSpPr txBox="1">
            <a:spLocks noChangeArrowheads="1"/>
          </p:cNvSpPr>
          <p:nvPr/>
        </p:nvSpPr>
        <p:spPr bwMode="auto">
          <a:xfrm>
            <a:off x="2286000" y="4724400"/>
            <a:ext cx="4572016" cy="4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b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Concentración</a:t>
            </a:r>
            <a:r>
              <a:rPr lang="en-US" b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 del  </a:t>
            </a:r>
            <a:r>
              <a:rPr lang="en-US" b="1" dirty="0" err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nutriente</a:t>
            </a:r>
            <a:endParaRPr lang="en-US" dirty="0">
              <a:solidFill>
                <a:schemeClr val="folHlink"/>
              </a:solidFill>
              <a:latin typeface="Arial" pitchFamily="34" charset="0"/>
              <a:cs typeface="Times New Roman" pitchFamily="18" charset="0"/>
            </a:endParaRPr>
          </a:p>
          <a:p>
            <a:pPr eaLnBrk="0" hangingPunct="0"/>
            <a:endParaRPr lang="en-US" sz="2000" dirty="0">
              <a:latin typeface="Arial" pitchFamily="34" charset="0"/>
            </a:endParaRPr>
          </a:p>
        </p:txBody>
      </p:sp>
      <p:sp>
        <p:nvSpPr>
          <p:cNvPr id="23565" name="Text Box 4"/>
          <p:cNvSpPr txBox="1">
            <a:spLocks noChangeArrowheads="1"/>
          </p:cNvSpPr>
          <p:nvPr/>
        </p:nvSpPr>
        <p:spPr bwMode="auto">
          <a:xfrm>
            <a:off x="1219200" y="40259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600" b="1" dirty="0" err="1" smtClean="0">
                <a:latin typeface="Arial" pitchFamily="34" charset="0"/>
                <a:cs typeface="Times New Roman" pitchFamily="18" charset="0"/>
              </a:rPr>
              <a:t>Deficiencia</a:t>
            </a:r>
            <a:endParaRPr lang="en-US" sz="1600" b="1" dirty="0">
              <a:latin typeface="Arial" pitchFamily="34" charset="0"/>
              <a:cs typeface="Times New Roman" pitchFamily="18" charset="0"/>
            </a:endParaRPr>
          </a:p>
          <a:p>
            <a:pPr eaLnBrk="0" hangingPunct="0"/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Severa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      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Moderada</a:t>
            </a:r>
            <a:endParaRPr lang="en-US" sz="1600" b="1" dirty="0">
              <a:latin typeface="Arial" pitchFamily="34" charset="0"/>
              <a:cs typeface="Times New Roman" pitchFamily="18" charset="0"/>
            </a:endParaRPr>
          </a:p>
          <a:p>
            <a:pPr eaLnBrk="0" hangingPunct="0"/>
            <a:endParaRPr lang="en-US" sz="1600" b="1" dirty="0">
              <a:latin typeface="Arial" pitchFamily="34" charset="0"/>
            </a:endParaRPr>
          </a:p>
        </p:txBody>
      </p:sp>
      <p:sp>
        <p:nvSpPr>
          <p:cNvPr id="23566" name="Text Box 3"/>
          <p:cNvSpPr txBox="1">
            <a:spLocks noChangeArrowheads="1"/>
          </p:cNvSpPr>
          <p:nvPr/>
        </p:nvSpPr>
        <p:spPr bwMode="auto">
          <a:xfrm>
            <a:off x="3352800" y="4025900"/>
            <a:ext cx="1133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Consumo</a:t>
            </a:r>
            <a:endParaRPr lang="en-US" sz="1600" b="1" dirty="0">
              <a:latin typeface="Arial" pitchFamily="34" charset="0"/>
              <a:cs typeface="Times New Roman" pitchFamily="18" charset="0"/>
            </a:endParaRPr>
          </a:p>
          <a:p>
            <a:pPr eaLnBrk="0" hangingPunct="0"/>
            <a:r>
              <a:rPr lang="en-US" sz="1600" b="1" dirty="0">
                <a:latin typeface="Arial" pitchFamily="34" charset="0"/>
                <a:cs typeface="Times New Roman" pitchFamily="18" charset="0"/>
              </a:rPr>
              <a:t>de </a:t>
            </a:r>
            <a:r>
              <a:rPr lang="en-US" sz="1600" b="1" dirty="0" err="1" smtClean="0">
                <a:latin typeface="Arial" pitchFamily="34" charset="0"/>
                <a:cs typeface="Times New Roman" pitchFamily="18" charset="0"/>
              </a:rPr>
              <a:t>Lujo</a:t>
            </a:r>
            <a:endParaRPr lang="en-US" sz="1600" b="1" dirty="0">
              <a:latin typeface="Arial" pitchFamily="34" charset="0"/>
              <a:cs typeface="Times New Roman" pitchFamily="18" charset="0"/>
            </a:endParaRPr>
          </a:p>
          <a:p>
            <a:pPr eaLnBrk="0" hangingPunct="0"/>
            <a:endParaRPr lang="en-US" sz="1600" b="1" dirty="0">
              <a:latin typeface="Arial" pitchFamily="34" charset="0"/>
            </a:endParaRPr>
          </a:p>
        </p:txBody>
      </p:sp>
      <p:sp>
        <p:nvSpPr>
          <p:cNvPr id="23567" name="Text Box 2"/>
          <p:cNvSpPr txBox="1">
            <a:spLocks noChangeArrowheads="1"/>
          </p:cNvSpPr>
          <p:nvPr/>
        </p:nvSpPr>
        <p:spPr bwMode="auto">
          <a:xfrm>
            <a:off x="4849813" y="4025900"/>
            <a:ext cx="941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US" sz="1600" b="1">
                <a:latin typeface="Arial" pitchFamily="34" charset="0"/>
                <a:cs typeface="Times New Roman" pitchFamily="18" charset="0"/>
              </a:rPr>
              <a:t>Faixa</a:t>
            </a:r>
          </a:p>
          <a:p>
            <a:pPr eaLnBrk="0" hangingPunct="0"/>
            <a:r>
              <a:rPr lang="en-US" sz="1600" b="1">
                <a:latin typeface="Arial" pitchFamily="34" charset="0"/>
                <a:cs typeface="Times New Roman" pitchFamily="18" charset="0"/>
              </a:rPr>
              <a:t>Tóxica</a:t>
            </a:r>
          </a:p>
          <a:p>
            <a:pPr eaLnBrk="0" hangingPunct="0"/>
            <a:endParaRPr lang="en-US" sz="1600" b="1">
              <a:latin typeface="Arial" pitchFamily="34" charset="0"/>
            </a:endParaRPr>
          </a:p>
        </p:txBody>
      </p:sp>
      <p:sp>
        <p:nvSpPr>
          <p:cNvPr id="23568" name="Rectangle 22"/>
          <p:cNvSpPr>
            <a:spLocks noChangeArrowheads="1"/>
          </p:cNvSpPr>
          <p:nvPr/>
        </p:nvSpPr>
        <p:spPr bwMode="auto">
          <a:xfrm>
            <a:off x="0" y="1268413"/>
            <a:ext cx="9144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tabLst>
                <a:tab pos="469900" algn="l"/>
              </a:tabLst>
            </a:pPr>
            <a:r>
              <a:rPr lang="en-US" sz="1200">
                <a:cs typeface="Times New Roman" pitchFamily="18" charset="0"/>
              </a:rPr>
              <a:t> </a:t>
            </a:r>
          </a:p>
          <a:p>
            <a:pPr eaLnBrk="0" hangingPunct="0">
              <a:tabLst>
                <a:tab pos="469900" algn="l"/>
              </a:tabLst>
            </a:pP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2971800" y="304800"/>
            <a:ext cx="47596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800" b="1" i="1" dirty="0">
                <a:solidFill>
                  <a:schemeClr val="folHlink"/>
                </a:solidFill>
                <a:latin typeface="Arial" pitchFamily="34" charset="0"/>
              </a:rPr>
              <a:t>Usos </a:t>
            </a:r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de </a:t>
            </a:r>
            <a:r>
              <a:rPr lang="pt-BR" sz="2800" b="1" i="1" dirty="0" err="1" smtClean="0">
                <a:solidFill>
                  <a:schemeClr val="folHlink"/>
                </a:solidFill>
                <a:latin typeface="Arial" pitchFamily="34" charset="0"/>
              </a:rPr>
              <a:t>la</a:t>
            </a:r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sz="2800" b="1" i="1" dirty="0">
                <a:solidFill>
                  <a:schemeClr val="folHlink"/>
                </a:solidFill>
                <a:latin typeface="Arial" pitchFamily="34" charset="0"/>
              </a:rPr>
              <a:t>diagnose foliar: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066800" y="1295400"/>
            <a:ext cx="78486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200" b="1" dirty="0">
                <a:latin typeface="Arial" pitchFamily="34" charset="0"/>
                <a:cs typeface="Arial" pitchFamily="34" charset="0"/>
              </a:rPr>
              <a:t>•     </a:t>
            </a:r>
            <a:r>
              <a:rPr lang="en-US" sz="3200" b="1" dirty="0" smtClean="0">
                <a:latin typeface="Arial" pitchFamily="34" charset="0"/>
                <a:cs typeface="Times New Roman" pitchFamily="18" charset="0"/>
              </a:rPr>
              <a:t>la </a:t>
            </a:r>
            <a:r>
              <a:rPr lang="en-US" sz="3200" b="1" dirty="0" err="1" smtClean="0">
                <a:latin typeface="Arial" pitchFamily="34" charset="0"/>
                <a:cs typeface="Times New Roman" pitchFamily="18" charset="0"/>
              </a:rPr>
              <a:t>avaliación</a:t>
            </a:r>
            <a:r>
              <a:rPr lang="en-US" sz="3200" b="1" dirty="0" smtClean="0">
                <a:latin typeface="Arial" pitchFamily="34" charset="0"/>
                <a:cs typeface="Times New Roman" pitchFamily="18" charset="0"/>
              </a:rPr>
              <a:t> del </a:t>
            </a:r>
            <a:r>
              <a:rPr lang="en-US" sz="3200" b="1" dirty="0" err="1">
                <a:latin typeface="Arial" pitchFamily="34" charset="0"/>
                <a:cs typeface="Times New Roman" pitchFamily="18" charset="0"/>
              </a:rPr>
              <a:t>estado</a:t>
            </a:r>
            <a:r>
              <a:rPr lang="en-US" sz="32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Arial" pitchFamily="34" charset="0"/>
                <a:cs typeface="Times New Roman" pitchFamily="18" charset="0"/>
              </a:rPr>
              <a:t>nutricional</a:t>
            </a:r>
            <a:r>
              <a:rPr lang="en-US" sz="3200" b="1" dirty="0">
                <a:latin typeface="Arial" pitchFamily="34" charset="0"/>
                <a:cs typeface="Times New Roman" pitchFamily="18" charset="0"/>
              </a:rPr>
              <a:t>;</a:t>
            </a:r>
            <a:endParaRPr lang="en-US" sz="3200" b="1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just" eaLnBrk="0" hangingPunct="0"/>
            <a:endParaRPr lang="en-US" sz="3200" b="1" dirty="0">
              <a:latin typeface="Arial" pitchFamily="34" charset="0"/>
              <a:cs typeface="Times New Roman" pitchFamily="18" charset="0"/>
            </a:endParaRPr>
          </a:p>
          <a:p>
            <a:pPr algn="just" eaLnBrk="0" hangingPunct="0"/>
            <a:r>
              <a:rPr lang="en-US" sz="3200" b="1" dirty="0">
                <a:latin typeface="Arial" pitchFamily="34" charset="0"/>
                <a:cs typeface="Arial" pitchFamily="34" charset="0"/>
              </a:rPr>
              <a:t>•</a:t>
            </a:r>
            <a:r>
              <a:rPr lang="en-US" sz="32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Times New Roman" pitchFamily="18" charset="0"/>
              </a:rPr>
              <a:t>identificación</a:t>
            </a:r>
            <a:r>
              <a:rPr lang="en-US" sz="3200" b="1" dirty="0" smtClean="0">
                <a:latin typeface="Arial" pitchFamily="34" charset="0"/>
                <a:cs typeface="Times New Roman" pitchFamily="18" charset="0"/>
              </a:rPr>
              <a:t> de </a:t>
            </a:r>
            <a:r>
              <a:rPr lang="en-US" sz="3200" b="1" dirty="0" err="1" smtClean="0">
                <a:latin typeface="Arial" pitchFamily="34" charset="0"/>
                <a:cs typeface="Times New Roman" pitchFamily="18" charset="0"/>
              </a:rPr>
              <a:t>deficiencias</a:t>
            </a:r>
            <a:r>
              <a:rPr lang="en-US" sz="3200" b="1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Arial" pitchFamily="34" charset="0"/>
                <a:cs typeface="Times New Roman" pitchFamily="18" charset="0"/>
              </a:rPr>
              <a:t>que</a:t>
            </a:r>
            <a:r>
              <a:rPr lang="en-US" sz="32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Times New Roman" pitchFamily="18" charset="0"/>
              </a:rPr>
              <a:t>provocan</a:t>
            </a:r>
            <a:r>
              <a:rPr lang="en-US" sz="3200" b="1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Arial" pitchFamily="34" charset="0"/>
                <a:cs typeface="Times New Roman" pitchFamily="18" charset="0"/>
              </a:rPr>
              <a:t>sintomas</a:t>
            </a:r>
            <a:r>
              <a:rPr lang="en-US" sz="32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Times New Roman" pitchFamily="18" charset="0"/>
              </a:rPr>
              <a:t>semejantes</a:t>
            </a:r>
            <a:r>
              <a:rPr lang="en-US" sz="3200" b="1" dirty="0">
                <a:latin typeface="Arial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Arial" pitchFamily="34" charset="0"/>
                <a:cs typeface="Times New Roman" pitchFamily="18" charset="0"/>
              </a:rPr>
              <a:t>dificultando</a:t>
            </a:r>
            <a:r>
              <a:rPr lang="en-US" sz="32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Times New Roman" pitchFamily="18" charset="0"/>
              </a:rPr>
              <a:t>o </a:t>
            </a:r>
            <a:r>
              <a:rPr lang="en-US" sz="3200" b="1" dirty="0" err="1" smtClean="0">
                <a:latin typeface="Arial" pitchFamily="34" charset="0"/>
                <a:cs typeface="Times New Roman" pitchFamily="18" charset="0"/>
              </a:rPr>
              <a:t>imposibilitando</a:t>
            </a:r>
            <a:r>
              <a:rPr lang="en-US" sz="3200" b="1" dirty="0" smtClean="0">
                <a:latin typeface="Arial" pitchFamily="34" charset="0"/>
                <a:cs typeface="Times New Roman" pitchFamily="18" charset="0"/>
              </a:rPr>
              <a:t> la </a:t>
            </a:r>
            <a:r>
              <a:rPr lang="en-US" sz="3200" b="1" dirty="0">
                <a:latin typeface="Arial" pitchFamily="34" charset="0"/>
                <a:cs typeface="Times New Roman" pitchFamily="18" charset="0"/>
              </a:rPr>
              <a:t>diagnose visual;</a:t>
            </a:r>
          </a:p>
          <a:p>
            <a:pPr eaLnBrk="0" hangingPunct="0"/>
            <a:endParaRPr lang="pt-BR" sz="3200" b="1" dirty="0">
              <a:latin typeface="Arial" pitchFamily="34" charset="0"/>
              <a:cs typeface="Times New Roman" pitchFamily="18" charset="0"/>
            </a:endParaRPr>
          </a:p>
          <a:p>
            <a:pPr eaLnBrk="0" hangingPunct="0"/>
            <a:r>
              <a:rPr lang="en-US" sz="3200" b="1" dirty="0">
                <a:latin typeface="Arial" pitchFamily="34" charset="0"/>
                <a:cs typeface="Arial" pitchFamily="34" charset="0"/>
              </a:rPr>
              <a:t>•</a:t>
            </a:r>
            <a:r>
              <a:rPr lang="pt-BR" sz="3200" b="1" dirty="0">
                <a:latin typeface="Arial" pitchFamily="34" charset="0"/>
                <a:cs typeface="Times New Roman" pitchFamily="18" charset="0"/>
              </a:rPr>
              <a:t>    </a:t>
            </a:r>
            <a:r>
              <a:rPr lang="pt-BR" sz="3200" b="1" dirty="0" err="1" smtClean="0">
                <a:latin typeface="Arial" pitchFamily="34" charset="0"/>
                <a:cs typeface="Times New Roman" pitchFamily="18" charset="0"/>
              </a:rPr>
              <a:t>avaliación</a:t>
            </a:r>
            <a:r>
              <a:rPr lang="pt-BR" sz="3200" b="1" dirty="0" smtClean="0">
                <a:latin typeface="Arial" pitchFamily="34" charset="0"/>
                <a:cs typeface="Times New Roman" pitchFamily="18" charset="0"/>
              </a:rPr>
              <a:t> de </a:t>
            </a:r>
            <a:r>
              <a:rPr lang="pt-BR" sz="3200" b="1" dirty="0" err="1" smtClean="0">
                <a:latin typeface="Arial" pitchFamily="34" charset="0"/>
                <a:cs typeface="Times New Roman" pitchFamily="18" charset="0"/>
              </a:rPr>
              <a:t>la</a:t>
            </a:r>
            <a:r>
              <a:rPr lang="pt-BR" sz="3200" b="1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3200" b="1" dirty="0" err="1" smtClean="0">
                <a:latin typeface="Arial" pitchFamily="34" charset="0"/>
                <a:cs typeface="Times New Roman" pitchFamily="18" charset="0"/>
              </a:rPr>
              <a:t>necesidade</a:t>
            </a:r>
            <a:r>
              <a:rPr lang="pt-BR" sz="3200" b="1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3200" b="1" dirty="0">
                <a:latin typeface="Arial" pitchFamily="34" charset="0"/>
                <a:cs typeface="Times New Roman" pitchFamily="18" charset="0"/>
              </a:rPr>
              <a:t>de fertilizantes </a:t>
            </a:r>
            <a:r>
              <a:rPr lang="pt-BR" sz="3200" b="1" dirty="0" err="1" smtClean="0">
                <a:latin typeface="Arial" pitchFamily="34" charset="0"/>
                <a:cs typeface="Times New Roman" pitchFamily="18" charset="0"/>
              </a:rPr>
              <a:t>en</a:t>
            </a:r>
            <a:r>
              <a:rPr lang="pt-BR" sz="3200" b="1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3200" b="1" dirty="0" err="1" smtClean="0">
                <a:latin typeface="Arial" pitchFamily="34" charset="0"/>
                <a:cs typeface="Times New Roman" pitchFamily="18" charset="0"/>
              </a:rPr>
              <a:t>el</a:t>
            </a:r>
            <a:r>
              <a:rPr lang="pt-BR" sz="3200" b="1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3200" b="1" dirty="0">
                <a:latin typeface="Arial" pitchFamily="34" charset="0"/>
                <a:cs typeface="Times New Roman" pitchFamily="18" charset="0"/>
              </a:rPr>
              <a:t>programa de  </a:t>
            </a:r>
            <a:r>
              <a:rPr lang="pt-BR" sz="3200" b="1" dirty="0" err="1" smtClean="0">
                <a:latin typeface="Arial" pitchFamily="34" charset="0"/>
                <a:cs typeface="Times New Roman" pitchFamily="18" charset="0"/>
              </a:rPr>
              <a:t>adubación</a:t>
            </a:r>
            <a:r>
              <a:rPr lang="pt-BR" sz="3200" b="1" dirty="0" smtClean="0">
                <a:latin typeface="Arial" pitchFamily="34" charset="0"/>
                <a:cs typeface="Times New Roman" pitchFamily="18" charset="0"/>
              </a:rPr>
              <a:t>.</a:t>
            </a:r>
            <a:r>
              <a:rPr lang="en-US" sz="3200" b="1" dirty="0" smtClean="0">
                <a:latin typeface="Arial" pitchFamily="34" charset="0"/>
              </a:rPr>
              <a:t> </a:t>
            </a:r>
            <a:endParaRPr lang="en-US" sz="3200" b="1" dirty="0"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endParaRPr lang="pt-BR" sz="3200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026"/>
          <p:cNvSpPr txBox="1">
            <a:spLocks noChangeArrowheads="1"/>
          </p:cNvSpPr>
          <p:nvPr/>
        </p:nvSpPr>
        <p:spPr bwMode="auto">
          <a:xfrm>
            <a:off x="2362200" y="457200"/>
            <a:ext cx="40142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MUESTREO </a:t>
            </a:r>
            <a:r>
              <a:rPr lang="pt-BR" sz="2800" b="1" i="1" dirty="0">
                <a:solidFill>
                  <a:schemeClr val="folHlink"/>
                </a:solidFill>
                <a:latin typeface="Arial" pitchFamily="34" charset="0"/>
              </a:rPr>
              <a:t>DE  </a:t>
            </a:r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HOJA</a:t>
            </a:r>
            <a:endParaRPr lang="pt-BR" sz="2800" b="1" i="1" dirty="0">
              <a:solidFill>
                <a:schemeClr val="folHlink"/>
              </a:solidFill>
              <a:latin typeface="Arial" pitchFamily="34" charset="0"/>
            </a:endParaRPr>
          </a:p>
        </p:txBody>
      </p:sp>
      <p:sp>
        <p:nvSpPr>
          <p:cNvPr id="25603" name="Text Box 1028"/>
          <p:cNvSpPr txBox="1">
            <a:spLocks noChangeArrowheads="1"/>
          </p:cNvSpPr>
          <p:nvPr/>
        </p:nvSpPr>
        <p:spPr bwMode="auto">
          <a:xfrm>
            <a:off x="2590800" y="1371600"/>
            <a:ext cx="39004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800" b="1" i="1" dirty="0" err="1" smtClean="0">
                <a:latin typeface="Arial" pitchFamily="34" charset="0"/>
              </a:rPr>
              <a:t>Criterios</a:t>
            </a:r>
            <a:r>
              <a:rPr lang="pt-BR" sz="2800" b="1" i="1" dirty="0" smtClean="0">
                <a:latin typeface="Arial" pitchFamily="34" charset="0"/>
              </a:rPr>
              <a:t> </a:t>
            </a:r>
            <a:r>
              <a:rPr lang="pt-BR" sz="2800" b="1" i="1" dirty="0">
                <a:latin typeface="Arial" pitchFamily="34" charset="0"/>
              </a:rPr>
              <a:t>de </a:t>
            </a:r>
            <a:r>
              <a:rPr lang="pt-BR" sz="2800" b="1" i="1" dirty="0" err="1" smtClean="0">
                <a:latin typeface="Arial" pitchFamily="34" charset="0"/>
              </a:rPr>
              <a:t>muestreo</a:t>
            </a:r>
            <a:endParaRPr lang="pt-BR" sz="2800" b="1" i="1" dirty="0">
              <a:latin typeface="Arial" pitchFamily="34" charset="0"/>
            </a:endParaRPr>
          </a:p>
        </p:txBody>
      </p:sp>
      <p:sp>
        <p:nvSpPr>
          <p:cNvPr id="25604" name="Text Box 1029"/>
          <p:cNvSpPr txBox="1">
            <a:spLocks noChangeArrowheads="1"/>
          </p:cNvSpPr>
          <p:nvPr/>
        </p:nvSpPr>
        <p:spPr bwMode="auto">
          <a:xfrm>
            <a:off x="2438400" y="2286000"/>
            <a:ext cx="4419600" cy="1585913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3200" b="1" i="1" dirty="0" err="1" smtClean="0">
                <a:solidFill>
                  <a:srgbClr val="33CC33"/>
                </a:solidFill>
                <a:latin typeface="Arial" pitchFamily="34" charset="0"/>
              </a:rPr>
              <a:t>Hoja</a:t>
            </a:r>
            <a:r>
              <a:rPr lang="pt-BR" sz="3200" b="1" i="1" dirty="0" smtClean="0">
                <a:solidFill>
                  <a:srgbClr val="33CC33"/>
                </a:solidFill>
                <a:latin typeface="Arial" pitchFamily="34" charset="0"/>
              </a:rPr>
              <a:t> </a:t>
            </a:r>
            <a:r>
              <a:rPr lang="pt-BR" sz="3200" b="1" i="1" dirty="0" err="1" smtClean="0">
                <a:solidFill>
                  <a:srgbClr val="33CC33"/>
                </a:solidFill>
                <a:latin typeface="Arial" pitchFamily="34" charset="0"/>
              </a:rPr>
              <a:t>adecuada</a:t>
            </a:r>
            <a:r>
              <a:rPr lang="pt-BR" sz="3200" b="1" i="1" dirty="0">
                <a:solidFill>
                  <a:srgbClr val="33CC33"/>
                </a:solidFill>
                <a:latin typeface="Arial" pitchFamily="34" charset="0"/>
              </a:rPr>
              <a:t>;</a:t>
            </a:r>
          </a:p>
          <a:p>
            <a:pPr algn="ctr" eaLnBrk="0" hangingPunct="0"/>
            <a:r>
              <a:rPr lang="pt-BR" sz="3200" b="1" i="1" dirty="0">
                <a:solidFill>
                  <a:srgbClr val="33CC33"/>
                </a:solidFill>
                <a:latin typeface="Arial" pitchFamily="34" charset="0"/>
              </a:rPr>
              <a:t>Época </a:t>
            </a:r>
            <a:r>
              <a:rPr lang="pt-BR" sz="3200" b="1" i="1" dirty="0" err="1" smtClean="0">
                <a:solidFill>
                  <a:srgbClr val="33CC33"/>
                </a:solidFill>
                <a:latin typeface="Arial" pitchFamily="34" charset="0"/>
              </a:rPr>
              <a:t>cierta</a:t>
            </a:r>
            <a:r>
              <a:rPr lang="pt-BR" sz="3200" b="1" i="1" dirty="0">
                <a:solidFill>
                  <a:srgbClr val="33CC33"/>
                </a:solidFill>
                <a:latin typeface="Arial" pitchFamily="34" charset="0"/>
              </a:rPr>
              <a:t>;</a:t>
            </a:r>
          </a:p>
          <a:p>
            <a:pPr algn="ctr" eaLnBrk="0" hangingPunct="0"/>
            <a:r>
              <a:rPr lang="pt-BR" sz="3200" b="1" i="1" dirty="0">
                <a:solidFill>
                  <a:srgbClr val="33CC33"/>
                </a:solidFill>
                <a:latin typeface="Arial" pitchFamily="34" charset="0"/>
              </a:rPr>
              <a:t>Número suficiente</a:t>
            </a:r>
          </a:p>
        </p:txBody>
      </p:sp>
      <p:sp>
        <p:nvSpPr>
          <p:cNvPr id="25605" name="Text Box 1030"/>
          <p:cNvSpPr txBox="1">
            <a:spLocks noChangeArrowheads="1"/>
          </p:cNvSpPr>
          <p:nvPr/>
        </p:nvSpPr>
        <p:spPr bwMode="auto">
          <a:xfrm>
            <a:off x="6781800" y="4114800"/>
            <a:ext cx="1747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800" b="1" i="1">
                <a:latin typeface="Arial" pitchFamily="34" charset="0"/>
              </a:rPr>
              <a:t>Pesquisa</a:t>
            </a:r>
          </a:p>
        </p:txBody>
      </p:sp>
      <p:sp>
        <p:nvSpPr>
          <p:cNvPr id="25606" name="Oval 1031"/>
          <p:cNvSpPr>
            <a:spLocks noChangeArrowheads="1"/>
          </p:cNvSpPr>
          <p:nvPr/>
        </p:nvSpPr>
        <p:spPr bwMode="auto">
          <a:xfrm>
            <a:off x="6172200" y="3962400"/>
            <a:ext cx="29718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5607" name="AutoShape 1032"/>
          <p:cNvSpPr>
            <a:spLocks noChangeArrowheads="1"/>
          </p:cNvSpPr>
          <p:nvPr/>
        </p:nvSpPr>
        <p:spPr bwMode="auto">
          <a:xfrm flipH="1">
            <a:off x="6400800" y="3886200"/>
            <a:ext cx="914400" cy="3048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5608" name="Text Box 1033"/>
          <p:cNvSpPr txBox="1">
            <a:spLocks noChangeArrowheads="1"/>
          </p:cNvSpPr>
          <p:nvPr/>
        </p:nvSpPr>
        <p:spPr bwMode="auto">
          <a:xfrm>
            <a:off x="2286000" y="5029200"/>
            <a:ext cx="5029200" cy="1585913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pt-BR" sz="3200" b="1" i="1" dirty="0" err="1" smtClean="0">
                <a:solidFill>
                  <a:srgbClr val="FFFF99"/>
                </a:solidFill>
                <a:latin typeface="Arial" pitchFamily="34" charset="0"/>
              </a:rPr>
              <a:t>Así</a:t>
            </a:r>
            <a:r>
              <a:rPr lang="pt-BR" sz="3200" b="1" i="1" dirty="0" smtClean="0">
                <a:solidFill>
                  <a:srgbClr val="FFFF99"/>
                </a:solidFill>
                <a:latin typeface="Arial" pitchFamily="34" charset="0"/>
              </a:rPr>
              <a:t>, </a:t>
            </a:r>
            <a:r>
              <a:rPr lang="pt-BR" sz="3200" b="1" i="1" dirty="0">
                <a:solidFill>
                  <a:srgbClr val="FFFF99"/>
                </a:solidFill>
                <a:latin typeface="Arial" pitchFamily="34" charset="0"/>
              </a:rPr>
              <a:t>cada cultura apresenta </a:t>
            </a:r>
            <a:r>
              <a:rPr lang="pt-BR" sz="3200" b="1" i="1" dirty="0" err="1" smtClean="0">
                <a:solidFill>
                  <a:srgbClr val="FFFF99"/>
                </a:solidFill>
                <a:latin typeface="Arial" pitchFamily="34" charset="0"/>
              </a:rPr>
              <a:t>un</a:t>
            </a:r>
            <a:r>
              <a:rPr lang="pt-BR" sz="3200" b="1" i="1" dirty="0" smtClean="0">
                <a:solidFill>
                  <a:srgbClr val="FFFF99"/>
                </a:solidFill>
                <a:latin typeface="Arial" pitchFamily="34" charset="0"/>
              </a:rPr>
              <a:t> </a:t>
            </a:r>
            <a:r>
              <a:rPr lang="pt-BR" sz="3200" b="1" i="1" dirty="0">
                <a:solidFill>
                  <a:srgbClr val="FFFF99"/>
                </a:solidFill>
                <a:latin typeface="Arial" pitchFamily="34" charset="0"/>
              </a:rPr>
              <a:t>critério de </a:t>
            </a:r>
            <a:r>
              <a:rPr lang="pt-BR" sz="3200" b="1" i="1" dirty="0" err="1" smtClean="0">
                <a:solidFill>
                  <a:srgbClr val="FFFF99"/>
                </a:solidFill>
                <a:latin typeface="Arial" pitchFamily="34" charset="0"/>
              </a:rPr>
              <a:t>muestreo</a:t>
            </a:r>
            <a:r>
              <a:rPr lang="pt-BR" sz="3200" b="1" i="1" dirty="0" smtClean="0">
                <a:solidFill>
                  <a:srgbClr val="FFFF99"/>
                </a:solidFill>
                <a:latin typeface="Arial" pitchFamily="34" charset="0"/>
              </a:rPr>
              <a:t> </a:t>
            </a:r>
            <a:r>
              <a:rPr lang="pt-BR" sz="3200" b="1" i="1" dirty="0">
                <a:solidFill>
                  <a:srgbClr val="FFFF99"/>
                </a:solidFill>
                <a:latin typeface="Arial" pitchFamily="34" charset="0"/>
              </a:rPr>
              <a:t>de </a:t>
            </a:r>
            <a:r>
              <a:rPr lang="pt-BR" sz="3200" b="1" i="1" dirty="0" err="1" smtClean="0">
                <a:solidFill>
                  <a:srgbClr val="FFFF99"/>
                </a:solidFill>
                <a:latin typeface="Arial" pitchFamily="34" charset="0"/>
              </a:rPr>
              <a:t>hojas</a:t>
            </a:r>
            <a:endParaRPr lang="pt-BR" sz="3200" b="1" i="1" dirty="0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25609" name="AutoShape 1034"/>
          <p:cNvSpPr>
            <a:spLocks noChangeArrowheads="1"/>
          </p:cNvSpPr>
          <p:nvPr/>
        </p:nvSpPr>
        <p:spPr bwMode="auto">
          <a:xfrm flipV="1">
            <a:off x="4114800" y="4191000"/>
            <a:ext cx="990600" cy="533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981200" y="5410200"/>
            <a:ext cx="6400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b="1" dirty="0" smtClean="0">
                <a:solidFill>
                  <a:srgbClr val="66FF66"/>
                </a:solidFill>
                <a:latin typeface="Arial" pitchFamily="34" charset="0"/>
                <a:sym typeface="Symbol" pitchFamily="18" charset="2"/>
              </a:rPr>
              <a:t>AVALIACIÓN DEL </a:t>
            </a:r>
            <a:r>
              <a:rPr lang="pt-BR" sz="3200" b="1" dirty="0">
                <a:solidFill>
                  <a:srgbClr val="66FF66"/>
                </a:solidFill>
                <a:latin typeface="Arial" pitchFamily="34" charset="0"/>
                <a:sym typeface="Symbol" pitchFamily="18" charset="2"/>
              </a:rPr>
              <a:t>ESTADO NUTRICIONAL </a:t>
            </a:r>
            <a:r>
              <a:rPr lang="pt-BR" sz="3200" b="1" dirty="0" smtClean="0">
                <a:solidFill>
                  <a:srgbClr val="66FF66"/>
                </a:solidFill>
                <a:latin typeface="Arial" pitchFamily="34" charset="0"/>
                <a:sym typeface="Symbol" pitchFamily="18" charset="2"/>
              </a:rPr>
              <a:t>DE LA </a:t>
            </a:r>
            <a:r>
              <a:rPr lang="pt-BR" sz="3200" b="1" dirty="0">
                <a:solidFill>
                  <a:srgbClr val="66FF66"/>
                </a:solidFill>
                <a:latin typeface="Arial" pitchFamily="34" charset="0"/>
                <a:sym typeface="Symbol" pitchFamily="18" charset="2"/>
              </a:rPr>
              <a:t>PLANTA</a:t>
            </a:r>
            <a:endParaRPr lang="pt-BR" sz="3200" dirty="0">
              <a:latin typeface="Arial" pitchFamily="34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143000" y="609600"/>
            <a:ext cx="8534400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dirty="0" err="1" smtClean="0">
                <a:solidFill>
                  <a:schemeClr val="hlink"/>
                </a:solidFill>
                <a:latin typeface="Arial" pitchFamily="34" charset="0"/>
              </a:rPr>
              <a:t>Avaliaciones</a:t>
            </a:r>
            <a:r>
              <a:rPr lang="pt-BR" sz="2800" dirty="0" smtClean="0">
                <a:solidFill>
                  <a:schemeClr val="hlink"/>
                </a:solidFill>
                <a:latin typeface="Arial" pitchFamily="34" charset="0"/>
              </a:rPr>
              <a:t>:</a:t>
            </a:r>
            <a:r>
              <a:rPr lang="pt-BR" sz="2800" dirty="0" smtClean="0">
                <a:latin typeface="Arial" pitchFamily="34" charset="0"/>
              </a:rPr>
              <a:t> </a:t>
            </a:r>
            <a:endParaRPr lang="pt-BR" sz="2800" dirty="0"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pt-BR" sz="2800" dirty="0">
                <a:latin typeface="Arial" pitchFamily="34" charset="0"/>
              </a:rPr>
              <a:t>Planta:                 Diagnose visual;</a:t>
            </a:r>
          </a:p>
          <a:p>
            <a:pPr>
              <a:spcBef>
                <a:spcPct val="50000"/>
              </a:spcBef>
            </a:pPr>
            <a:r>
              <a:rPr lang="pt-BR" sz="2800" dirty="0">
                <a:latin typeface="Arial" pitchFamily="34" charset="0"/>
              </a:rPr>
              <a:t>		</a:t>
            </a:r>
            <a:r>
              <a:rPr lang="pt-BR" sz="2800" dirty="0" smtClean="0">
                <a:latin typeface="Arial" pitchFamily="34" charset="0"/>
              </a:rPr>
              <a:t>	Diagnose foliar;</a:t>
            </a:r>
            <a:endParaRPr lang="pt-BR" sz="2800" dirty="0">
              <a:latin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pt-BR" sz="2800" dirty="0"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endParaRPr lang="pt-BR" sz="2800" dirty="0"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pt-BR" sz="2800" dirty="0" err="1" smtClean="0">
                <a:latin typeface="Arial" pitchFamily="34" charset="0"/>
              </a:rPr>
              <a:t>Suelo</a:t>
            </a:r>
            <a:r>
              <a:rPr lang="pt-BR" sz="2800" dirty="0">
                <a:latin typeface="Arial" pitchFamily="34" charset="0"/>
              </a:rPr>
              <a:t>:		 </a:t>
            </a:r>
            <a:r>
              <a:rPr lang="pt-BR" sz="2800" dirty="0" err="1" smtClean="0">
                <a:latin typeface="Arial" pitchFamily="34" charset="0"/>
              </a:rPr>
              <a:t>Análisis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>
                <a:latin typeface="Arial" pitchFamily="34" charset="0"/>
              </a:rPr>
              <a:t>de </a:t>
            </a:r>
            <a:r>
              <a:rPr lang="pt-BR" sz="2800" dirty="0" err="1" smtClean="0">
                <a:latin typeface="Arial" pitchFamily="34" charset="0"/>
              </a:rPr>
              <a:t>suelo</a:t>
            </a:r>
            <a:endParaRPr lang="pt-BR" sz="1600" b="1" dirty="0">
              <a:latin typeface="Arial" pitchFamily="34" charset="0"/>
            </a:endParaRPr>
          </a:p>
        </p:txBody>
      </p:sp>
      <p:sp>
        <p:nvSpPr>
          <p:cNvPr id="9220" name="Oval 5"/>
          <p:cNvSpPr>
            <a:spLocks noChangeArrowheads="1"/>
          </p:cNvSpPr>
          <p:nvPr/>
        </p:nvSpPr>
        <p:spPr bwMode="auto">
          <a:xfrm>
            <a:off x="3429000" y="1143000"/>
            <a:ext cx="3657600" cy="7620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21" name="Oval 6"/>
          <p:cNvSpPr>
            <a:spLocks noChangeArrowheads="1"/>
          </p:cNvSpPr>
          <p:nvPr/>
        </p:nvSpPr>
        <p:spPr bwMode="auto">
          <a:xfrm>
            <a:off x="3428992" y="1785926"/>
            <a:ext cx="3657600" cy="9144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22" name="Oval 7"/>
          <p:cNvSpPr>
            <a:spLocks noChangeArrowheads="1"/>
          </p:cNvSpPr>
          <p:nvPr/>
        </p:nvSpPr>
        <p:spPr bwMode="auto">
          <a:xfrm>
            <a:off x="3352800" y="3581400"/>
            <a:ext cx="3657600" cy="9144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23" name="Oval 8"/>
          <p:cNvSpPr>
            <a:spLocks noChangeArrowheads="1"/>
          </p:cNvSpPr>
          <p:nvPr/>
        </p:nvSpPr>
        <p:spPr bwMode="auto">
          <a:xfrm>
            <a:off x="1447800" y="5181600"/>
            <a:ext cx="7239000" cy="16764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24" name="AutoShape 9"/>
          <p:cNvSpPr>
            <a:spLocks noChangeArrowheads="1"/>
          </p:cNvSpPr>
          <p:nvPr/>
        </p:nvSpPr>
        <p:spPr bwMode="auto">
          <a:xfrm>
            <a:off x="4114800" y="4648200"/>
            <a:ext cx="1981200" cy="6096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250"/>
            <a:ext cx="9144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14500"/>
            <a:ext cx="9144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1026"/>
          <p:cNvSpPr txBox="1">
            <a:spLocks noChangeArrowheads="1"/>
          </p:cNvSpPr>
          <p:nvPr/>
        </p:nvSpPr>
        <p:spPr bwMode="auto">
          <a:xfrm>
            <a:off x="2362200" y="457200"/>
            <a:ext cx="37016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800" b="1" i="1" dirty="0">
                <a:solidFill>
                  <a:schemeClr val="folHlink"/>
                </a:solidFill>
                <a:latin typeface="Arial" pitchFamily="34" charset="0"/>
              </a:rPr>
              <a:t>Glebas </a:t>
            </a:r>
            <a:r>
              <a:rPr lang="pt-BR" sz="2800" b="1" i="1" dirty="0" err="1" smtClean="0">
                <a:solidFill>
                  <a:schemeClr val="folHlink"/>
                </a:solidFill>
                <a:latin typeface="Arial" pitchFamily="34" charset="0"/>
              </a:rPr>
              <a:t>homogeneas</a:t>
            </a:r>
            <a:endParaRPr lang="pt-BR" sz="2800" b="1" i="1" dirty="0">
              <a:solidFill>
                <a:schemeClr val="folHlink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9"/>
          <p:cNvSpPr txBox="1">
            <a:spLocks noChangeArrowheads="1"/>
          </p:cNvSpPr>
          <p:nvPr/>
        </p:nvSpPr>
        <p:spPr bwMode="auto">
          <a:xfrm>
            <a:off x="2362200" y="0"/>
            <a:ext cx="39148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MUESTREO </a:t>
            </a:r>
            <a:r>
              <a:rPr lang="pt-BR" sz="2800" b="1" i="1" dirty="0">
                <a:solidFill>
                  <a:schemeClr val="folHlink"/>
                </a:solidFill>
                <a:latin typeface="Arial" pitchFamily="34" charset="0"/>
              </a:rPr>
              <a:t>DE </a:t>
            </a:r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HOJA</a:t>
            </a:r>
            <a:endParaRPr lang="pt-BR" sz="2800" b="1" i="1" dirty="0">
              <a:solidFill>
                <a:schemeClr val="folHlink"/>
              </a:solidFill>
              <a:latin typeface="Arial" pitchFamily="34" charset="0"/>
            </a:endParaRPr>
          </a:p>
        </p:txBody>
      </p:sp>
      <p:sp>
        <p:nvSpPr>
          <p:cNvPr id="27651" name="Text Box 30"/>
          <p:cNvSpPr txBox="1">
            <a:spLocks noChangeArrowheads="1"/>
          </p:cNvSpPr>
          <p:nvPr/>
        </p:nvSpPr>
        <p:spPr bwMode="auto">
          <a:xfrm>
            <a:off x="1219200" y="644525"/>
            <a:ext cx="79248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La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diagnose foliar exige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un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rigor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en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el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muestreo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mayor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que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el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acepto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em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la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análisis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de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suelos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: Se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es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verdad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que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la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hoja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es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el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órgano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que reflete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mejor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el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estado nutricional, 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no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es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cualquer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hoja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que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hace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eso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: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como regra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recoge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para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análisis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hojas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recém-madura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en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uma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época dada 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de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la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vida 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de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la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planta. Para </a:t>
            </a:r>
            <a:r>
              <a:rPr lang="pt-BR" b="1" i="1" dirty="0" err="1">
                <a:solidFill>
                  <a:schemeClr val="folHlink"/>
                </a:solidFill>
                <a:latin typeface="Arial" pitchFamily="34" charset="0"/>
              </a:rPr>
              <a:t>e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sto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hay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necesidade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de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padronización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,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buscando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la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estabilidad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y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sensibilidad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,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con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uso de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muestras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compuestas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.</a:t>
            </a:r>
          </a:p>
        </p:txBody>
      </p:sp>
      <p:sp>
        <p:nvSpPr>
          <p:cNvPr id="27652" name="Text Box 32"/>
          <p:cNvSpPr txBox="1">
            <a:spLocks noChangeArrowheads="1"/>
          </p:cNvSpPr>
          <p:nvPr/>
        </p:nvSpPr>
        <p:spPr bwMode="auto">
          <a:xfrm>
            <a:off x="1219200" y="4057650"/>
            <a:ext cx="7620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b="1" i="1" dirty="0" err="1" smtClean="0">
                <a:solidFill>
                  <a:srgbClr val="33CC33"/>
                </a:solidFill>
                <a:latin typeface="Arial" pitchFamily="34" charset="0"/>
              </a:rPr>
              <a:t>Así</a:t>
            </a:r>
            <a:r>
              <a:rPr lang="pt-BR" b="1" i="1" dirty="0" smtClean="0">
                <a:solidFill>
                  <a:srgbClr val="33CC33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rgbClr val="33CC33"/>
                </a:solidFill>
                <a:latin typeface="Arial" pitchFamily="34" charset="0"/>
              </a:rPr>
              <a:t>hay</a:t>
            </a:r>
            <a:r>
              <a:rPr lang="pt-BR" b="1" i="1" dirty="0" smtClean="0">
                <a:solidFill>
                  <a:srgbClr val="33CC33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rgbClr val="33CC33"/>
                </a:solidFill>
                <a:latin typeface="Arial" pitchFamily="34" charset="0"/>
              </a:rPr>
              <a:t>muchos</a:t>
            </a:r>
            <a:r>
              <a:rPr lang="pt-BR" b="1" i="1" dirty="0" smtClean="0">
                <a:solidFill>
                  <a:srgbClr val="33CC33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rgbClr val="33CC33"/>
                </a:solidFill>
                <a:latin typeface="Arial" pitchFamily="34" charset="0"/>
              </a:rPr>
              <a:t>factores</a:t>
            </a:r>
            <a:r>
              <a:rPr lang="pt-BR" b="1" i="1" dirty="0" smtClean="0">
                <a:solidFill>
                  <a:srgbClr val="33CC33"/>
                </a:solidFill>
                <a:latin typeface="Arial" pitchFamily="34" charset="0"/>
              </a:rPr>
              <a:t> </a:t>
            </a:r>
            <a:r>
              <a:rPr lang="pt-BR" b="1" i="1" dirty="0">
                <a:solidFill>
                  <a:srgbClr val="33CC33"/>
                </a:solidFill>
                <a:latin typeface="Arial" pitchFamily="34" charset="0"/>
              </a:rPr>
              <a:t>que </a:t>
            </a:r>
            <a:r>
              <a:rPr lang="pt-BR" b="1" i="1" dirty="0" err="1" smtClean="0">
                <a:solidFill>
                  <a:srgbClr val="33CC33"/>
                </a:solidFill>
                <a:latin typeface="Arial" pitchFamily="34" charset="0"/>
              </a:rPr>
              <a:t>puedem</a:t>
            </a:r>
            <a:r>
              <a:rPr lang="pt-BR" b="1" i="1" dirty="0" smtClean="0">
                <a:solidFill>
                  <a:srgbClr val="33CC33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rgbClr val="33CC33"/>
                </a:solidFill>
                <a:latin typeface="Arial" pitchFamily="34" charset="0"/>
              </a:rPr>
              <a:t>afectar</a:t>
            </a:r>
            <a:r>
              <a:rPr lang="pt-BR" b="1" i="1" dirty="0" smtClean="0">
                <a:solidFill>
                  <a:srgbClr val="33CC33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rgbClr val="33CC33"/>
                </a:solidFill>
                <a:latin typeface="Arial" pitchFamily="34" charset="0"/>
              </a:rPr>
              <a:t>los</a:t>
            </a:r>
            <a:r>
              <a:rPr lang="pt-BR" b="1" i="1" dirty="0" smtClean="0">
                <a:solidFill>
                  <a:srgbClr val="33CC33"/>
                </a:solidFill>
                <a:latin typeface="Arial" pitchFamily="34" charset="0"/>
              </a:rPr>
              <a:t> </a:t>
            </a:r>
            <a:r>
              <a:rPr lang="pt-BR" b="1" i="1" dirty="0">
                <a:solidFill>
                  <a:srgbClr val="33CC33"/>
                </a:solidFill>
                <a:latin typeface="Arial" pitchFamily="34" charset="0"/>
              </a:rPr>
              <a:t>teores foliares de nutrientes:</a:t>
            </a:r>
          </a:p>
          <a:p>
            <a:pPr eaLnBrk="0" hangingPunct="0"/>
            <a:endParaRPr lang="pt-BR" b="1" i="1" dirty="0">
              <a:solidFill>
                <a:srgbClr val="33CC33"/>
              </a:solidFill>
              <a:latin typeface="Arial" pitchFamily="34" charset="0"/>
            </a:endParaRPr>
          </a:p>
          <a:p>
            <a:pPr eaLnBrk="0" hangingPunct="0"/>
            <a:r>
              <a:rPr lang="pt-BR" b="1" i="1" dirty="0">
                <a:latin typeface="Arial" pitchFamily="34" charset="0"/>
                <a:sym typeface="Symbol" pitchFamily="18" charset="2"/>
              </a:rPr>
              <a:t> </a:t>
            </a:r>
            <a:r>
              <a:rPr lang="pt-BR" b="1" i="1" dirty="0">
                <a:solidFill>
                  <a:srgbClr val="33CC33"/>
                </a:solidFill>
                <a:latin typeface="Arial" pitchFamily="34" charset="0"/>
              </a:rPr>
              <a:t>Culturas (variedades); </a:t>
            </a:r>
          </a:p>
          <a:p>
            <a:pPr eaLnBrk="0" hangingPunct="0">
              <a:buFont typeface="Symbol" pitchFamily="18" charset="2"/>
              <a:buNone/>
            </a:pPr>
            <a:r>
              <a:rPr lang="pt-BR" b="1" i="1" dirty="0">
                <a:latin typeface="Arial" pitchFamily="34" charset="0"/>
                <a:sym typeface="Symbol" pitchFamily="18" charset="2"/>
              </a:rPr>
              <a:t></a:t>
            </a:r>
            <a:r>
              <a:rPr lang="pt-BR" b="1" i="1" dirty="0">
                <a:solidFill>
                  <a:srgbClr val="33CC33"/>
                </a:solidFill>
                <a:latin typeface="Arial" pitchFamily="34" charset="0"/>
              </a:rPr>
              <a:t> </a:t>
            </a:r>
            <a:r>
              <a:rPr lang="pt-BR" b="1" i="1" dirty="0" err="1">
                <a:solidFill>
                  <a:srgbClr val="33CC33"/>
                </a:solidFill>
                <a:latin typeface="Arial" pitchFamily="34" charset="0"/>
              </a:rPr>
              <a:t>e</a:t>
            </a:r>
            <a:r>
              <a:rPr lang="pt-BR" b="1" i="1" dirty="0" err="1" smtClean="0">
                <a:solidFill>
                  <a:srgbClr val="33CC33"/>
                </a:solidFill>
                <a:latin typeface="Arial" pitchFamily="34" charset="0"/>
              </a:rPr>
              <a:t>dad</a:t>
            </a:r>
            <a:r>
              <a:rPr lang="pt-BR" b="1" i="1" dirty="0" smtClean="0">
                <a:solidFill>
                  <a:srgbClr val="33CC33"/>
                </a:solidFill>
                <a:latin typeface="Arial" pitchFamily="34" charset="0"/>
              </a:rPr>
              <a:t> de </a:t>
            </a:r>
            <a:r>
              <a:rPr lang="pt-BR" b="1" i="1" dirty="0" err="1" smtClean="0">
                <a:solidFill>
                  <a:srgbClr val="33CC33"/>
                </a:solidFill>
                <a:latin typeface="Arial" pitchFamily="34" charset="0"/>
              </a:rPr>
              <a:t>las</a:t>
            </a:r>
            <a:r>
              <a:rPr lang="pt-BR" b="1" i="1" dirty="0" smtClean="0">
                <a:solidFill>
                  <a:srgbClr val="33CC33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rgbClr val="33CC33"/>
                </a:solidFill>
                <a:latin typeface="Arial" pitchFamily="34" charset="0"/>
              </a:rPr>
              <a:t>hojas</a:t>
            </a:r>
            <a:r>
              <a:rPr lang="pt-BR" b="1" i="1" dirty="0" smtClean="0">
                <a:solidFill>
                  <a:srgbClr val="33CC33"/>
                </a:solidFill>
                <a:latin typeface="Arial" pitchFamily="34" charset="0"/>
              </a:rPr>
              <a:t>;              </a:t>
            </a:r>
            <a:r>
              <a:rPr lang="pt-BR" b="1" i="1" dirty="0">
                <a:latin typeface="Arial" pitchFamily="34" charset="0"/>
                <a:sym typeface="Symbol" pitchFamily="18" charset="2"/>
              </a:rPr>
              <a:t></a:t>
            </a:r>
            <a:r>
              <a:rPr lang="pt-BR" b="1" i="1" dirty="0">
                <a:solidFill>
                  <a:srgbClr val="33CC33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rgbClr val="33CC33"/>
                </a:solidFill>
                <a:latin typeface="Arial" pitchFamily="34" charset="0"/>
              </a:rPr>
              <a:t>lluvia</a:t>
            </a:r>
            <a:r>
              <a:rPr lang="pt-BR" b="1" i="1" dirty="0" smtClean="0">
                <a:solidFill>
                  <a:srgbClr val="33CC33"/>
                </a:solidFill>
                <a:latin typeface="Arial" pitchFamily="34" charset="0"/>
              </a:rPr>
              <a:t>;                                </a:t>
            </a:r>
            <a:endParaRPr lang="pt-BR" b="1" i="1" dirty="0">
              <a:solidFill>
                <a:srgbClr val="33CC33"/>
              </a:solidFill>
              <a:latin typeface="Arial" pitchFamily="34" charset="0"/>
            </a:endParaRPr>
          </a:p>
          <a:p>
            <a:pPr eaLnBrk="0" hangingPunct="0">
              <a:buFont typeface="Symbol" pitchFamily="18" charset="2"/>
              <a:buNone/>
            </a:pPr>
            <a:r>
              <a:rPr lang="pt-BR" b="1" i="1" dirty="0">
                <a:latin typeface="Arial" pitchFamily="34" charset="0"/>
                <a:sym typeface="Symbol" pitchFamily="18" charset="2"/>
              </a:rPr>
              <a:t></a:t>
            </a:r>
            <a:r>
              <a:rPr lang="pt-BR" b="1" i="1" dirty="0">
                <a:solidFill>
                  <a:srgbClr val="33CC33"/>
                </a:solidFill>
                <a:latin typeface="Arial" pitchFamily="34" charset="0"/>
              </a:rPr>
              <a:t> Tratos </a:t>
            </a:r>
            <a:r>
              <a:rPr lang="pt-BR" b="1" i="1" dirty="0" err="1" smtClean="0">
                <a:solidFill>
                  <a:srgbClr val="33CC33"/>
                </a:solidFill>
                <a:latin typeface="Arial" pitchFamily="34" charset="0"/>
              </a:rPr>
              <a:t>culturales</a:t>
            </a:r>
            <a:r>
              <a:rPr lang="pt-BR" b="1" i="1" dirty="0" smtClean="0">
                <a:solidFill>
                  <a:srgbClr val="33CC33"/>
                </a:solidFill>
                <a:latin typeface="Arial" pitchFamily="34" charset="0"/>
              </a:rPr>
              <a:t>;               </a:t>
            </a:r>
            <a:r>
              <a:rPr lang="pt-BR" b="1" i="1" dirty="0">
                <a:latin typeface="Arial" pitchFamily="34" charset="0"/>
                <a:sym typeface="Symbol" pitchFamily="18" charset="2"/>
              </a:rPr>
              <a:t></a:t>
            </a:r>
            <a:r>
              <a:rPr lang="pt-BR" b="1" i="1" dirty="0">
                <a:solidFill>
                  <a:srgbClr val="33CC33"/>
                </a:solidFill>
                <a:latin typeface="Arial" pitchFamily="34" charset="0"/>
              </a:rPr>
              <a:t> </a:t>
            </a:r>
            <a:r>
              <a:rPr lang="pt-BR" b="1" i="1" dirty="0" smtClean="0">
                <a:solidFill>
                  <a:srgbClr val="33CC33"/>
                </a:solidFill>
                <a:latin typeface="Arial" pitchFamily="34" charset="0"/>
              </a:rPr>
              <a:t>Plagas/</a:t>
            </a:r>
            <a:r>
              <a:rPr lang="pt-BR" b="1" i="1" dirty="0" err="1" smtClean="0">
                <a:solidFill>
                  <a:srgbClr val="33CC33"/>
                </a:solidFill>
                <a:latin typeface="Arial" pitchFamily="34" charset="0"/>
              </a:rPr>
              <a:t>molestias</a:t>
            </a:r>
            <a:r>
              <a:rPr lang="pt-BR" b="1" i="1" dirty="0" smtClean="0">
                <a:solidFill>
                  <a:srgbClr val="33CC33"/>
                </a:solidFill>
                <a:latin typeface="Arial" pitchFamily="34" charset="0"/>
              </a:rPr>
              <a:t> </a:t>
            </a:r>
            <a:endParaRPr lang="pt-BR" b="1" i="1" dirty="0">
              <a:solidFill>
                <a:srgbClr val="33CC33"/>
              </a:solidFill>
              <a:latin typeface="Arial" pitchFamily="34" charset="0"/>
            </a:endParaRPr>
          </a:p>
          <a:p>
            <a:pPr eaLnBrk="0" hangingPunct="0">
              <a:buFont typeface="Symbol" pitchFamily="18" charset="2"/>
              <a:buNone/>
            </a:pPr>
            <a:r>
              <a:rPr lang="pt-BR" b="1" i="1" dirty="0">
                <a:latin typeface="Arial" pitchFamily="34" charset="0"/>
                <a:sym typeface="Symbol" pitchFamily="18" charset="2"/>
              </a:rPr>
              <a:t></a:t>
            </a:r>
            <a:r>
              <a:rPr lang="pt-BR" b="1" i="1" dirty="0">
                <a:solidFill>
                  <a:srgbClr val="33CC33"/>
                </a:solidFill>
                <a:latin typeface="Arial" pitchFamily="34" charset="0"/>
              </a:rPr>
              <a:t> </a:t>
            </a:r>
            <a:r>
              <a:rPr lang="pt-BR" b="1" i="1" dirty="0">
                <a:solidFill>
                  <a:srgbClr val="33CC33"/>
                </a:solidFill>
                <a:latin typeface="Arial" pitchFamily="34" charset="0"/>
                <a:sym typeface="Symbol" pitchFamily="18" charset="2"/>
              </a:rPr>
              <a:t>Época </a:t>
            </a:r>
            <a:r>
              <a:rPr lang="pt-BR" b="1" i="1" dirty="0" err="1" smtClean="0">
                <a:solidFill>
                  <a:srgbClr val="33CC33"/>
                </a:solidFill>
                <a:latin typeface="Arial" pitchFamily="34" charset="0"/>
                <a:sym typeface="Symbol" pitchFamily="18" charset="2"/>
              </a:rPr>
              <a:t>del</a:t>
            </a:r>
            <a:r>
              <a:rPr lang="pt-BR" b="1" i="1" dirty="0" smtClean="0">
                <a:solidFill>
                  <a:srgbClr val="33CC33"/>
                </a:solidFill>
                <a:latin typeface="Arial" pitchFamily="34" charset="0"/>
                <a:sym typeface="Symbol" pitchFamily="18" charset="2"/>
              </a:rPr>
              <a:t> </a:t>
            </a:r>
            <a:r>
              <a:rPr lang="pt-BR" b="1" i="1" dirty="0" err="1" smtClean="0">
                <a:solidFill>
                  <a:srgbClr val="33CC33"/>
                </a:solidFill>
                <a:latin typeface="Arial" pitchFamily="34" charset="0"/>
                <a:sym typeface="Symbol" pitchFamily="18" charset="2"/>
              </a:rPr>
              <a:t>año</a:t>
            </a:r>
            <a:endParaRPr lang="pt-BR" b="1" i="1" dirty="0">
              <a:solidFill>
                <a:srgbClr val="33CC33"/>
              </a:solidFill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5229146" y="0"/>
            <a:ext cx="39148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MUESTREO </a:t>
            </a:r>
            <a:r>
              <a:rPr lang="pt-BR" sz="2800" b="1" i="1" dirty="0">
                <a:solidFill>
                  <a:schemeClr val="folHlink"/>
                </a:solidFill>
                <a:latin typeface="Arial" pitchFamily="34" charset="0"/>
              </a:rPr>
              <a:t>DE </a:t>
            </a:r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HOJA</a:t>
            </a:r>
            <a:endParaRPr lang="pt-BR" sz="2800" b="1" i="1" dirty="0">
              <a:solidFill>
                <a:schemeClr val="folHlink"/>
              </a:solidFill>
              <a:latin typeface="Arial" pitchFamily="34" charset="0"/>
            </a:endParaRPr>
          </a:p>
        </p:txBody>
      </p:sp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1219200" y="381000"/>
            <a:ext cx="79248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sz="3200" b="1" i="1">
                <a:latin typeface="Arial" pitchFamily="34" charset="0"/>
                <a:sym typeface="Symbol" pitchFamily="18" charset="2"/>
              </a:rPr>
              <a:t></a:t>
            </a:r>
            <a:r>
              <a:rPr lang="pt-BR" sz="2800" b="1" i="1">
                <a:solidFill>
                  <a:srgbClr val="33CC33"/>
                </a:solidFill>
                <a:latin typeface="Arial" pitchFamily="34" charset="0"/>
              </a:rPr>
              <a:t> Culturas (variedades); </a:t>
            </a:r>
          </a:p>
          <a:p>
            <a:pPr algn="ctr" eaLnBrk="0" hangingPunct="0"/>
            <a:r>
              <a:rPr lang="pt-BR" sz="2800" b="1" i="1">
                <a:solidFill>
                  <a:schemeClr val="folHlink"/>
                </a:solidFill>
                <a:latin typeface="Arial" pitchFamily="34" charset="0"/>
              </a:rPr>
              <a:t>Cana-de-açúcar:</a:t>
            </a:r>
            <a:r>
              <a:rPr lang="pt-BR" sz="2800" b="1" i="1">
                <a:latin typeface="Arial" pitchFamily="34" charset="0"/>
              </a:rPr>
              <a:t> </a:t>
            </a:r>
          </a:p>
          <a:p>
            <a:pPr eaLnBrk="0" hangingPunct="0"/>
            <a:r>
              <a:rPr lang="pt-BR" sz="2800" b="1" i="1">
                <a:latin typeface="Arial" pitchFamily="34" charset="0"/>
              </a:rPr>
              <a:t>N – 19,6 até 22,8 g/kg;</a:t>
            </a:r>
          </a:p>
          <a:p>
            <a:pPr eaLnBrk="0" hangingPunct="0"/>
            <a:r>
              <a:rPr lang="pt-BR" sz="2800" b="1" i="1">
                <a:latin typeface="Arial" pitchFamily="34" charset="0"/>
              </a:rPr>
              <a:t>P – 2 até 2,6 g/kg;</a:t>
            </a:r>
          </a:p>
          <a:p>
            <a:pPr eaLnBrk="0" hangingPunct="0"/>
            <a:r>
              <a:rPr lang="pt-BR" sz="2800" b="1" i="1">
                <a:latin typeface="Arial" pitchFamily="34" charset="0"/>
              </a:rPr>
              <a:t>K – 6,5 até 15,2 g/kg. </a:t>
            </a:r>
          </a:p>
          <a:p>
            <a:pPr algn="ctr" eaLnBrk="0" hangingPunct="0"/>
            <a:r>
              <a:rPr lang="pt-BR" sz="2800" b="1" i="1">
                <a:solidFill>
                  <a:schemeClr val="folHlink"/>
                </a:solidFill>
                <a:latin typeface="Arial" pitchFamily="34" charset="0"/>
              </a:rPr>
              <a:t>Laranjeira:</a:t>
            </a:r>
          </a:p>
        </p:txBody>
      </p:sp>
      <p:graphicFrame>
        <p:nvGraphicFramePr>
          <p:cNvPr id="187458" name="Group 66"/>
          <p:cNvGraphicFramePr>
            <a:graphicFrameLocks noGrp="1"/>
          </p:cNvGraphicFramePr>
          <p:nvPr/>
        </p:nvGraphicFramePr>
        <p:xfrm>
          <a:off x="1219200" y="3330575"/>
          <a:ext cx="7848600" cy="3094673"/>
        </p:xfrm>
        <a:graphic>
          <a:graphicData uri="http://schemas.openxmlformats.org/drawingml/2006/table">
            <a:tbl>
              <a:tblPr/>
              <a:tblGrid>
                <a:gridCol w="2392363"/>
                <a:gridCol w="1981200"/>
                <a:gridCol w="1814512"/>
                <a:gridCol w="1660525"/>
              </a:tblGrid>
              <a:tr h="59531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EfeCto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dEL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porta-enxerto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en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los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teores foliares 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de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la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copa 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de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la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laranjeira (Pêra)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Porta-enxerto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g/kg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Cleópatra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39,2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Pêra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25,1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34,7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438400" y="228600"/>
            <a:ext cx="41745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AMUESTREO </a:t>
            </a:r>
            <a:r>
              <a:rPr lang="pt-BR" sz="2800" b="1" i="1" dirty="0">
                <a:solidFill>
                  <a:schemeClr val="folHlink"/>
                </a:solidFill>
                <a:latin typeface="Arial" pitchFamily="34" charset="0"/>
              </a:rPr>
              <a:t>DE </a:t>
            </a:r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HOJA</a:t>
            </a:r>
            <a:endParaRPr lang="pt-BR" sz="2800" b="1" i="1" dirty="0">
              <a:solidFill>
                <a:schemeClr val="folHlink"/>
              </a:solidFill>
              <a:latin typeface="Arial" pitchFamily="34" charset="0"/>
            </a:endParaRPr>
          </a:p>
        </p:txBody>
      </p:sp>
      <p:sp>
        <p:nvSpPr>
          <p:cNvPr id="29699" name="Rectangle 7"/>
          <p:cNvSpPr>
            <a:spLocks noChangeArrowheads="1"/>
          </p:cNvSpPr>
          <p:nvPr/>
        </p:nvSpPr>
        <p:spPr bwMode="auto">
          <a:xfrm>
            <a:off x="3048000" y="838200"/>
            <a:ext cx="36279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 i="1" dirty="0">
                <a:latin typeface="Arial" pitchFamily="34" charset="0"/>
                <a:sym typeface="Symbol" pitchFamily="18" charset="2"/>
              </a:rPr>
              <a:t></a:t>
            </a:r>
            <a:r>
              <a:rPr lang="pt-BR" sz="2800" b="1" i="1" dirty="0">
                <a:solidFill>
                  <a:srgbClr val="33CC33"/>
                </a:solidFill>
                <a:latin typeface="Arial" pitchFamily="34" charset="0"/>
              </a:rPr>
              <a:t> </a:t>
            </a:r>
            <a:r>
              <a:rPr lang="pt-BR" sz="2800" b="1" i="1" dirty="0" err="1" smtClean="0">
                <a:solidFill>
                  <a:srgbClr val="33CC33"/>
                </a:solidFill>
                <a:latin typeface="Arial" pitchFamily="34" charset="0"/>
              </a:rPr>
              <a:t>edad</a:t>
            </a:r>
            <a:r>
              <a:rPr lang="pt-BR" sz="2800" b="1" i="1" dirty="0" smtClean="0">
                <a:solidFill>
                  <a:srgbClr val="33CC33"/>
                </a:solidFill>
                <a:latin typeface="Arial" pitchFamily="34" charset="0"/>
              </a:rPr>
              <a:t> de </a:t>
            </a:r>
            <a:r>
              <a:rPr lang="pt-BR" sz="2800" b="1" i="1" dirty="0" err="1" smtClean="0">
                <a:solidFill>
                  <a:srgbClr val="33CC33"/>
                </a:solidFill>
                <a:latin typeface="Arial" pitchFamily="34" charset="0"/>
              </a:rPr>
              <a:t>las</a:t>
            </a:r>
            <a:r>
              <a:rPr lang="pt-BR" sz="2800" b="1" i="1" dirty="0" smtClean="0">
                <a:solidFill>
                  <a:srgbClr val="33CC33"/>
                </a:solidFill>
                <a:latin typeface="Arial" pitchFamily="34" charset="0"/>
              </a:rPr>
              <a:t> </a:t>
            </a:r>
            <a:r>
              <a:rPr lang="pt-BR" sz="2800" b="1" i="1" dirty="0" err="1" smtClean="0">
                <a:solidFill>
                  <a:srgbClr val="33CC33"/>
                </a:solidFill>
                <a:latin typeface="Arial" pitchFamily="34" charset="0"/>
              </a:rPr>
              <a:t>hojas</a:t>
            </a:r>
            <a:r>
              <a:rPr lang="pt-BR" sz="2800" b="1" i="1" dirty="0" smtClean="0">
                <a:solidFill>
                  <a:srgbClr val="33CC33"/>
                </a:solidFill>
                <a:latin typeface="Arial" pitchFamily="34" charset="0"/>
              </a:rPr>
              <a:t>;</a:t>
            </a:r>
            <a:endParaRPr lang="pt-BR" sz="2800" b="1" i="1" dirty="0">
              <a:solidFill>
                <a:srgbClr val="33CC33"/>
              </a:solidFill>
              <a:latin typeface="Arial" pitchFamily="34" charset="0"/>
            </a:endParaRPr>
          </a:p>
        </p:txBody>
      </p:sp>
      <p:graphicFrame>
        <p:nvGraphicFramePr>
          <p:cNvPr id="186432" name="Group 64"/>
          <p:cNvGraphicFramePr>
            <a:graphicFrameLocks noGrp="1"/>
          </p:cNvGraphicFramePr>
          <p:nvPr/>
        </p:nvGraphicFramePr>
        <p:xfrm>
          <a:off x="1371600" y="1600200"/>
          <a:ext cx="7543800" cy="5168266"/>
        </p:xfrm>
        <a:graphic>
          <a:graphicData uri="http://schemas.openxmlformats.org/drawingml/2006/table">
            <a:tbl>
              <a:tblPr/>
              <a:tblGrid>
                <a:gridCol w="2628896"/>
                <a:gridCol w="2552704"/>
                <a:gridCol w="2362200"/>
              </a:tblGrid>
              <a:tr h="8382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Tendencia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en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la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variación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del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teor foliar 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de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los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elementos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con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la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edad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de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las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hojas</a:t>
                      </a:r>
                      <a:endParaRPr kumimoji="0" lang="pt-BR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884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Espécie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Diminuición</a:t>
                      </a:r>
                      <a:endParaRPr kumimoji="0" lang="pt-BR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Aumento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5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Cafeeiro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N,P,K,Zn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Ca, Mg, S, B, Ca, Mn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5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Cana-de-açúcar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N, P, 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Milho e Sorgo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N,P,K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5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Hortaliças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N,P, 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362200" y="228600"/>
            <a:ext cx="39148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MUESTREO </a:t>
            </a:r>
            <a:r>
              <a:rPr lang="pt-BR" sz="2800" b="1" i="1" dirty="0">
                <a:solidFill>
                  <a:schemeClr val="folHlink"/>
                </a:solidFill>
                <a:latin typeface="Arial" pitchFamily="34" charset="0"/>
              </a:rPr>
              <a:t>DE </a:t>
            </a:r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HOJA</a:t>
            </a:r>
            <a:endParaRPr lang="pt-BR" sz="2800" b="1" i="1" dirty="0">
              <a:solidFill>
                <a:schemeClr val="folHlink"/>
              </a:solidFill>
              <a:latin typeface="Arial" pitchFamily="34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048000" y="914400"/>
            <a:ext cx="19271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 i="1" dirty="0">
                <a:latin typeface="Arial" pitchFamily="34" charset="0"/>
                <a:sym typeface="Symbol" pitchFamily="18" charset="2"/>
              </a:rPr>
              <a:t></a:t>
            </a:r>
            <a:r>
              <a:rPr lang="pt-BR" sz="2800" b="1" i="1" dirty="0">
                <a:solidFill>
                  <a:srgbClr val="33CC33"/>
                </a:solidFill>
                <a:latin typeface="Arial" pitchFamily="34" charset="0"/>
              </a:rPr>
              <a:t> </a:t>
            </a:r>
            <a:r>
              <a:rPr lang="pt-BR" sz="2800" b="1" i="1" dirty="0" smtClean="0">
                <a:solidFill>
                  <a:srgbClr val="33CC33"/>
                </a:solidFill>
                <a:latin typeface="Arial" pitchFamily="34" charset="0"/>
              </a:rPr>
              <a:t>LLUVIA;</a:t>
            </a:r>
            <a:endParaRPr lang="pt-BR" sz="2800" b="1" i="1" dirty="0">
              <a:solidFill>
                <a:srgbClr val="33CC33"/>
              </a:solidFill>
              <a:latin typeface="Arial" pitchFamily="34" charset="0"/>
            </a:endParaRPr>
          </a:p>
        </p:txBody>
      </p:sp>
      <p:graphicFrame>
        <p:nvGraphicFramePr>
          <p:cNvPr id="191537" name="Group 49"/>
          <p:cNvGraphicFramePr>
            <a:graphicFrameLocks noGrp="1"/>
          </p:cNvGraphicFramePr>
          <p:nvPr/>
        </p:nvGraphicFramePr>
        <p:xfrm>
          <a:off x="1371600" y="1447800"/>
          <a:ext cx="7772400" cy="5277804"/>
        </p:xfrm>
        <a:graphic>
          <a:graphicData uri="http://schemas.openxmlformats.org/drawingml/2006/table">
            <a:tbl>
              <a:tblPr/>
              <a:tblGrid>
                <a:gridCol w="1752600"/>
                <a:gridCol w="3657600"/>
                <a:gridCol w="2362200"/>
              </a:tblGrid>
              <a:tr h="8382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Variación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en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los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teores foliares (folha+3) de cana-soca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en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función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de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la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lluvia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dos 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meses antes 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de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el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muestreo</a:t>
                      </a:r>
                      <a:endParaRPr kumimoji="0" lang="pt-BR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fol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884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Elemento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Ecuación</a:t>
                      </a: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Variación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devido 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a 200 mm de </a:t>
                      </a:r>
                      <a:r>
                        <a:rPr kumimoji="0" lang="pt-B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lluvia</a:t>
                      </a: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5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Y=1,47+0,000847 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0,17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5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Y=0,138+0,000097 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0,02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Mg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Y=0,122+0,000134 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0,03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5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Y=0,125+0,000277 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0,06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3048000" y="990600"/>
            <a:ext cx="34275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 i="1" dirty="0">
                <a:latin typeface="Arial" pitchFamily="34" charset="0"/>
                <a:sym typeface="Symbol" pitchFamily="18" charset="2"/>
              </a:rPr>
              <a:t></a:t>
            </a:r>
            <a:r>
              <a:rPr lang="pt-BR" sz="2800" b="1" i="1" dirty="0">
                <a:solidFill>
                  <a:srgbClr val="33CC33"/>
                </a:solidFill>
                <a:latin typeface="Arial" pitchFamily="34" charset="0"/>
              </a:rPr>
              <a:t> </a:t>
            </a:r>
            <a:r>
              <a:rPr lang="pt-BR" sz="2800" b="1" i="1" dirty="0" smtClean="0">
                <a:solidFill>
                  <a:srgbClr val="33CC33"/>
                </a:solidFill>
                <a:latin typeface="Arial" pitchFamily="34" charset="0"/>
              </a:rPr>
              <a:t>Plagas/</a:t>
            </a:r>
            <a:r>
              <a:rPr lang="pt-BR" sz="2800" b="1" i="1" dirty="0" err="1" smtClean="0">
                <a:solidFill>
                  <a:srgbClr val="33CC33"/>
                </a:solidFill>
                <a:latin typeface="Arial" pitchFamily="34" charset="0"/>
              </a:rPr>
              <a:t>molestias</a:t>
            </a:r>
            <a:endParaRPr lang="pt-BR" sz="2800" b="1" i="1" dirty="0">
              <a:solidFill>
                <a:srgbClr val="33CC33"/>
              </a:solidFill>
              <a:latin typeface="Arial" pitchFamily="34" charset="0"/>
            </a:endParaRPr>
          </a:p>
        </p:txBody>
      </p:sp>
      <p:graphicFrame>
        <p:nvGraphicFramePr>
          <p:cNvPr id="192559" name="Group 47"/>
          <p:cNvGraphicFramePr>
            <a:graphicFrameLocks noGrp="1"/>
          </p:cNvGraphicFramePr>
          <p:nvPr/>
        </p:nvGraphicFramePr>
        <p:xfrm>
          <a:off x="1295400" y="1600200"/>
          <a:ext cx="7620000" cy="5156202"/>
        </p:xfrm>
        <a:graphic>
          <a:graphicData uri="http://schemas.openxmlformats.org/drawingml/2006/table">
            <a:tbl>
              <a:tblPr/>
              <a:tblGrid>
                <a:gridCol w="3200400"/>
                <a:gridCol w="2438400"/>
                <a:gridCol w="1981200"/>
              </a:tblGrid>
              <a:tr h="8382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Composición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de cátions de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hojas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de algodoeiro 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de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ua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cosecha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con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plantas sadias 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o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afectadas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pelo “vermelhão”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884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Elemento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Plantas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725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33CC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Saludables</a:t>
                      </a:r>
                      <a:endParaRPr kumimoji="0" lang="pt-B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CC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Enfermas</a:t>
                      </a:r>
                      <a:endParaRPr kumimoji="0" lang="pt-B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CC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5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K (g/kg)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18,3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Ca (g/kg)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37,0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31,1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5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Mg (g/kg)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6,3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4,9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362200" y="228600"/>
            <a:ext cx="39148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MUESTREO </a:t>
            </a:r>
            <a:r>
              <a:rPr lang="pt-BR" sz="2800" b="1" i="1" dirty="0">
                <a:solidFill>
                  <a:schemeClr val="folHlink"/>
                </a:solidFill>
                <a:latin typeface="Arial" pitchFamily="34" charset="0"/>
              </a:rPr>
              <a:t>DE </a:t>
            </a:r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HOJA</a:t>
            </a:r>
            <a:endParaRPr lang="pt-BR" sz="2800" b="1" i="1" dirty="0">
              <a:solidFill>
                <a:schemeClr val="folHlink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048000" y="1219200"/>
            <a:ext cx="37208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 i="1" dirty="0">
                <a:latin typeface="Arial" pitchFamily="34" charset="0"/>
                <a:sym typeface="Symbol" pitchFamily="18" charset="2"/>
              </a:rPr>
              <a:t></a:t>
            </a:r>
            <a:r>
              <a:rPr lang="pt-BR" sz="2800" b="1" i="1" dirty="0">
                <a:solidFill>
                  <a:srgbClr val="33CC33"/>
                </a:solidFill>
                <a:latin typeface="Arial" pitchFamily="34" charset="0"/>
              </a:rPr>
              <a:t>  Tratos </a:t>
            </a:r>
            <a:r>
              <a:rPr lang="pt-BR" sz="2800" b="1" i="1" dirty="0" err="1" smtClean="0">
                <a:solidFill>
                  <a:srgbClr val="33CC33"/>
                </a:solidFill>
                <a:latin typeface="Arial" pitchFamily="34" charset="0"/>
              </a:rPr>
              <a:t>culturales</a:t>
            </a:r>
            <a:r>
              <a:rPr lang="pt-BR" sz="2800" b="1" i="1" dirty="0" smtClean="0">
                <a:solidFill>
                  <a:srgbClr val="33CC33"/>
                </a:solidFill>
                <a:latin typeface="Arial" pitchFamily="34" charset="0"/>
              </a:rPr>
              <a:t>; </a:t>
            </a:r>
            <a:endParaRPr lang="pt-BR" sz="2800" b="1" i="1" dirty="0">
              <a:solidFill>
                <a:srgbClr val="33CC33"/>
              </a:solidFill>
              <a:latin typeface="Arial" pitchFamily="34" charset="0"/>
            </a:endParaRPr>
          </a:p>
        </p:txBody>
      </p:sp>
      <p:graphicFrame>
        <p:nvGraphicFramePr>
          <p:cNvPr id="193581" name="Group 45"/>
          <p:cNvGraphicFramePr>
            <a:graphicFrameLocks noGrp="1"/>
          </p:cNvGraphicFramePr>
          <p:nvPr/>
        </p:nvGraphicFramePr>
        <p:xfrm>
          <a:off x="1295400" y="2205038"/>
          <a:ext cx="7620000" cy="4271964"/>
        </p:xfrm>
        <a:graphic>
          <a:graphicData uri="http://schemas.openxmlformats.org/drawingml/2006/table">
            <a:tbl>
              <a:tblPr/>
              <a:tblGrid>
                <a:gridCol w="3276600"/>
                <a:gridCol w="2286000"/>
                <a:gridCol w="2057400"/>
              </a:tblGrid>
              <a:tr h="12954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Efecto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de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algunos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tratos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culturales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en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los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teores de P 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y 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Mn foliares 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de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las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hojas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de 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la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laranjeira “</a:t>
                      </a:r>
                      <a:r>
                        <a:rPr kumimoji="0" lang="pt-BR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Hamlim</a:t>
                      </a: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”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725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Tratamientos</a:t>
                      </a:r>
                      <a:endParaRPr kumimoji="0" lang="pt-B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CC33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P (g/kg)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Mn (mg/kg)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5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Herbicidas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5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Duas </a:t>
                      </a:r>
                      <a:r>
                        <a:rPr kumimoji="0" lang="pt-B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araciones</a:t>
                      </a:r>
                      <a:endParaRPr kumimoji="0" lang="pt-B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C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Mucuna-preta</a:t>
                      </a:r>
                      <a:endParaRPr kumimoji="0" lang="pt-B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362200" y="228600"/>
            <a:ext cx="39148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MUESTREO </a:t>
            </a:r>
            <a:r>
              <a:rPr lang="pt-BR" sz="2800" b="1" i="1" dirty="0">
                <a:solidFill>
                  <a:schemeClr val="folHlink"/>
                </a:solidFill>
                <a:latin typeface="Arial" pitchFamily="34" charset="0"/>
              </a:rPr>
              <a:t>DE </a:t>
            </a:r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HOJA</a:t>
            </a:r>
            <a:endParaRPr lang="pt-BR" sz="2800" b="1" i="1" dirty="0">
              <a:solidFill>
                <a:schemeClr val="folHlink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7"/>
          <p:cNvSpPr>
            <a:spLocks noChangeArrowheads="1"/>
          </p:cNvSpPr>
          <p:nvPr/>
        </p:nvSpPr>
        <p:spPr bwMode="auto">
          <a:xfrm>
            <a:off x="381000" y="152400"/>
            <a:ext cx="86726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 i="1" dirty="0">
                <a:latin typeface="Arial" pitchFamily="34" charset="0"/>
                <a:sym typeface="Symbol" pitchFamily="18" charset="2"/>
              </a:rPr>
              <a:t> </a:t>
            </a:r>
            <a:r>
              <a:rPr lang="pt-BR" sz="2000" b="1" i="1" dirty="0">
                <a:solidFill>
                  <a:srgbClr val="33CC33"/>
                </a:solidFill>
                <a:latin typeface="Arial" pitchFamily="34" charset="0"/>
                <a:sym typeface="Symbol" pitchFamily="18" charset="2"/>
              </a:rPr>
              <a:t>Época </a:t>
            </a:r>
            <a:r>
              <a:rPr lang="pt-BR" sz="2000" b="1" i="1" dirty="0" err="1" smtClean="0">
                <a:solidFill>
                  <a:srgbClr val="33CC33"/>
                </a:solidFill>
                <a:latin typeface="Arial" pitchFamily="34" charset="0"/>
                <a:sym typeface="Symbol" pitchFamily="18" charset="2"/>
              </a:rPr>
              <a:t>del</a:t>
            </a:r>
            <a:r>
              <a:rPr lang="pt-BR" sz="2000" b="1" i="1" dirty="0" smtClean="0">
                <a:solidFill>
                  <a:srgbClr val="33CC33"/>
                </a:solidFill>
                <a:latin typeface="Arial" pitchFamily="34" charset="0"/>
                <a:sym typeface="Symbol" pitchFamily="18" charset="2"/>
              </a:rPr>
              <a:t> </a:t>
            </a:r>
            <a:r>
              <a:rPr lang="pt-BR" sz="2000" b="1" i="1" dirty="0" err="1" smtClean="0">
                <a:solidFill>
                  <a:srgbClr val="33CC33"/>
                </a:solidFill>
                <a:latin typeface="Arial" pitchFamily="34" charset="0"/>
                <a:sym typeface="Symbol" pitchFamily="18" charset="2"/>
              </a:rPr>
              <a:t>año</a:t>
            </a:r>
            <a:r>
              <a:rPr lang="pt-BR" sz="2000" b="1" i="1" dirty="0">
                <a:solidFill>
                  <a:srgbClr val="33CC33"/>
                </a:solidFill>
                <a:latin typeface="Arial" pitchFamily="34" charset="0"/>
                <a:sym typeface="Symbol" pitchFamily="18" charset="2"/>
              </a:rPr>
              <a:t>: </a:t>
            </a:r>
            <a:r>
              <a:rPr lang="pt-BR" sz="2000" b="1" i="1" dirty="0">
                <a:solidFill>
                  <a:srgbClr val="FFCC00"/>
                </a:solidFill>
                <a:latin typeface="Arial" pitchFamily="34" charset="0"/>
                <a:sym typeface="Symbol" pitchFamily="18" charset="2"/>
              </a:rPr>
              <a:t>Teores foliares </a:t>
            </a:r>
            <a:r>
              <a:rPr lang="pt-BR" sz="2000" b="1" i="1" dirty="0" err="1" smtClean="0">
                <a:solidFill>
                  <a:srgbClr val="FFCC00"/>
                </a:solidFill>
                <a:latin typeface="Arial" pitchFamily="34" charset="0"/>
                <a:sym typeface="Symbol" pitchFamily="18" charset="2"/>
              </a:rPr>
              <a:t>en</a:t>
            </a:r>
            <a:r>
              <a:rPr lang="pt-BR" sz="2000" b="1" i="1" dirty="0" smtClean="0">
                <a:solidFill>
                  <a:srgbClr val="FFCC00"/>
                </a:solidFill>
                <a:latin typeface="Arial" pitchFamily="34" charset="0"/>
                <a:sym typeface="Symbol" pitchFamily="18" charset="2"/>
              </a:rPr>
              <a:t> </a:t>
            </a:r>
            <a:r>
              <a:rPr lang="pt-BR" sz="2000" b="1" i="1" dirty="0" err="1" smtClean="0">
                <a:solidFill>
                  <a:srgbClr val="FFCC00"/>
                </a:solidFill>
                <a:latin typeface="Arial" pitchFamily="34" charset="0"/>
                <a:sym typeface="Symbol" pitchFamily="18" charset="2"/>
              </a:rPr>
              <a:t>la</a:t>
            </a:r>
            <a:r>
              <a:rPr lang="pt-BR" sz="2000" b="1" i="1" dirty="0" smtClean="0">
                <a:solidFill>
                  <a:srgbClr val="FFCC00"/>
                </a:solidFill>
                <a:latin typeface="Arial" pitchFamily="34" charset="0"/>
                <a:sym typeface="Symbol" pitchFamily="18" charset="2"/>
              </a:rPr>
              <a:t> </a:t>
            </a:r>
            <a:r>
              <a:rPr lang="pt-BR" sz="2000" b="1" i="1" dirty="0">
                <a:solidFill>
                  <a:srgbClr val="FFCC00"/>
                </a:solidFill>
                <a:latin typeface="Arial" pitchFamily="34" charset="0"/>
                <a:sym typeface="Symbol" pitchFamily="18" charset="2"/>
              </a:rPr>
              <a:t>carambola </a:t>
            </a:r>
            <a:r>
              <a:rPr lang="pt-BR" sz="2000" b="1" i="1" dirty="0" err="1" smtClean="0">
                <a:solidFill>
                  <a:srgbClr val="FFCC00"/>
                </a:solidFill>
                <a:latin typeface="Arial" pitchFamily="34" charset="0"/>
                <a:sym typeface="Symbol" pitchFamily="18" charset="2"/>
              </a:rPr>
              <a:t>en</a:t>
            </a:r>
            <a:r>
              <a:rPr lang="pt-BR" sz="2000" b="1" i="1" dirty="0" smtClean="0">
                <a:solidFill>
                  <a:srgbClr val="FFCC00"/>
                </a:solidFill>
                <a:latin typeface="Arial" pitchFamily="34" charset="0"/>
                <a:sym typeface="Symbol" pitchFamily="18" charset="2"/>
              </a:rPr>
              <a:t> </a:t>
            </a:r>
            <a:r>
              <a:rPr lang="pt-BR" sz="2000" b="1" i="1" dirty="0" err="1" smtClean="0">
                <a:solidFill>
                  <a:srgbClr val="FFCC00"/>
                </a:solidFill>
                <a:latin typeface="Arial" pitchFamily="34" charset="0"/>
                <a:sym typeface="Symbol" pitchFamily="18" charset="2"/>
              </a:rPr>
              <a:t>función</a:t>
            </a:r>
            <a:r>
              <a:rPr lang="pt-BR" sz="2000" b="1" i="1" dirty="0" smtClean="0">
                <a:solidFill>
                  <a:srgbClr val="FFCC00"/>
                </a:solidFill>
                <a:latin typeface="Arial" pitchFamily="34" charset="0"/>
                <a:sym typeface="Symbol" pitchFamily="18" charset="2"/>
              </a:rPr>
              <a:t> de </a:t>
            </a:r>
            <a:r>
              <a:rPr lang="pt-BR" sz="2000" b="1" i="1" dirty="0" err="1" smtClean="0">
                <a:solidFill>
                  <a:srgbClr val="FFCC00"/>
                </a:solidFill>
                <a:latin typeface="Arial" pitchFamily="34" charset="0"/>
                <a:sym typeface="Symbol" pitchFamily="18" charset="2"/>
              </a:rPr>
              <a:t>liming</a:t>
            </a:r>
            <a:endParaRPr lang="pt-BR" sz="2000" b="1" i="1" dirty="0">
              <a:solidFill>
                <a:srgbClr val="FFCC00"/>
              </a:solidFill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33795" name="Group 1359"/>
          <p:cNvGrpSpPr>
            <a:grpSpLocks/>
          </p:cNvGrpSpPr>
          <p:nvPr/>
        </p:nvGrpSpPr>
        <p:grpSpPr bwMode="auto">
          <a:xfrm>
            <a:off x="0" y="685800"/>
            <a:ext cx="9144000" cy="6172200"/>
            <a:chOff x="-3" y="-3"/>
            <a:chExt cx="4172" cy="9128"/>
          </a:xfrm>
        </p:grpSpPr>
        <p:grpSp>
          <p:nvGrpSpPr>
            <p:cNvPr id="33796" name="Group 1357"/>
            <p:cNvGrpSpPr>
              <a:grpSpLocks/>
            </p:cNvGrpSpPr>
            <p:nvPr/>
          </p:nvGrpSpPr>
          <p:grpSpPr bwMode="auto">
            <a:xfrm>
              <a:off x="0" y="0"/>
              <a:ext cx="4166" cy="9122"/>
              <a:chOff x="0" y="0"/>
              <a:chExt cx="4166" cy="9122"/>
            </a:xfrm>
          </p:grpSpPr>
          <p:grpSp>
            <p:nvGrpSpPr>
              <p:cNvPr id="33798" name="Group 1940"/>
              <p:cNvGrpSpPr>
                <a:grpSpLocks/>
              </p:cNvGrpSpPr>
              <p:nvPr/>
            </p:nvGrpSpPr>
            <p:grpSpPr bwMode="auto">
              <a:xfrm>
                <a:off x="0" y="0"/>
                <a:ext cx="631" cy="606"/>
                <a:chOff x="0" y="0"/>
                <a:chExt cx="631" cy="606"/>
              </a:xfrm>
            </p:grpSpPr>
            <p:sp>
              <p:nvSpPr>
                <p:cNvPr id="34459" name="Rectangle 1718"/>
                <p:cNvSpPr>
                  <a:spLocks noChangeArrowheads="1"/>
                </p:cNvSpPr>
                <p:nvPr/>
              </p:nvSpPr>
              <p:spPr bwMode="auto">
                <a:xfrm>
                  <a:off x="28" y="0"/>
                  <a:ext cx="575" cy="6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eaLnBrk="0" hangingPunct="0"/>
                  <a:r>
                    <a:rPr lang="en-US" sz="1800" b="1">
                      <a:cs typeface="Times New Roman" pitchFamily="18" charset="0"/>
                    </a:rPr>
                    <a:t>Época 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eaLnBrk="0" hangingPunct="0"/>
                  <a:endParaRPr lang="en-US" sz="1800" b="1"/>
                </a:p>
              </p:txBody>
            </p:sp>
            <p:sp>
              <p:nvSpPr>
                <p:cNvPr id="34460" name="Rectangle 193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631" cy="60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799" name="Group 1942"/>
              <p:cNvGrpSpPr>
                <a:grpSpLocks/>
              </p:cNvGrpSpPr>
              <p:nvPr/>
            </p:nvGrpSpPr>
            <p:grpSpPr bwMode="auto">
              <a:xfrm>
                <a:off x="631" y="0"/>
                <a:ext cx="399" cy="606"/>
                <a:chOff x="631" y="0"/>
                <a:chExt cx="399" cy="606"/>
              </a:xfrm>
            </p:grpSpPr>
            <p:sp>
              <p:nvSpPr>
                <p:cNvPr id="34457" name="Rectangle 1719"/>
                <p:cNvSpPr>
                  <a:spLocks noChangeArrowheads="1"/>
                </p:cNvSpPr>
                <p:nvPr/>
              </p:nvSpPr>
              <p:spPr bwMode="auto">
                <a:xfrm>
                  <a:off x="659" y="0"/>
                  <a:ext cx="343" cy="6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dirty="0" err="1" smtClean="0">
                      <a:latin typeface="Arial" pitchFamily="34" charset="0"/>
                      <a:cs typeface="Times New Roman" pitchFamily="18" charset="0"/>
                    </a:rPr>
                    <a:t>Hoja</a:t>
                  </a:r>
                  <a:endParaRPr lang="en-US" sz="1800" b="1" dirty="0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 dirty="0"/>
                </a:p>
              </p:txBody>
            </p:sp>
            <p:sp>
              <p:nvSpPr>
                <p:cNvPr id="34458" name="Rectangle 1941"/>
                <p:cNvSpPr>
                  <a:spLocks noChangeArrowheads="1"/>
                </p:cNvSpPr>
                <p:nvPr/>
              </p:nvSpPr>
              <p:spPr bwMode="auto">
                <a:xfrm>
                  <a:off x="631" y="0"/>
                  <a:ext cx="399" cy="60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00" name="Group 1944"/>
              <p:cNvGrpSpPr>
                <a:grpSpLocks/>
              </p:cNvGrpSpPr>
              <p:nvPr/>
            </p:nvGrpSpPr>
            <p:grpSpPr bwMode="auto">
              <a:xfrm>
                <a:off x="1030" y="0"/>
                <a:ext cx="304" cy="606"/>
                <a:chOff x="1030" y="0"/>
                <a:chExt cx="304" cy="606"/>
              </a:xfrm>
            </p:grpSpPr>
            <p:sp>
              <p:nvSpPr>
                <p:cNvPr id="34455" name="Rectangle 1720"/>
                <p:cNvSpPr>
                  <a:spLocks noChangeArrowheads="1"/>
                </p:cNvSpPr>
                <p:nvPr/>
              </p:nvSpPr>
              <p:spPr bwMode="auto">
                <a:xfrm>
                  <a:off x="1058" y="0"/>
                  <a:ext cx="248" cy="6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N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56" name="Rectangle 1943"/>
                <p:cNvSpPr>
                  <a:spLocks noChangeArrowheads="1"/>
                </p:cNvSpPr>
                <p:nvPr/>
              </p:nvSpPr>
              <p:spPr bwMode="auto">
                <a:xfrm>
                  <a:off x="1030" y="0"/>
                  <a:ext cx="304" cy="60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01" name="Group 1946"/>
              <p:cNvGrpSpPr>
                <a:grpSpLocks/>
              </p:cNvGrpSpPr>
              <p:nvPr/>
            </p:nvGrpSpPr>
            <p:grpSpPr bwMode="auto">
              <a:xfrm>
                <a:off x="1334" y="0"/>
                <a:ext cx="272" cy="606"/>
                <a:chOff x="1334" y="0"/>
                <a:chExt cx="272" cy="606"/>
              </a:xfrm>
            </p:grpSpPr>
            <p:sp>
              <p:nvSpPr>
                <p:cNvPr id="34453" name="Rectangle 1721"/>
                <p:cNvSpPr>
                  <a:spLocks noChangeArrowheads="1"/>
                </p:cNvSpPr>
                <p:nvPr/>
              </p:nvSpPr>
              <p:spPr bwMode="auto">
                <a:xfrm>
                  <a:off x="1362" y="0"/>
                  <a:ext cx="216" cy="6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P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54" name="Rectangle 1945"/>
                <p:cNvSpPr>
                  <a:spLocks noChangeArrowheads="1"/>
                </p:cNvSpPr>
                <p:nvPr/>
              </p:nvSpPr>
              <p:spPr bwMode="auto">
                <a:xfrm>
                  <a:off x="1334" y="0"/>
                  <a:ext cx="272" cy="60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02" name="Group 1948"/>
              <p:cNvGrpSpPr>
                <a:grpSpLocks/>
              </p:cNvGrpSpPr>
              <p:nvPr/>
            </p:nvGrpSpPr>
            <p:grpSpPr bwMode="auto">
              <a:xfrm>
                <a:off x="1606" y="0"/>
                <a:ext cx="272" cy="606"/>
                <a:chOff x="1606" y="0"/>
                <a:chExt cx="272" cy="606"/>
              </a:xfrm>
            </p:grpSpPr>
            <p:sp>
              <p:nvSpPr>
                <p:cNvPr id="34451" name="Rectangle 1722"/>
                <p:cNvSpPr>
                  <a:spLocks noChangeArrowheads="1"/>
                </p:cNvSpPr>
                <p:nvPr/>
              </p:nvSpPr>
              <p:spPr bwMode="auto">
                <a:xfrm>
                  <a:off x="1634" y="0"/>
                  <a:ext cx="216" cy="6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K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52" name="Rectangle 1947"/>
                <p:cNvSpPr>
                  <a:spLocks noChangeArrowheads="1"/>
                </p:cNvSpPr>
                <p:nvPr/>
              </p:nvSpPr>
              <p:spPr bwMode="auto">
                <a:xfrm>
                  <a:off x="1606" y="0"/>
                  <a:ext cx="272" cy="60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03" name="Group 1950"/>
              <p:cNvGrpSpPr>
                <a:grpSpLocks/>
              </p:cNvGrpSpPr>
              <p:nvPr/>
            </p:nvGrpSpPr>
            <p:grpSpPr bwMode="auto">
              <a:xfrm>
                <a:off x="1878" y="0"/>
                <a:ext cx="344" cy="606"/>
                <a:chOff x="1878" y="0"/>
                <a:chExt cx="344" cy="606"/>
              </a:xfrm>
            </p:grpSpPr>
            <p:sp>
              <p:nvSpPr>
                <p:cNvPr id="34449" name="Rectangle 1723"/>
                <p:cNvSpPr>
                  <a:spLocks noChangeArrowheads="1"/>
                </p:cNvSpPr>
                <p:nvPr/>
              </p:nvSpPr>
              <p:spPr bwMode="auto">
                <a:xfrm>
                  <a:off x="1906" y="0"/>
                  <a:ext cx="288" cy="6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Ca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50" name="Rectangle 1949"/>
                <p:cNvSpPr>
                  <a:spLocks noChangeArrowheads="1"/>
                </p:cNvSpPr>
                <p:nvPr/>
              </p:nvSpPr>
              <p:spPr bwMode="auto">
                <a:xfrm>
                  <a:off x="1878" y="0"/>
                  <a:ext cx="344" cy="60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04" name="Group 1952"/>
              <p:cNvGrpSpPr>
                <a:grpSpLocks/>
              </p:cNvGrpSpPr>
              <p:nvPr/>
            </p:nvGrpSpPr>
            <p:grpSpPr bwMode="auto">
              <a:xfrm>
                <a:off x="2222" y="0"/>
                <a:ext cx="416" cy="606"/>
                <a:chOff x="2222" y="0"/>
                <a:chExt cx="416" cy="606"/>
              </a:xfrm>
            </p:grpSpPr>
            <p:sp>
              <p:nvSpPr>
                <p:cNvPr id="34447" name="Rectangle 1724"/>
                <p:cNvSpPr>
                  <a:spLocks noChangeArrowheads="1"/>
                </p:cNvSpPr>
                <p:nvPr/>
              </p:nvSpPr>
              <p:spPr bwMode="auto">
                <a:xfrm>
                  <a:off x="2250" y="0"/>
                  <a:ext cx="360" cy="6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Mg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48" name="Rectangle 1951"/>
                <p:cNvSpPr>
                  <a:spLocks noChangeArrowheads="1"/>
                </p:cNvSpPr>
                <p:nvPr/>
              </p:nvSpPr>
              <p:spPr bwMode="auto">
                <a:xfrm>
                  <a:off x="2222" y="0"/>
                  <a:ext cx="416" cy="60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05" name="Group 1954"/>
              <p:cNvGrpSpPr>
                <a:grpSpLocks/>
              </p:cNvGrpSpPr>
              <p:nvPr/>
            </p:nvGrpSpPr>
            <p:grpSpPr bwMode="auto">
              <a:xfrm>
                <a:off x="2638" y="0"/>
                <a:ext cx="344" cy="606"/>
                <a:chOff x="2638" y="0"/>
                <a:chExt cx="344" cy="606"/>
              </a:xfrm>
            </p:grpSpPr>
            <p:sp>
              <p:nvSpPr>
                <p:cNvPr id="34445" name="Rectangle 1725"/>
                <p:cNvSpPr>
                  <a:spLocks noChangeArrowheads="1"/>
                </p:cNvSpPr>
                <p:nvPr/>
              </p:nvSpPr>
              <p:spPr bwMode="auto">
                <a:xfrm>
                  <a:off x="2666" y="0"/>
                  <a:ext cx="288" cy="6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Cu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46" name="Rectangle 1953"/>
                <p:cNvSpPr>
                  <a:spLocks noChangeArrowheads="1"/>
                </p:cNvSpPr>
                <p:nvPr/>
              </p:nvSpPr>
              <p:spPr bwMode="auto">
                <a:xfrm>
                  <a:off x="2638" y="0"/>
                  <a:ext cx="344" cy="60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06" name="Group 1956"/>
              <p:cNvGrpSpPr>
                <a:grpSpLocks/>
              </p:cNvGrpSpPr>
              <p:nvPr/>
            </p:nvGrpSpPr>
            <p:grpSpPr bwMode="auto">
              <a:xfrm>
                <a:off x="2982" y="0"/>
                <a:ext cx="344" cy="606"/>
                <a:chOff x="2982" y="0"/>
                <a:chExt cx="344" cy="606"/>
              </a:xfrm>
            </p:grpSpPr>
            <p:sp>
              <p:nvSpPr>
                <p:cNvPr id="34443" name="Rectangle 1726"/>
                <p:cNvSpPr>
                  <a:spLocks noChangeArrowheads="1"/>
                </p:cNvSpPr>
                <p:nvPr/>
              </p:nvSpPr>
              <p:spPr bwMode="auto">
                <a:xfrm>
                  <a:off x="3010" y="0"/>
                  <a:ext cx="288" cy="6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Fe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44" name="Rectangle 1955"/>
                <p:cNvSpPr>
                  <a:spLocks noChangeArrowheads="1"/>
                </p:cNvSpPr>
                <p:nvPr/>
              </p:nvSpPr>
              <p:spPr bwMode="auto">
                <a:xfrm>
                  <a:off x="2982" y="0"/>
                  <a:ext cx="344" cy="60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07" name="Group 1958"/>
              <p:cNvGrpSpPr>
                <a:grpSpLocks/>
              </p:cNvGrpSpPr>
              <p:nvPr/>
            </p:nvGrpSpPr>
            <p:grpSpPr bwMode="auto">
              <a:xfrm>
                <a:off x="3326" y="0"/>
                <a:ext cx="416" cy="606"/>
                <a:chOff x="3326" y="0"/>
                <a:chExt cx="416" cy="606"/>
              </a:xfrm>
            </p:grpSpPr>
            <p:sp>
              <p:nvSpPr>
                <p:cNvPr id="34441" name="Rectangle 1727"/>
                <p:cNvSpPr>
                  <a:spLocks noChangeArrowheads="1"/>
                </p:cNvSpPr>
                <p:nvPr/>
              </p:nvSpPr>
              <p:spPr bwMode="auto">
                <a:xfrm>
                  <a:off x="3354" y="0"/>
                  <a:ext cx="360" cy="6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Mn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42" name="Rectangle 1957"/>
                <p:cNvSpPr>
                  <a:spLocks noChangeArrowheads="1"/>
                </p:cNvSpPr>
                <p:nvPr/>
              </p:nvSpPr>
              <p:spPr bwMode="auto">
                <a:xfrm>
                  <a:off x="3326" y="0"/>
                  <a:ext cx="416" cy="60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08" name="Group 1960"/>
              <p:cNvGrpSpPr>
                <a:grpSpLocks/>
              </p:cNvGrpSpPr>
              <p:nvPr/>
            </p:nvGrpSpPr>
            <p:grpSpPr bwMode="auto">
              <a:xfrm>
                <a:off x="3742" y="0"/>
                <a:ext cx="424" cy="606"/>
                <a:chOff x="3742" y="0"/>
                <a:chExt cx="424" cy="606"/>
              </a:xfrm>
            </p:grpSpPr>
            <p:sp>
              <p:nvSpPr>
                <p:cNvPr id="34439" name="Rectangle 1728"/>
                <p:cNvSpPr>
                  <a:spLocks noChangeArrowheads="1"/>
                </p:cNvSpPr>
                <p:nvPr/>
              </p:nvSpPr>
              <p:spPr bwMode="auto">
                <a:xfrm>
                  <a:off x="3770" y="0"/>
                  <a:ext cx="368" cy="6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Zn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40" name="Rectangle 1959"/>
                <p:cNvSpPr>
                  <a:spLocks noChangeArrowheads="1"/>
                </p:cNvSpPr>
                <p:nvPr/>
              </p:nvSpPr>
              <p:spPr bwMode="auto">
                <a:xfrm>
                  <a:off x="3742" y="0"/>
                  <a:ext cx="424" cy="606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09" name="Group 1962"/>
              <p:cNvGrpSpPr>
                <a:grpSpLocks/>
              </p:cNvGrpSpPr>
              <p:nvPr/>
            </p:nvGrpSpPr>
            <p:grpSpPr bwMode="auto">
              <a:xfrm>
                <a:off x="0" y="606"/>
                <a:ext cx="632" cy="788"/>
                <a:chOff x="0" y="606"/>
                <a:chExt cx="632" cy="788"/>
              </a:xfrm>
            </p:grpSpPr>
            <p:sp>
              <p:nvSpPr>
                <p:cNvPr id="34437" name="Rectangle 1729"/>
                <p:cNvSpPr>
                  <a:spLocks noChangeArrowheads="1"/>
                </p:cNvSpPr>
                <p:nvPr/>
              </p:nvSpPr>
              <p:spPr bwMode="auto">
                <a:xfrm>
                  <a:off x="28" y="606"/>
                  <a:ext cx="576" cy="7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Mar/2002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38" name="Rectangle 1961"/>
                <p:cNvSpPr>
                  <a:spLocks noChangeArrowheads="1"/>
                </p:cNvSpPr>
                <p:nvPr/>
              </p:nvSpPr>
              <p:spPr bwMode="auto">
                <a:xfrm>
                  <a:off x="0" y="606"/>
                  <a:ext cx="632" cy="7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10" name="Group 1964"/>
              <p:cNvGrpSpPr>
                <a:grpSpLocks/>
              </p:cNvGrpSpPr>
              <p:nvPr/>
            </p:nvGrpSpPr>
            <p:grpSpPr bwMode="auto">
              <a:xfrm>
                <a:off x="632" y="606"/>
                <a:ext cx="398" cy="394"/>
                <a:chOff x="632" y="606"/>
                <a:chExt cx="398" cy="394"/>
              </a:xfrm>
            </p:grpSpPr>
            <p:sp>
              <p:nvSpPr>
                <p:cNvPr id="34435" name="Rectangle 1730"/>
                <p:cNvSpPr>
                  <a:spLocks noChangeArrowheads="1"/>
                </p:cNvSpPr>
                <p:nvPr/>
              </p:nvSpPr>
              <p:spPr bwMode="auto">
                <a:xfrm>
                  <a:off x="660" y="606"/>
                  <a:ext cx="342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800" b="1">
                      <a:cs typeface="Times New Roman" pitchFamily="18" charset="0"/>
                    </a:rPr>
                    <a:t>3</a:t>
                  </a:r>
                  <a:r>
                    <a:rPr lang="en-US" sz="1800" b="1" u="sng" baseline="30000">
                      <a:cs typeface="Times New Roman" pitchFamily="18" charset="0"/>
                    </a:rPr>
                    <a:t>a</a:t>
                  </a:r>
                  <a:r>
                    <a:rPr lang="en-US" sz="1800" b="1">
                      <a:cs typeface="Times New Roman" pitchFamily="18" charset="0"/>
                    </a:rPr>
                    <a:t> 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ctr" eaLnBrk="0" hangingPunct="0"/>
                  <a:endParaRPr lang="en-US" sz="1800" b="1"/>
                </a:p>
              </p:txBody>
            </p:sp>
            <p:sp>
              <p:nvSpPr>
                <p:cNvPr id="34436" name="Rectangle 1963"/>
                <p:cNvSpPr>
                  <a:spLocks noChangeArrowheads="1"/>
                </p:cNvSpPr>
                <p:nvPr/>
              </p:nvSpPr>
              <p:spPr bwMode="auto">
                <a:xfrm>
                  <a:off x="632" y="606"/>
                  <a:ext cx="398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11" name="Group 1966"/>
              <p:cNvGrpSpPr>
                <a:grpSpLocks/>
              </p:cNvGrpSpPr>
              <p:nvPr/>
            </p:nvGrpSpPr>
            <p:grpSpPr bwMode="auto">
              <a:xfrm>
                <a:off x="1030" y="606"/>
                <a:ext cx="304" cy="394"/>
                <a:chOff x="1030" y="606"/>
                <a:chExt cx="304" cy="394"/>
              </a:xfrm>
            </p:grpSpPr>
            <p:sp>
              <p:nvSpPr>
                <p:cNvPr id="34433" name="Rectangle 1731"/>
                <p:cNvSpPr>
                  <a:spLocks noChangeArrowheads="1"/>
                </p:cNvSpPr>
                <p:nvPr/>
              </p:nvSpPr>
              <p:spPr bwMode="auto">
                <a:xfrm>
                  <a:off x="1058" y="606"/>
                  <a:ext cx="24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34" name="Rectangle 1965"/>
                <p:cNvSpPr>
                  <a:spLocks noChangeArrowheads="1"/>
                </p:cNvSpPr>
                <p:nvPr/>
              </p:nvSpPr>
              <p:spPr bwMode="auto">
                <a:xfrm>
                  <a:off x="1030" y="606"/>
                  <a:ext cx="30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12" name="Group 1968"/>
              <p:cNvGrpSpPr>
                <a:grpSpLocks/>
              </p:cNvGrpSpPr>
              <p:nvPr/>
            </p:nvGrpSpPr>
            <p:grpSpPr bwMode="auto">
              <a:xfrm>
                <a:off x="1334" y="606"/>
                <a:ext cx="272" cy="394"/>
                <a:chOff x="1334" y="606"/>
                <a:chExt cx="272" cy="394"/>
              </a:xfrm>
            </p:grpSpPr>
            <p:sp>
              <p:nvSpPr>
                <p:cNvPr id="34431" name="Rectangle 1732"/>
                <p:cNvSpPr>
                  <a:spLocks noChangeArrowheads="1"/>
                </p:cNvSpPr>
                <p:nvPr/>
              </p:nvSpPr>
              <p:spPr bwMode="auto">
                <a:xfrm>
                  <a:off x="1362" y="606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32" name="Rectangle 1967"/>
                <p:cNvSpPr>
                  <a:spLocks noChangeArrowheads="1"/>
                </p:cNvSpPr>
                <p:nvPr/>
              </p:nvSpPr>
              <p:spPr bwMode="auto">
                <a:xfrm>
                  <a:off x="1334" y="606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13" name="Group 1970"/>
              <p:cNvGrpSpPr>
                <a:grpSpLocks/>
              </p:cNvGrpSpPr>
              <p:nvPr/>
            </p:nvGrpSpPr>
            <p:grpSpPr bwMode="auto">
              <a:xfrm>
                <a:off x="1606" y="606"/>
                <a:ext cx="272" cy="394"/>
                <a:chOff x="1606" y="606"/>
                <a:chExt cx="272" cy="394"/>
              </a:xfrm>
            </p:grpSpPr>
            <p:sp>
              <p:nvSpPr>
                <p:cNvPr id="34429" name="Rectangle 1733"/>
                <p:cNvSpPr>
                  <a:spLocks noChangeArrowheads="1"/>
                </p:cNvSpPr>
                <p:nvPr/>
              </p:nvSpPr>
              <p:spPr bwMode="auto">
                <a:xfrm>
                  <a:off x="1634" y="606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30" name="Rectangle 1969"/>
                <p:cNvSpPr>
                  <a:spLocks noChangeArrowheads="1"/>
                </p:cNvSpPr>
                <p:nvPr/>
              </p:nvSpPr>
              <p:spPr bwMode="auto">
                <a:xfrm>
                  <a:off x="1606" y="606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14" name="Group 1972"/>
              <p:cNvGrpSpPr>
                <a:grpSpLocks/>
              </p:cNvGrpSpPr>
              <p:nvPr/>
            </p:nvGrpSpPr>
            <p:grpSpPr bwMode="auto">
              <a:xfrm>
                <a:off x="1878" y="606"/>
                <a:ext cx="344" cy="394"/>
                <a:chOff x="1878" y="606"/>
                <a:chExt cx="344" cy="394"/>
              </a:xfrm>
            </p:grpSpPr>
            <p:sp>
              <p:nvSpPr>
                <p:cNvPr id="34427" name="Rectangle 1734"/>
                <p:cNvSpPr>
                  <a:spLocks noChangeArrowheads="1"/>
                </p:cNvSpPr>
                <p:nvPr/>
              </p:nvSpPr>
              <p:spPr bwMode="auto">
                <a:xfrm>
                  <a:off x="1906" y="606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28" name="Rectangle 1971"/>
                <p:cNvSpPr>
                  <a:spLocks noChangeArrowheads="1"/>
                </p:cNvSpPr>
                <p:nvPr/>
              </p:nvSpPr>
              <p:spPr bwMode="auto">
                <a:xfrm>
                  <a:off x="1878" y="606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15" name="Group 1974"/>
              <p:cNvGrpSpPr>
                <a:grpSpLocks/>
              </p:cNvGrpSpPr>
              <p:nvPr/>
            </p:nvGrpSpPr>
            <p:grpSpPr bwMode="auto">
              <a:xfrm>
                <a:off x="2222" y="606"/>
                <a:ext cx="416" cy="394"/>
                <a:chOff x="2222" y="606"/>
                <a:chExt cx="416" cy="394"/>
              </a:xfrm>
            </p:grpSpPr>
            <p:sp>
              <p:nvSpPr>
                <p:cNvPr id="34425" name="Rectangle 1735"/>
                <p:cNvSpPr>
                  <a:spLocks noChangeArrowheads="1"/>
                </p:cNvSpPr>
                <p:nvPr/>
              </p:nvSpPr>
              <p:spPr bwMode="auto">
                <a:xfrm>
                  <a:off x="2250" y="606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3,8*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26" name="Rectangle 1973"/>
                <p:cNvSpPr>
                  <a:spLocks noChangeArrowheads="1"/>
                </p:cNvSpPr>
                <p:nvPr/>
              </p:nvSpPr>
              <p:spPr bwMode="auto">
                <a:xfrm>
                  <a:off x="2222" y="606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16" name="Group 1976"/>
              <p:cNvGrpSpPr>
                <a:grpSpLocks/>
              </p:cNvGrpSpPr>
              <p:nvPr/>
            </p:nvGrpSpPr>
            <p:grpSpPr bwMode="auto">
              <a:xfrm>
                <a:off x="2638" y="606"/>
                <a:ext cx="344" cy="394"/>
                <a:chOff x="2638" y="606"/>
                <a:chExt cx="344" cy="394"/>
              </a:xfrm>
            </p:grpSpPr>
            <p:sp>
              <p:nvSpPr>
                <p:cNvPr id="34423" name="Rectangle 1736"/>
                <p:cNvSpPr>
                  <a:spLocks noChangeArrowheads="1"/>
                </p:cNvSpPr>
                <p:nvPr/>
              </p:nvSpPr>
              <p:spPr bwMode="auto">
                <a:xfrm>
                  <a:off x="2666" y="606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24" name="Rectangle 1975"/>
                <p:cNvSpPr>
                  <a:spLocks noChangeArrowheads="1"/>
                </p:cNvSpPr>
                <p:nvPr/>
              </p:nvSpPr>
              <p:spPr bwMode="auto">
                <a:xfrm>
                  <a:off x="2638" y="606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17" name="Group 1978"/>
              <p:cNvGrpSpPr>
                <a:grpSpLocks/>
              </p:cNvGrpSpPr>
              <p:nvPr/>
            </p:nvGrpSpPr>
            <p:grpSpPr bwMode="auto">
              <a:xfrm>
                <a:off x="2982" y="606"/>
                <a:ext cx="344" cy="394"/>
                <a:chOff x="2982" y="606"/>
                <a:chExt cx="344" cy="394"/>
              </a:xfrm>
            </p:grpSpPr>
            <p:sp>
              <p:nvSpPr>
                <p:cNvPr id="34421" name="Rectangle 1737"/>
                <p:cNvSpPr>
                  <a:spLocks noChangeArrowheads="1"/>
                </p:cNvSpPr>
                <p:nvPr/>
              </p:nvSpPr>
              <p:spPr bwMode="auto">
                <a:xfrm>
                  <a:off x="3010" y="606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22" name="Rectangle 1977"/>
                <p:cNvSpPr>
                  <a:spLocks noChangeArrowheads="1"/>
                </p:cNvSpPr>
                <p:nvPr/>
              </p:nvSpPr>
              <p:spPr bwMode="auto">
                <a:xfrm>
                  <a:off x="2982" y="606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18" name="Group 1980"/>
              <p:cNvGrpSpPr>
                <a:grpSpLocks/>
              </p:cNvGrpSpPr>
              <p:nvPr/>
            </p:nvGrpSpPr>
            <p:grpSpPr bwMode="auto">
              <a:xfrm>
                <a:off x="3326" y="606"/>
                <a:ext cx="416" cy="394"/>
                <a:chOff x="3326" y="606"/>
                <a:chExt cx="416" cy="394"/>
              </a:xfrm>
            </p:grpSpPr>
            <p:sp>
              <p:nvSpPr>
                <p:cNvPr id="34419" name="Rectangle 1738"/>
                <p:cNvSpPr>
                  <a:spLocks noChangeArrowheads="1"/>
                </p:cNvSpPr>
                <p:nvPr/>
              </p:nvSpPr>
              <p:spPr bwMode="auto">
                <a:xfrm>
                  <a:off x="3354" y="606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20" name="Rectangle 1979"/>
                <p:cNvSpPr>
                  <a:spLocks noChangeArrowheads="1"/>
                </p:cNvSpPr>
                <p:nvPr/>
              </p:nvSpPr>
              <p:spPr bwMode="auto">
                <a:xfrm>
                  <a:off x="3326" y="606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19" name="Group 1982"/>
              <p:cNvGrpSpPr>
                <a:grpSpLocks/>
              </p:cNvGrpSpPr>
              <p:nvPr/>
            </p:nvGrpSpPr>
            <p:grpSpPr bwMode="auto">
              <a:xfrm>
                <a:off x="3742" y="606"/>
                <a:ext cx="424" cy="394"/>
                <a:chOff x="3742" y="606"/>
                <a:chExt cx="424" cy="394"/>
              </a:xfrm>
            </p:grpSpPr>
            <p:sp>
              <p:nvSpPr>
                <p:cNvPr id="34417" name="Rectangle 1739"/>
                <p:cNvSpPr>
                  <a:spLocks noChangeArrowheads="1"/>
                </p:cNvSpPr>
                <p:nvPr/>
              </p:nvSpPr>
              <p:spPr bwMode="auto">
                <a:xfrm>
                  <a:off x="3770" y="606"/>
                  <a:ext cx="36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4,4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18" name="Rectangle 1981"/>
                <p:cNvSpPr>
                  <a:spLocks noChangeArrowheads="1"/>
                </p:cNvSpPr>
                <p:nvPr/>
              </p:nvSpPr>
              <p:spPr bwMode="auto">
                <a:xfrm>
                  <a:off x="3742" y="606"/>
                  <a:ext cx="42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20" name="Group 1984"/>
              <p:cNvGrpSpPr>
                <a:grpSpLocks/>
              </p:cNvGrpSpPr>
              <p:nvPr/>
            </p:nvGrpSpPr>
            <p:grpSpPr bwMode="auto">
              <a:xfrm>
                <a:off x="632" y="1000"/>
                <a:ext cx="398" cy="394"/>
                <a:chOff x="632" y="1000"/>
                <a:chExt cx="398" cy="394"/>
              </a:xfrm>
            </p:grpSpPr>
            <p:sp>
              <p:nvSpPr>
                <p:cNvPr id="34415" name="Rectangle 1740"/>
                <p:cNvSpPr>
                  <a:spLocks noChangeArrowheads="1"/>
                </p:cNvSpPr>
                <p:nvPr/>
              </p:nvSpPr>
              <p:spPr bwMode="auto">
                <a:xfrm>
                  <a:off x="660" y="1000"/>
                  <a:ext cx="342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800" b="1">
                      <a:cs typeface="Times New Roman" pitchFamily="18" charset="0"/>
                    </a:rPr>
                    <a:t>6</a:t>
                  </a:r>
                  <a:r>
                    <a:rPr lang="en-US" sz="1800" b="1" u="sng" baseline="30000">
                      <a:cs typeface="Times New Roman" pitchFamily="18" charset="0"/>
                    </a:rPr>
                    <a:t>a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ctr" eaLnBrk="0" hangingPunct="0"/>
                  <a:endParaRPr lang="en-US" sz="1800" b="1"/>
                </a:p>
              </p:txBody>
            </p:sp>
            <p:sp>
              <p:nvSpPr>
                <p:cNvPr id="34416" name="Rectangle 1983"/>
                <p:cNvSpPr>
                  <a:spLocks noChangeArrowheads="1"/>
                </p:cNvSpPr>
                <p:nvPr/>
              </p:nvSpPr>
              <p:spPr bwMode="auto">
                <a:xfrm>
                  <a:off x="632" y="1000"/>
                  <a:ext cx="398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21" name="Group 1986"/>
              <p:cNvGrpSpPr>
                <a:grpSpLocks/>
              </p:cNvGrpSpPr>
              <p:nvPr/>
            </p:nvGrpSpPr>
            <p:grpSpPr bwMode="auto">
              <a:xfrm>
                <a:off x="1030" y="1000"/>
                <a:ext cx="304" cy="394"/>
                <a:chOff x="1030" y="1000"/>
                <a:chExt cx="304" cy="394"/>
              </a:xfrm>
            </p:grpSpPr>
            <p:sp>
              <p:nvSpPr>
                <p:cNvPr id="34413" name="Rectangle 1741"/>
                <p:cNvSpPr>
                  <a:spLocks noChangeArrowheads="1"/>
                </p:cNvSpPr>
                <p:nvPr/>
              </p:nvSpPr>
              <p:spPr bwMode="auto">
                <a:xfrm>
                  <a:off x="1058" y="1000"/>
                  <a:ext cx="24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14" name="Rectangle 1985"/>
                <p:cNvSpPr>
                  <a:spLocks noChangeArrowheads="1"/>
                </p:cNvSpPr>
                <p:nvPr/>
              </p:nvSpPr>
              <p:spPr bwMode="auto">
                <a:xfrm>
                  <a:off x="1030" y="1000"/>
                  <a:ext cx="30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22" name="Group 1988"/>
              <p:cNvGrpSpPr>
                <a:grpSpLocks/>
              </p:cNvGrpSpPr>
              <p:nvPr/>
            </p:nvGrpSpPr>
            <p:grpSpPr bwMode="auto">
              <a:xfrm>
                <a:off x="1334" y="1000"/>
                <a:ext cx="272" cy="394"/>
                <a:chOff x="1334" y="1000"/>
                <a:chExt cx="272" cy="394"/>
              </a:xfrm>
            </p:grpSpPr>
            <p:sp>
              <p:nvSpPr>
                <p:cNvPr id="34411" name="Rectangle 1742"/>
                <p:cNvSpPr>
                  <a:spLocks noChangeArrowheads="1"/>
                </p:cNvSpPr>
                <p:nvPr/>
              </p:nvSpPr>
              <p:spPr bwMode="auto">
                <a:xfrm>
                  <a:off x="1362" y="1000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12" name="Rectangle 1987"/>
                <p:cNvSpPr>
                  <a:spLocks noChangeArrowheads="1"/>
                </p:cNvSpPr>
                <p:nvPr/>
              </p:nvSpPr>
              <p:spPr bwMode="auto">
                <a:xfrm>
                  <a:off x="1334" y="1000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23" name="Group 1990"/>
              <p:cNvGrpSpPr>
                <a:grpSpLocks/>
              </p:cNvGrpSpPr>
              <p:nvPr/>
            </p:nvGrpSpPr>
            <p:grpSpPr bwMode="auto">
              <a:xfrm>
                <a:off x="1606" y="1000"/>
                <a:ext cx="272" cy="394"/>
                <a:chOff x="1606" y="1000"/>
                <a:chExt cx="272" cy="394"/>
              </a:xfrm>
            </p:grpSpPr>
            <p:sp>
              <p:nvSpPr>
                <p:cNvPr id="34409" name="Rectangle 1743"/>
                <p:cNvSpPr>
                  <a:spLocks noChangeArrowheads="1"/>
                </p:cNvSpPr>
                <p:nvPr/>
              </p:nvSpPr>
              <p:spPr bwMode="auto">
                <a:xfrm>
                  <a:off x="1634" y="1000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10" name="Rectangle 1989"/>
                <p:cNvSpPr>
                  <a:spLocks noChangeArrowheads="1"/>
                </p:cNvSpPr>
                <p:nvPr/>
              </p:nvSpPr>
              <p:spPr bwMode="auto">
                <a:xfrm>
                  <a:off x="1606" y="1000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24" name="Group 1992"/>
              <p:cNvGrpSpPr>
                <a:grpSpLocks/>
              </p:cNvGrpSpPr>
              <p:nvPr/>
            </p:nvGrpSpPr>
            <p:grpSpPr bwMode="auto">
              <a:xfrm>
                <a:off x="1878" y="1000"/>
                <a:ext cx="344" cy="394"/>
                <a:chOff x="1878" y="1000"/>
                <a:chExt cx="344" cy="394"/>
              </a:xfrm>
            </p:grpSpPr>
            <p:sp>
              <p:nvSpPr>
                <p:cNvPr id="34407" name="Rectangle 1744"/>
                <p:cNvSpPr>
                  <a:spLocks noChangeArrowheads="1"/>
                </p:cNvSpPr>
                <p:nvPr/>
              </p:nvSpPr>
              <p:spPr bwMode="auto">
                <a:xfrm>
                  <a:off x="1906" y="1000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4,1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08" name="Rectangle 1991"/>
                <p:cNvSpPr>
                  <a:spLocks noChangeArrowheads="1"/>
                </p:cNvSpPr>
                <p:nvPr/>
              </p:nvSpPr>
              <p:spPr bwMode="auto">
                <a:xfrm>
                  <a:off x="1878" y="1000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25" name="Group 1994"/>
              <p:cNvGrpSpPr>
                <a:grpSpLocks/>
              </p:cNvGrpSpPr>
              <p:nvPr/>
            </p:nvGrpSpPr>
            <p:grpSpPr bwMode="auto">
              <a:xfrm>
                <a:off x="2222" y="1000"/>
                <a:ext cx="416" cy="394"/>
                <a:chOff x="2222" y="1000"/>
                <a:chExt cx="416" cy="394"/>
              </a:xfrm>
            </p:grpSpPr>
            <p:sp>
              <p:nvSpPr>
                <p:cNvPr id="34405" name="Rectangle 1745"/>
                <p:cNvSpPr>
                  <a:spLocks noChangeArrowheads="1"/>
                </p:cNvSpPr>
                <p:nvPr/>
              </p:nvSpPr>
              <p:spPr bwMode="auto">
                <a:xfrm>
                  <a:off x="2250" y="1000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4,4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06" name="Rectangle 1993"/>
                <p:cNvSpPr>
                  <a:spLocks noChangeArrowheads="1"/>
                </p:cNvSpPr>
                <p:nvPr/>
              </p:nvSpPr>
              <p:spPr bwMode="auto">
                <a:xfrm>
                  <a:off x="2222" y="1000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26" name="Group 1996"/>
              <p:cNvGrpSpPr>
                <a:grpSpLocks/>
              </p:cNvGrpSpPr>
              <p:nvPr/>
            </p:nvGrpSpPr>
            <p:grpSpPr bwMode="auto">
              <a:xfrm>
                <a:off x="2638" y="1000"/>
                <a:ext cx="344" cy="394"/>
                <a:chOff x="2638" y="1000"/>
                <a:chExt cx="344" cy="394"/>
              </a:xfrm>
            </p:grpSpPr>
            <p:sp>
              <p:nvSpPr>
                <p:cNvPr id="34403" name="Rectangle 1746"/>
                <p:cNvSpPr>
                  <a:spLocks noChangeArrowheads="1"/>
                </p:cNvSpPr>
                <p:nvPr/>
              </p:nvSpPr>
              <p:spPr bwMode="auto">
                <a:xfrm>
                  <a:off x="2666" y="1000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7,4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04" name="Rectangle 1995"/>
                <p:cNvSpPr>
                  <a:spLocks noChangeArrowheads="1"/>
                </p:cNvSpPr>
                <p:nvPr/>
              </p:nvSpPr>
              <p:spPr bwMode="auto">
                <a:xfrm>
                  <a:off x="2638" y="1000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27" name="Group 1998"/>
              <p:cNvGrpSpPr>
                <a:grpSpLocks/>
              </p:cNvGrpSpPr>
              <p:nvPr/>
            </p:nvGrpSpPr>
            <p:grpSpPr bwMode="auto">
              <a:xfrm>
                <a:off x="2982" y="1000"/>
                <a:ext cx="344" cy="394"/>
                <a:chOff x="2982" y="1000"/>
                <a:chExt cx="344" cy="394"/>
              </a:xfrm>
            </p:grpSpPr>
            <p:sp>
              <p:nvSpPr>
                <p:cNvPr id="34401" name="Rectangle 1747"/>
                <p:cNvSpPr>
                  <a:spLocks noChangeArrowheads="1"/>
                </p:cNvSpPr>
                <p:nvPr/>
              </p:nvSpPr>
              <p:spPr bwMode="auto">
                <a:xfrm>
                  <a:off x="3010" y="1000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02" name="Rectangle 1997"/>
                <p:cNvSpPr>
                  <a:spLocks noChangeArrowheads="1"/>
                </p:cNvSpPr>
                <p:nvPr/>
              </p:nvSpPr>
              <p:spPr bwMode="auto">
                <a:xfrm>
                  <a:off x="2982" y="1000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28" name="Group 2000"/>
              <p:cNvGrpSpPr>
                <a:grpSpLocks/>
              </p:cNvGrpSpPr>
              <p:nvPr/>
            </p:nvGrpSpPr>
            <p:grpSpPr bwMode="auto">
              <a:xfrm>
                <a:off x="3326" y="1000"/>
                <a:ext cx="416" cy="394"/>
                <a:chOff x="3326" y="1000"/>
                <a:chExt cx="416" cy="394"/>
              </a:xfrm>
            </p:grpSpPr>
            <p:sp>
              <p:nvSpPr>
                <p:cNvPr id="34399" name="Rectangle 1748"/>
                <p:cNvSpPr>
                  <a:spLocks noChangeArrowheads="1"/>
                </p:cNvSpPr>
                <p:nvPr/>
              </p:nvSpPr>
              <p:spPr bwMode="auto">
                <a:xfrm>
                  <a:off x="3354" y="1000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9,9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400" name="Rectangle 1999"/>
                <p:cNvSpPr>
                  <a:spLocks noChangeArrowheads="1"/>
                </p:cNvSpPr>
                <p:nvPr/>
              </p:nvSpPr>
              <p:spPr bwMode="auto">
                <a:xfrm>
                  <a:off x="3326" y="1000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29" name="Group 2002"/>
              <p:cNvGrpSpPr>
                <a:grpSpLocks/>
              </p:cNvGrpSpPr>
              <p:nvPr/>
            </p:nvGrpSpPr>
            <p:grpSpPr bwMode="auto">
              <a:xfrm>
                <a:off x="3742" y="1000"/>
                <a:ext cx="424" cy="394"/>
                <a:chOff x="3742" y="1000"/>
                <a:chExt cx="424" cy="394"/>
              </a:xfrm>
            </p:grpSpPr>
            <p:sp>
              <p:nvSpPr>
                <p:cNvPr id="34397" name="Rectangle 1749"/>
                <p:cNvSpPr>
                  <a:spLocks noChangeArrowheads="1"/>
                </p:cNvSpPr>
                <p:nvPr/>
              </p:nvSpPr>
              <p:spPr bwMode="auto">
                <a:xfrm>
                  <a:off x="3770" y="1000"/>
                  <a:ext cx="36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15,2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98" name="Rectangle 2001"/>
                <p:cNvSpPr>
                  <a:spLocks noChangeArrowheads="1"/>
                </p:cNvSpPr>
                <p:nvPr/>
              </p:nvSpPr>
              <p:spPr bwMode="auto">
                <a:xfrm>
                  <a:off x="3742" y="1000"/>
                  <a:ext cx="42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30" name="Group 2004"/>
              <p:cNvGrpSpPr>
                <a:grpSpLocks/>
              </p:cNvGrpSpPr>
              <p:nvPr/>
            </p:nvGrpSpPr>
            <p:grpSpPr bwMode="auto">
              <a:xfrm>
                <a:off x="0" y="1394"/>
                <a:ext cx="632" cy="788"/>
                <a:chOff x="0" y="1394"/>
                <a:chExt cx="632" cy="788"/>
              </a:xfrm>
            </p:grpSpPr>
            <p:sp>
              <p:nvSpPr>
                <p:cNvPr id="34395" name="Rectangle 1750"/>
                <p:cNvSpPr>
                  <a:spLocks noChangeArrowheads="1"/>
                </p:cNvSpPr>
                <p:nvPr/>
              </p:nvSpPr>
              <p:spPr bwMode="auto">
                <a:xfrm>
                  <a:off x="28" y="1394"/>
                  <a:ext cx="576" cy="7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Abril/2002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96" name="Rectangle 2003"/>
                <p:cNvSpPr>
                  <a:spLocks noChangeArrowheads="1"/>
                </p:cNvSpPr>
                <p:nvPr/>
              </p:nvSpPr>
              <p:spPr bwMode="auto">
                <a:xfrm>
                  <a:off x="0" y="1394"/>
                  <a:ext cx="632" cy="7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31" name="Group 2006"/>
              <p:cNvGrpSpPr>
                <a:grpSpLocks/>
              </p:cNvGrpSpPr>
              <p:nvPr/>
            </p:nvGrpSpPr>
            <p:grpSpPr bwMode="auto">
              <a:xfrm>
                <a:off x="632" y="1394"/>
                <a:ext cx="398" cy="394"/>
                <a:chOff x="632" y="1394"/>
                <a:chExt cx="398" cy="394"/>
              </a:xfrm>
            </p:grpSpPr>
            <p:sp>
              <p:nvSpPr>
                <p:cNvPr id="34393" name="Rectangle 1751"/>
                <p:cNvSpPr>
                  <a:spLocks noChangeArrowheads="1"/>
                </p:cNvSpPr>
                <p:nvPr/>
              </p:nvSpPr>
              <p:spPr bwMode="auto">
                <a:xfrm>
                  <a:off x="660" y="1394"/>
                  <a:ext cx="342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800" b="1">
                      <a:cs typeface="Times New Roman" pitchFamily="18" charset="0"/>
                    </a:rPr>
                    <a:t>3</a:t>
                  </a:r>
                  <a:r>
                    <a:rPr lang="en-US" sz="1800" b="1" u="sng" baseline="30000">
                      <a:cs typeface="Times New Roman" pitchFamily="18" charset="0"/>
                    </a:rPr>
                    <a:t>a</a:t>
                  </a:r>
                  <a:r>
                    <a:rPr lang="en-US" sz="1800" b="1">
                      <a:cs typeface="Times New Roman" pitchFamily="18" charset="0"/>
                    </a:rPr>
                    <a:t> 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ctr" eaLnBrk="0" hangingPunct="0"/>
                  <a:endParaRPr lang="en-US" sz="1800" b="1"/>
                </a:p>
              </p:txBody>
            </p:sp>
            <p:sp>
              <p:nvSpPr>
                <p:cNvPr id="34394" name="Rectangle 2005"/>
                <p:cNvSpPr>
                  <a:spLocks noChangeArrowheads="1"/>
                </p:cNvSpPr>
                <p:nvPr/>
              </p:nvSpPr>
              <p:spPr bwMode="auto">
                <a:xfrm>
                  <a:off x="632" y="1394"/>
                  <a:ext cx="398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32" name="Group 2008"/>
              <p:cNvGrpSpPr>
                <a:grpSpLocks/>
              </p:cNvGrpSpPr>
              <p:nvPr/>
            </p:nvGrpSpPr>
            <p:grpSpPr bwMode="auto">
              <a:xfrm>
                <a:off x="1030" y="1394"/>
                <a:ext cx="304" cy="394"/>
                <a:chOff x="1030" y="1394"/>
                <a:chExt cx="304" cy="394"/>
              </a:xfrm>
            </p:grpSpPr>
            <p:sp>
              <p:nvSpPr>
                <p:cNvPr id="34391" name="Rectangle 1752"/>
                <p:cNvSpPr>
                  <a:spLocks noChangeArrowheads="1"/>
                </p:cNvSpPr>
                <p:nvPr/>
              </p:nvSpPr>
              <p:spPr bwMode="auto">
                <a:xfrm>
                  <a:off x="1058" y="1394"/>
                  <a:ext cx="24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92" name="Rectangle 2007"/>
                <p:cNvSpPr>
                  <a:spLocks noChangeArrowheads="1"/>
                </p:cNvSpPr>
                <p:nvPr/>
              </p:nvSpPr>
              <p:spPr bwMode="auto">
                <a:xfrm>
                  <a:off x="1030" y="1394"/>
                  <a:ext cx="30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33" name="Group 2010"/>
              <p:cNvGrpSpPr>
                <a:grpSpLocks/>
              </p:cNvGrpSpPr>
              <p:nvPr/>
            </p:nvGrpSpPr>
            <p:grpSpPr bwMode="auto">
              <a:xfrm>
                <a:off x="1334" y="1394"/>
                <a:ext cx="272" cy="394"/>
                <a:chOff x="1334" y="1394"/>
                <a:chExt cx="272" cy="394"/>
              </a:xfrm>
            </p:grpSpPr>
            <p:sp>
              <p:nvSpPr>
                <p:cNvPr id="34389" name="Rectangle 1753"/>
                <p:cNvSpPr>
                  <a:spLocks noChangeArrowheads="1"/>
                </p:cNvSpPr>
                <p:nvPr/>
              </p:nvSpPr>
              <p:spPr bwMode="auto">
                <a:xfrm>
                  <a:off x="1362" y="1394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90" name="Rectangle 2009"/>
                <p:cNvSpPr>
                  <a:spLocks noChangeArrowheads="1"/>
                </p:cNvSpPr>
                <p:nvPr/>
              </p:nvSpPr>
              <p:spPr bwMode="auto">
                <a:xfrm>
                  <a:off x="1334" y="1394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34" name="Group 2012"/>
              <p:cNvGrpSpPr>
                <a:grpSpLocks/>
              </p:cNvGrpSpPr>
              <p:nvPr/>
            </p:nvGrpSpPr>
            <p:grpSpPr bwMode="auto">
              <a:xfrm>
                <a:off x="1606" y="1394"/>
                <a:ext cx="272" cy="394"/>
                <a:chOff x="1606" y="1394"/>
                <a:chExt cx="272" cy="394"/>
              </a:xfrm>
            </p:grpSpPr>
            <p:sp>
              <p:nvSpPr>
                <p:cNvPr id="34387" name="Rectangle 1754"/>
                <p:cNvSpPr>
                  <a:spLocks noChangeArrowheads="1"/>
                </p:cNvSpPr>
                <p:nvPr/>
              </p:nvSpPr>
              <p:spPr bwMode="auto">
                <a:xfrm>
                  <a:off x="1634" y="1394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88" name="Rectangle 2011"/>
                <p:cNvSpPr>
                  <a:spLocks noChangeArrowheads="1"/>
                </p:cNvSpPr>
                <p:nvPr/>
              </p:nvSpPr>
              <p:spPr bwMode="auto">
                <a:xfrm>
                  <a:off x="1606" y="1394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35" name="Group 2014"/>
              <p:cNvGrpSpPr>
                <a:grpSpLocks/>
              </p:cNvGrpSpPr>
              <p:nvPr/>
            </p:nvGrpSpPr>
            <p:grpSpPr bwMode="auto">
              <a:xfrm>
                <a:off x="1878" y="1394"/>
                <a:ext cx="344" cy="394"/>
                <a:chOff x="1878" y="1394"/>
                <a:chExt cx="344" cy="394"/>
              </a:xfrm>
            </p:grpSpPr>
            <p:sp>
              <p:nvSpPr>
                <p:cNvPr id="34385" name="Rectangle 1755"/>
                <p:cNvSpPr>
                  <a:spLocks noChangeArrowheads="1"/>
                </p:cNvSpPr>
                <p:nvPr/>
              </p:nvSpPr>
              <p:spPr bwMode="auto">
                <a:xfrm>
                  <a:off x="1906" y="1394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4,5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86" name="Rectangle 2013"/>
                <p:cNvSpPr>
                  <a:spLocks noChangeArrowheads="1"/>
                </p:cNvSpPr>
                <p:nvPr/>
              </p:nvSpPr>
              <p:spPr bwMode="auto">
                <a:xfrm>
                  <a:off x="1878" y="1394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36" name="Group 2016"/>
              <p:cNvGrpSpPr>
                <a:grpSpLocks/>
              </p:cNvGrpSpPr>
              <p:nvPr/>
            </p:nvGrpSpPr>
            <p:grpSpPr bwMode="auto">
              <a:xfrm>
                <a:off x="2222" y="1394"/>
                <a:ext cx="416" cy="394"/>
                <a:chOff x="2222" y="1394"/>
                <a:chExt cx="416" cy="394"/>
              </a:xfrm>
            </p:grpSpPr>
            <p:sp>
              <p:nvSpPr>
                <p:cNvPr id="34383" name="Rectangle 1756"/>
                <p:cNvSpPr>
                  <a:spLocks noChangeArrowheads="1"/>
                </p:cNvSpPr>
                <p:nvPr/>
              </p:nvSpPr>
              <p:spPr bwMode="auto">
                <a:xfrm>
                  <a:off x="2250" y="1394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6,5**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84" name="Rectangle 2015"/>
                <p:cNvSpPr>
                  <a:spLocks noChangeArrowheads="1"/>
                </p:cNvSpPr>
                <p:nvPr/>
              </p:nvSpPr>
              <p:spPr bwMode="auto">
                <a:xfrm>
                  <a:off x="2222" y="1394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37" name="Group 2018"/>
              <p:cNvGrpSpPr>
                <a:grpSpLocks/>
              </p:cNvGrpSpPr>
              <p:nvPr/>
            </p:nvGrpSpPr>
            <p:grpSpPr bwMode="auto">
              <a:xfrm>
                <a:off x="2638" y="1394"/>
                <a:ext cx="344" cy="394"/>
                <a:chOff x="2638" y="1394"/>
                <a:chExt cx="344" cy="394"/>
              </a:xfrm>
            </p:grpSpPr>
            <p:sp>
              <p:nvSpPr>
                <p:cNvPr id="34381" name="Rectangle 1757"/>
                <p:cNvSpPr>
                  <a:spLocks noChangeArrowheads="1"/>
                </p:cNvSpPr>
                <p:nvPr/>
              </p:nvSpPr>
              <p:spPr bwMode="auto">
                <a:xfrm>
                  <a:off x="2666" y="1394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82" name="Rectangle 2017"/>
                <p:cNvSpPr>
                  <a:spLocks noChangeArrowheads="1"/>
                </p:cNvSpPr>
                <p:nvPr/>
              </p:nvSpPr>
              <p:spPr bwMode="auto">
                <a:xfrm>
                  <a:off x="2638" y="1394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38" name="Group 2020"/>
              <p:cNvGrpSpPr>
                <a:grpSpLocks/>
              </p:cNvGrpSpPr>
              <p:nvPr/>
            </p:nvGrpSpPr>
            <p:grpSpPr bwMode="auto">
              <a:xfrm>
                <a:off x="2982" y="1394"/>
                <a:ext cx="344" cy="394"/>
                <a:chOff x="2982" y="1394"/>
                <a:chExt cx="344" cy="394"/>
              </a:xfrm>
            </p:grpSpPr>
            <p:sp>
              <p:nvSpPr>
                <p:cNvPr id="34379" name="Rectangle 1758"/>
                <p:cNvSpPr>
                  <a:spLocks noChangeArrowheads="1"/>
                </p:cNvSpPr>
                <p:nvPr/>
              </p:nvSpPr>
              <p:spPr bwMode="auto">
                <a:xfrm>
                  <a:off x="3010" y="1394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80" name="Rectangle 2019"/>
                <p:cNvSpPr>
                  <a:spLocks noChangeArrowheads="1"/>
                </p:cNvSpPr>
                <p:nvPr/>
              </p:nvSpPr>
              <p:spPr bwMode="auto">
                <a:xfrm>
                  <a:off x="2982" y="1394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39" name="Group 2022"/>
              <p:cNvGrpSpPr>
                <a:grpSpLocks/>
              </p:cNvGrpSpPr>
              <p:nvPr/>
            </p:nvGrpSpPr>
            <p:grpSpPr bwMode="auto">
              <a:xfrm>
                <a:off x="3326" y="1394"/>
                <a:ext cx="416" cy="394"/>
                <a:chOff x="3326" y="1394"/>
                <a:chExt cx="416" cy="394"/>
              </a:xfrm>
            </p:grpSpPr>
            <p:sp>
              <p:nvSpPr>
                <p:cNvPr id="34377" name="Rectangle 1759"/>
                <p:cNvSpPr>
                  <a:spLocks noChangeArrowheads="1"/>
                </p:cNvSpPr>
                <p:nvPr/>
              </p:nvSpPr>
              <p:spPr bwMode="auto">
                <a:xfrm>
                  <a:off x="3354" y="1394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15,4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78" name="Rectangle 2021"/>
                <p:cNvSpPr>
                  <a:spLocks noChangeArrowheads="1"/>
                </p:cNvSpPr>
                <p:nvPr/>
              </p:nvSpPr>
              <p:spPr bwMode="auto">
                <a:xfrm>
                  <a:off x="3326" y="1394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40" name="Group 2024"/>
              <p:cNvGrpSpPr>
                <a:grpSpLocks/>
              </p:cNvGrpSpPr>
              <p:nvPr/>
            </p:nvGrpSpPr>
            <p:grpSpPr bwMode="auto">
              <a:xfrm>
                <a:off x="3742" y="1394"/>
                <a:ext cx="424" cy="394"/>
                <a:chOff x="3742" y="1394"/>
                <a:chExt cx="424" cy="394"/>
              </a:xfrm>
            </p:grpSpPr>
            <p:sp>
              <p:nvSpPr>
                <p:cNvPr id="34375" name="Rectangle 1760"/>
                <p:cNvSpPr>
                  <a:spLocks noChangeArrowheads="1"/>
                </p:cNvSpPr>
                <p:nvPr/>
              </p:nvSpPr>
              <p:spPr bwMode="auto">
                <a:xfrm>
                  <a:off x="3770" y="1394"/>
                  <a:ext cx="36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12,0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76" name="Rectangle 2023"/>
                <p:cNvSpPr>
                  <a:spLocks noChangeArrowheads="1"/>
                </p:cNvSpPr>
                <p:nvPr/>
              </p:nvSpPr>
              <p:spPr bwMode="auto">
                <a:xfrm>
                  <a:off x="3742" y="1394"/>
                  <a:ext cx="42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41" name="Group 2026"/>
              <p:cNvGrpSpPr>
                <a:grpSpLocks/>
              </p:cNvGrpSpPr>
              <p:nvPr/>
            </p:nvGrpSpPr>
            <p:grpSpPr bwMode="auto">
              <a:xfrm>
                <a:off x="632" y="1788"/>
                <a:ext cx="398" cy="394"/>
                <a:chOff x="632" y="1788"/>
                <a:chExt cx="398" cy="394"/>
              </a:xfrm>
            </p:grpSpPr>
            <p:sp>
              <p:nvSpPr>
                <p:cNvPr id="34373" name="Rectangle 1761"/>
                <p:cNvSpPr>
                  <a:spLocks noChangeArrowheads="1"/>
                </p:cNvSpPr>
                <p:nvPr/>
              </p:nvSpPr>
              <p:spPr bwMode="auto">
                <a:xfrm>
                  <a:off x="660" y="1788"/>
                  <a:ext cx="342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800" b="1">
                      <a:cs typeface="Times New Roman" pitchFamily="18" charset="0"/>
                    </a:rPr>
                    <a:t>6</a:t>
                  </a:r>
                  <a:r>
                    <a:rPr lang="en-US" sz="1800" b="1" u="sng" baseline="30000">
                      <a:cs typeface="Times New Roman" pitchFamily="18" charset="0"/>
                    </a:rPr>
                    <a:t>a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ctr" eaLnBrk="0" hangingPunct="0"/>
                  <a:endParaRPr lang="en-US" sz="1800" b="1"/>
                </a:p>
              </p:txBody>
            </p:sp>
            <p:sp>
              <p:nvSpPr>
                <p:cNvPr id="34374" name="Rectangle 2025"/>
                <p:cNvSpPr>
                  <a:spLocks noChangeArrowheads="1"/>
                </p:cNvSpPr>
                <p:nvPr/>
              </p:nvSpPr>
              <p:spPr bwMode="auto">
                <a:xfrm>
                  <a:off x="632" y="1788"/>
                  <a:ext cx="398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42" name="Group 2028"/>
              <p:cNvGrpSpPr>
                <a:grpSpLocks/>
              </p:cNvGrpSpPr>
              <p:nvPr/>
            </p:nvGrpSpPr>
            <p:grpSpPr bwMode="auto">
              <a:xfrm>
                <a:off x="1030" y="1788"/>
                <a:ext cx="304" cy="394"/>
                <a:chOff x="1030" y="1788"/>
                <a:chExt cx="304" cy="394"/>
              </a:xfrm>
            </p:grpSpPr>
            <p:sp>
              <p:nvSpPr>
                <p:cNvPr id="34371" name="Rectangle 1762"/>
                <p:cNvSpPr>
                  <a:spLocks noChangeArrowheads="1"/>
                </p:cNvSpPr>
                <p:nvPr/>
              </p:nvSpPr>
              <p:spPr bwMode="auto">
                <a:xfrm>
                  <a:off x="1058" y="1788"/>
                  <a:ext cx="24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72" name="Rectangle 2027"/>
                <p:cNvSpPr>
                  <a:spLocks noChangeArrowheads="1"/>
                </p:cNvSpPr>
                <p:nvPr/>
              </p:nvSpPr>
              <p:spPr bwMode="auto">
                <a:xfrm>
                  <a:off x="1030" y="1788"/>
                  <a:ext cx="30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43" name="Group 2030"/>
              <p:cNvGrpSpPr>
                <a:grpSpLocks/>
              </p:cNvGrpSpPr>
              <p:nvPr/>
            </p:nvGrpSpPr>
            <p:grpSpPr bwMode="auto">
              <a:xfrm>
                <a:off x="1334" y="1788"/>
                <a:ext cx="272" cy="394"/>
                <a:chOff x="1334" y="1788"/>
                <a:chExt cx="272" cy="394"/>
              </a:xfrm>
            </p:grpSpPr>
            <p:sp>
              <p:nvSpPr>
                <p:cNvPr id="34369" name="Rectangle 1763"/>
                <p:cNvSpPr>
                  <a:spLocks noChangeArrowheads="1"/>
                </p:cNvSpPr>
                <p:nvPr/>
              </p:nvSpPr>
              <p:spPr bwMode="auto">
                <a:xfrm>
                  <a:off x="1362" y="1788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70" name="Rectangle 2029"/>
                <p:cNvSpPr>
                  <a:spLocks noChangeArrowheads="1"/>
                </p:cNvSpPr>
                <p:nvPr/>
              </p:nvSpPr>
              <p:spPr bwMode="auto">
                <a:xfrm>
                  <a:off x="1334" y="1788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44" name="Group 2032"/>
              <p:cNvGrpSpPr>
                <a:grpSpLocks/>
              </p:cNvGrpSpPr>
              <p:nvPr/>
            </p:nvGrpSpPr>
            <p:grpSpPr bwMode="auto">
              <a:xfrm>
                <a:off x="1606" y="1788"/>
                <a:ext cx="272" cy="394"/>
                <a:chOff x="1606" y="1788"/>
                <a:chExt cx="272" cy="394"/>
              </a:xfrm>
            </p:grpSpPr>
            <p:sp>
              <p:nvSpPr>
                <p:cNvPr id="34367" name="Rectangle 1764"/>
                <p:cNvSpPr>
                  <a:spLocks noChangeArrowheads="1"/>
                </p:cNvSpPr>
                <p:nvPr/>
              </p:nvSpPr>
              <p:spPr bwMode="auto">
                <a:xfrm>
                  <a:off x="1634" y="1788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68" name="Rectangle 2031"/>
                <p:cNvSpPr>
                  <a:spLocks noChangeArrowheads="1"/>
                </p:cNvSpPr>
                <p:nvPr/>
              </p:nvSpPr>
              <p:spPr bwMode="auto">
                <a:xfrm>
                  <a:off x="1606" y="1788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45" name="Group 2034"/>
              <p:cNvGrpSpPr>
                <a:grpSpLocks/>
              </p:cNvGrpSpPr>
              <p:nvPr/>
            </p:nvGrpSpPr>
            <p:grpSpPr bwMode="auto">
              <a:xfrm>
                <a:off x="1878" y="1788"/>
                <a:ext cx="344" cy="394"/>
                <a:chOff x="1878" y="1788"/>
                <a:chExt cx="344" cy="394"/>
              </a:xfrm>
            </p:grpSpPr>
            <p:sp>
              <p:nvSpPr>
                <p:cNvPr id="34365" name="Rectangle 1765"/>
                <p:cNvSpPr>
                  <a:spLocks noChangeArrowheads="1"/>
                </p:cNvSpPr>
                <p:nvPr/>
              </p:nvSpPr>
              <p:spPr bwMode="auto">
                <a:xfrm>
                  <a:off x="1906" y="1788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3,4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66" name="Rectangle 2033"/>
                <p:cNvSpPr>
                  <a:spLocks noChangeArrowheads="1"/>
                </p:cNvSpPr>
                <p:nvPr/>
              </p:nvSpPr>
              <p:spPr bwMode="auto">
                <a:xfrm>
                  <a:off x="1878" y="1788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46" name="Group 2036"/>
              <p:cNvGrpSpPr>
                <a:grpSpLocks/>
              </p:cNvGrpSpPr>
              <p:nvPr/>
            </p:nvGrpSpPr>
            <p:grpSpPr bwMode="auto">
              <a:xfrm>
                <a:off x="2222" y="1788"/>
                <a:ext cx="416" cy="394"/>
                <a:chOff x="2222" y="1788"/>
                <a:chExt cx="416" cy="394"/>
              </a:xfrm>
            </p:grpSpPr>
            <p:sp>
              <p:nvSpPr>
                <p:cNvPr id="34363" name="Rectangle 1766"/>
                <p:cNvSpPr>
                  <a:spLocks noChangeArrowheads="1"/>
                </p:cNvSpPr>
                <p:nvPr/>
              </p:nvSpPr>
              <p:spPr bwMode="auto">
                <a:xfrm>
                  <a:off x="2250" y="1788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7,1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64" name="Rectangle 2035"/>
                <p:cNvSpPr>
                  <a:spLocks noChangeArrowheads="1"/>
                </p:cNvSpPr>
                <p:nvPr/>
              </p:nvSpPr>
              <p:spPr bwMode="auto">
                <a:xfrm>
                  <a:off x="2222" y="1788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47" name="Group 2038"/>
              <p:cNvGrpSpPr>
                <a:grpSpLocks/>
              </p:cNvGrpSpPr>
              <p:nvPr/>
            </p:nvGrpSpPr>
            <p:grpSpPr bwMode="auto">
              <a:xfrm>
                <a:off x="2638" y="1788"/>
                <a:ext cx="344" cy="394"/>
                <a:chOff x="2638" y="1788"/>
                <a:chExt cx="344" cy="394"/>
              </a:xfrm>
            </p:grpSpPr>
            <p:sp>
              <p:nvSpPr>
                <p:cNvPr id="34361" name="Rectangle 1767"/>
                <p:cNvSpPr>
                  <a:spLocks noChangeArrowheads="1"/>
                </p:cNvSpPr>
                <p:nvPr/>
              </p:nvSpPr>
              <p:spPr bwMode="auto">
                <a:xfrm>
                  <a:off x="2666" y="1788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62" name="Rectangle 2037"/>
                <p:cNvSpPr>
                  <a:spLocks noChangeArrowheads="1"/>
                </p:cNvSpPr>
                <p:nvPr/>
              </p:nvSpPr>
              <p:spPr bwMode="auto">
                <a:xfrm>
                  <a:off x="2638" y="1788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48" name="Group 2040"/>
              <p:cNvGrpSpPr>
                <a:grpSpLocks/>
              </p:cNvGrpSpPr>
              <p:nvPr/>
            </p:nvGrpSpPr>
            <p:grpSpPr bwMode="auto">
              <a:xfrm>
                <a:off x="2982" y="1788"/>
                <a:ext cx="344" cy="394"/>
                <a:chOff x="2982" y="1788"/>
                <a:chExt cx="344" cy="394"/>
              </a:xfrm>
            </p:grpSpPr>
            <p:sp>
              <p:nvSpPr>
                <p:cNvPr id="34359" name="Rectangle 1768"/>
                <p:cNvSpPr>
                  <a:spLocks noChangeArrowheads="1"/>
                </p:cNvSpPr>
                <p:nvPr/>
              </p:nvSpPr>
              <p:spPr bwMode="auto">
                <a:xfrm>
                  <a:off x="3010" y="1788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60" name="Rectangle 2039"/>
                <p:cNvSpPr>
                  <a:spLocks noChangeArrowheads="1"/>
                </p:cNvSpPr>
                <p:nvPr/>
              </p:nvSpPr>
              <p:spPr bwMode="auto">
                <a:xfrm>
                  <a:off x="2982" y="1788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49" name="Group 2042"/>
              <p:cNvGrpSpPr>
                <a:grpSpLocks/>
              </p:cNvGrpSpPr>
              <p:nvPr/>
            </p:nvGrpSpPr>
            <p:grpSpPr bwMode="auto">
              <a:xfrm>
                <a:off x="3326" y="1788"/>
                <a:ext cx="416" cy="394"/>
                <a:chOff x="3326" y="1788"/>
                <a:chExt cx="416" cy="394"/>
              </a:xfrm>
            </p:grpSpPr>
            <p:sp>
              <p:nvSpPr>
                <p:cNvPr id="34357" name="Rectangle 1769"/>
                <p:cNvSpPr>
                  <a:spLocks noChangeArrowheads="1"/>
                </p:cNvSpPr>
                <p:nvPr/>
              </p:nvSpPr>
              <p:spPr bwMode="auto">
                <a:xfrm>
                  <a:off x="3354" y="1788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24,4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58" name="Rectangle 2041"/>
                <p:cNvSpPr>
                  <a:spLocks noChangeArrowheads="1"/>
                </p:cNvSpPr>
                <p:nvPr/>
              </p:nvSpPr>
              <p:spPr bwMode="auto">
                <a:xfrm>
                  <a:off x="3326" y="1788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50" name="Group 2044"/>
              <p:cNvGrpSpPr>
                <a:grpSpLocks/>
              </p:cNvGrpSpPr>
              <p:nvPr/>
            </p:nvGrpSpPr>
            <p:grpSpPr bwMode="auto">
              <a:xfrm>
                <a:off x="3742" y="1788"/>
                <a:ext cx="424" cy="394"/>
                <a:chOff x="3742" y="1788"/>
                <a:chExt cx="424" cy="394"/>
              </a:xfrm>
            </p:grpSpPr>
            <p:sp>
              <p:nvSpPr>
                <p:cNvPr id="34355" name="Rectangle 1770"/>
                <p:cNvSpPr>
                  <a:spLocks noChangeArrowheads="1"/>
                </p:cNvSpPr>
                <p:nvPr/>
              </p:nvSpPr>
              <p:spPr bwMode="auto">
                <a:xfrm>
                  <a:off x="3770" y="1788"/>
                  <a:ext cx="36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9,8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56" name="Rectangle 2043"/>
                <p:cNvSpPr>
                  <a:spLocks noChangeArrowheads="1"/>
                </p:cNvSpPr>
                <p:nvPr/>
              </p:nvSpPr>
              <p:spPr bwMode="auto">
                <a:xfrm>
                  <a:off x="3742" y="1788"/>
                  <a:ext cx="42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51" name="Group 2046"/>
              <p:cNvGrpSpPr>
                <a:grpSpLocks/>
              </p:cNvGrpSpPr>
              <p:nvPr/>
            </p:nvGrpSpPr>
            <p:grpSpPr bwMode="auto">
              <a:xfrm>
                <a:off x="0" y="2182"/>
                <a:ext cx="632" cy="1000"/>
                <a:chOff x="0" y="2182"/>
                <a:chExt cx="632" cy="1000"/>
              </a:xfrm>
            </p:grpSpPr>
            <p:sp>
              <p:nvSpPr>
                <p:cNvPr id="34353" name="Rectangle 1771"/>
                <p:cNvSpPr>
                  <a:spLocks noChangeArrowheads="1"/>
                </p:cNvSpPr>
                <p:nvPr/>
              </p:nvSpPr>
              <p:spPr bwMode="auto">
                <a:xfrm>
                  <a:off x="28" y="2182"/>
                  <a:ext cx="576" cy="1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Maio/2002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54" name="Rectangle 2045"/>
                <p:cNvSpPr>
                  <a:spLocks noChangeArrowheads="1"/>
                </p:cNvSpPr>
                <p:nvPr/>
              </p:nvSpPr>
              <p:spPr bwMode="auto">
                <a:xfrm>
                  <a:off x="0" y="2182"/>
                  <a:ext cx="632" cy="10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52" name="Group 1024"/>
              <p:cNvGrpSpPr>
                <a:grpSpLocks/>
              </p:cNvGrpSpPr>
              <p:nvPr/>
            </p:nvGrpSpPr>
            <p:grpSpPr bwMode="auto">
              <a:xfrm>
                <a:off x="632" y="2182"/>
                <a:ext cx="398" cy="500"/>
                <a:chOff x="632" y="2182"/>
                <a:chExt cx="398" cy="500"/>
              </a:xfrm>
            </p:grpSpPr>
            <p:sp>
              <p:nvSpPr>
                <p:cNvPr id="34351" name="Rectangle 1772"/>
                <p:cNvSpPr>
                  <a:spLocks noChangeArrowheads="1"/>
                </p:cNvSpPr>
                <p:nvPr/>
              </p:nvSpPr>
              <p:spPr bwMode="auto">
                <a:xfrm>
                  <a:off x="660" y="2182"/>
                  <a:ext cx="342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800" b="1">
                      <a:cs typeface="Times New Roman" pitchFamily="18" charset="0"/>
                    </a:rPr>
                    <a:t>3</a:t>
                  </a:r>
                  <a:r>
                    <a:rPr lang="en-US" sz="1800" b="1" u="sng" baseline="30000">
                      <a:cs typeface="Times New Roman" pitchFamily="18" charset="0"/>
                    </a:rPr>
                    <a:t>a</a:t>
                  </a:r>
                  <a:r>
                    <a:rPr lang="en-US" sz="1800" b="1">
                      <a:cs typeface="Times New Roman" pitchFamily="18" charset="0"/>
                    </a:rPr>
                    <a:t> 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ctr" eaLnBrk="0" hangingPunct="0"/>
                  <a:endParaRPr lang="en-US" sz="1800" b="1"/>
                </a:p>
              </p:txBody>
            </p:sp>
            <p:sp>
              <p:nvSpPr>
                <p:cNvPr id="34352" name="Rectangle 2047"/>
                <p:cNvSpPr>
                  <a:spLocks noChangeArrowheads="1"/>
                </p:cNvSpPr>
                <p:nvPr/>
              </p:nvSpPr>
              <p:spPr bwMode="auto">
                <a:xfrm>
                  <a:off x="632" y="2182"/>
                  <a:ext cx="398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53" name="Group 1026"/>
              <p:cNvGrpSpPr>
                <a:grpSpLocks/>
              </p:cNvGrpSpPr>
              <p:nvPr/>
            </p:nvGrpSpPr>
            <p:grpSpPr bwMode="auto">
              <a:xfrm>
                <a:off x="1030" y="2182"/>
                <a:ext cx="304" cy="500"/>
                <a:chOff x="1030" y="2182"/>
                <a:chExt cx="304" cy="500"/>
              </a:xfrm>
            </p:grpSpPr>
            <p:sp>
              <p:nvSpPr>
                <p:cNvPr id="34349" name="Rectangle 1773"/>
                <p:cNvSpPr>
                  <a:spLocks noChangeArrowheads="1"/>
                </p:cNvSpPr>
                <p:nvPr/>
              </p:nvSpPr>
              <p:spPr bwMode="auto">
                <a:xfrm>
                  <a:off x="1058" y="2182"/>
                  <a:ext cx="24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50" name="Rectangle 1025"/>
                <p:cNvSpPr>
                  <a:spLocks noChangeArrowheads="1"/>
                </p:cNvSpPr>
                <p:nvPr/>
              </p:nvSpPr>
              <p:spPr bwMode="auto">
                <a:xfrm>
                  <a:off x="1030" y="2182"/>
                  <a:ext cx="30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54" name="Group 1028"/>
              <p:cNvGrpSpPr>
                <a:grpSpLocks/>
              </p:cNvGrpSpPr>
              <p:nvPr/>
            </p:nvGrpSpPr>
            <p:grpSpPr bwMode="auto">
              <a:xfrm>
                <a:off x="1334" y="2182"/>
                <a:ext cx="272" cy="500"/>
                <a:chOff x="1334" y="2182"/>
                <a:chExt cx="272" cy="500"/>
              </a:xfrm>
            </p:grpSpPr>
            <p:sp>
              <p:nvSpPr>
                <p:cNvPr id="34347" name="Rectangle 1774"/>
                <p:cNvSpPr>
                  <a:spLocks noChangeArrowheads="1"/>
                </p:cNvSpPr>
                <p:nvPr/>
              </p:nvSpPr>
              <p:spPr bwMode="auto">
                <a:xfrm>
                  <a:off x="1362" y="2182"/>
                  <a:ext cx="216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48" name="Rectangle 1027"/>
                <p:cNvSpPr>
                  <a:spLocks noChangeArrowheads="1"/>
                </p:cNvSpPr>
                <p:nvPr/>
              </p:nvSpPr>
              <p:spPr bwMode="auto">
                <a:xfrm>
                  <a:off x="1334" y="2182"/>
                  <a:ext cx="272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55" name="Group 1030"/>
              <p:cNvGrpSpPr>
                <a:grpSpLocks/>
              </p:cNvGrpSpPr>
              <p:nvPr/>
            </p:nvGrpSpPr>
            <p:grpSpPr bwMode="auto">
              <a:xfrm>
                <a:off x="1606" y="2182"/>
                <a:ext cx="272" cy="500"/>
                <a:chOff x="1606" y="2182"/>
                <a:chExt cx="272" cy="500"/>
              </a:xfrm>
            </p:grpSpPr>
            <p:sp>
              <p:nvSpPr>
                <p:cNvPr id="34345" name="Rectangle 1775"/>
                <p:cNvSpPr>
                  <a:spLocks noChangeArrowheads="1"/>
                </p:cNvSpPr>
                <p:nvPr/>
              </p:nvSpPr>
              <p:spPr bwMode="auto">
                <a:xfrm>
                  <a:off x="1634" y="2182"/>
                  <a:ext cx="216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46" name="Rectangle 1029"/>
                <p:cNvSpPr>
                  <a:spLocks noChangeArrowheads="1"/>
                </p:cNvSpPr>
                <p:nvPr/>
              </p:nvSpPr>
              <p:spPr bwMode="auto">
                <a:xfrm>
                  <a:off x="1606" y="2182"/>
                  <a:ext cx="272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56" name="Group 1032"/>
              <p:cNvGrpSpPr>
                <a:grpSpLocks/>
              </p:cNvGrpSpPr>
              <p:nvPr/>
            </p:nvGrpSpPr>
            <p:grpSpPr bwMode="auto">
              <a:xfrm>
                <a:off x="1878" y="2182"/>
                <a:ext cx="344" cy="500"/>
                <a:chOff x="1878" y="2182"/>
                <a:chExt cx="344" cy="500"/>
              </a:xfrm>
            </p:grpSpPr>
            <p:sp>
              <p:nvSpPr>
                <p:cNvPr id="34343" name="Rectangle 1776"/>
                <p:cNvSpPr>
                  <a:spLocks noChangeArrowheads="1"/>
                </p:cNvSpPr>
                <p:nvPr/>
              </p:nvSpPr>
              <p:spPr bwMode="auto">
                <a:xfrm>
                  <a:off x="1906" y="2182"/>
                  <a:ext cx="28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7,2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44" name="Rectangle 1031"/>
                <p:cNvSpPr>
                  <a:spLocks noChangeArrowheads="1"/>
                </p:cNvSpPr>
                <p:nvPr/>
              </p:nvSpPr>
              <p:spPr bwMode="auto">
                <a:xfrm>
                  <a:off x="1878" y="2182"/>
                  <a:ext cx="34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57" name="Group 1034"/>
              <p:cNvGrpSpPr>
                <a:grpSpLocks/>
              </p:cNvGrpSpPr>
              <p:nvPr/>
            </p:nvGrpSpPr>
            <p:grpSpPr bwMode="auto">
              <a:xfrm>
                <a:off x="2222" y="2182"/>
                <a:ext cx="416" cy="500"/>
                <a:chOff x="2222" y="2182"/>
                <a:chExt cx="416" cy="500"/>
              </a:xfrm>
            </p:grpSpPr>
            <p:sp>
              <p:nvSpPr>
                <p:cNvPr id="34341" name="Rectangle 1777"/>
                <p:cNvSpPr>
                  <a:spLocks noChangeArrowheads="1"/>
                </p:cNvSpPr>
                <p:nvPr/>
              </p:nvSpPr>
              <p:spPr bwMode="auto">
                <a:xfrm>
                  <a:off x="2250" y="2182"/>
                  <a:ext cx="360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8,1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42" name="Rectangle 1033"/>
                <p:cNvSpPr>
                  <a:spLocks noChangeArrowheads="1"/>
                </p:cNvSpPr>
                <p:nvPr/>
              </p:nvSpPr>
              <p:spPr bwMode="auto">
                <a:xfrm>
                  <a:off x="2222" y="2182"/>
                  <a:ext cx="416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58" name="Group 1036"/>
              <p:cNvGrpSpPr>
                <a:grpSpLocks/>
              </p:cNvGrpSpPr>
              <p:nvPr/>
            </p:nvGrpSpPr>
            <p:grpSpPr bwMode="auto">
              <a:xfrm>
                <a:off x="2638" y="2182"/>
                <a:ext cx="344" cy="500"/>
                <a:chOff x="2638" y="2182"/>
                <a:chExt cx="344" cy="500"/>
              </a:xfrm>
            </p:grpSpPr>
            <p:sp>
              <p:nvSpPr>
                <p:cNvPr id="34339" name="Rectangle 1778"/>
                <p:cNvSpPr>
                  <a:spLocks noChangeArrowheads="1"/>
                </p:cNvSpPr>
                <p:nvPr/>
              </p:nvSpPr>
              <p:spPr bwMode="auto">
                <a:xfrm>
                  <a:off x="2666" y="2182"/>
                  <a:ext cx="28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12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40" name="Rectangle 1035"/>
                <p:cNvSpPr>
                  <a:spLocks noChangeArrowheads="1"/>
                </p:cNvSpPr>
                <p:nvPr/>
              </p:nvSpPr>
              <p:spPr bwMode="auto">
                <a:xfrm>
                  <a:off x="2638" y="2182"/>
                  <a:ext cx="34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59" name="Group 1038"/>
              <p:cNvGrpSpPr>
                <a:grpSpLocks/>
              </p:cNvGrpSpPr>
              <p:nvPr/>
            </p:nvGrpSpPr>
            <p:grpSpPr bwMode="auto">
              <a:xfrm>
                <a:off x="2982" y="2182"/>
                <a:ext cx="344" cy="500"/>
                <a:chOff x="2982" y="2182"/>
                <a:chExt cx="344" cy="500"/>
              </a:xfrm>
            </p:grpSpPr>
            <p:sp>
              <p:nvSpPr>
                <p:cNvPr id="34337" name="Rectangle 1779"/>
                <p:cNvSpPr>
                  <a:spLocks noChangeArrowheads="1"/>
                </p:cNvSpPr>
                <p:nvPr/>
              </p:nvSpPr>
              <p:spPr bwMode="auto">
                <a:xfrm>
                  <a:off x="3010" y="2182"/>
                  <a:ext cx="28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r>
                    <a:rPr lang="en-US" sz="1800" b="1">
                      <a:cs typeface="Times New Roman" pitchFamily="18" charset="0"/>
                    </a:rPr>
                    <a:t>3,3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eaLnBrk="0" hangingPunct="0"/>
                  <a:endParaRPr lang="en-US" sz="1800" b="1"/>
                </a:p>
              </p:txBody>
            </p:sp>
            <p:sp>
              <p:nvSpPr>
                <p:cNvPr id="34338" name="Rectangle 1037"/>
                <p:cNvSpPr>
                  <a:spLocks noChangeArrowheads="1"/>
                </p:cNvSpPr>
                <p:nvPr/>
              </p:nvSpPr>
              <p:spPr bwMode="auto">
                <a:xfrm>
                  <a:off x="2982" y="2182"/>
                  <a:ext cx="34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60" name="Group 1040"/>
              <p:cNvGrpSpPr>
                <a:grpSpLocks/>
              </p:cNvGrpSpPr>
              <p:nvPr/>
            </p:nvGrpSpPr>
            <p:grpSpPr bwMode="auto">
              <a:xfrm>
                <a:off x="3326" y="2182"/>
                <a:ext cx="416" cy="500"/>
                <a:chOff x="3326" y="2182"/>
                <a:chExt cx="416" cy="500"/>
              </a:xfrm>
            </p:grpSpPr>
            <p:sp>
              <p:nvSpPr>
                <p:cNvPr id="34335" name="Rectangle 1780"/>
                <p:cNvSpPr>
                  <a:spLocks noChangeArrowheads="1"/>
                </p:cNvSpPr>
                <p:nvPr/>
              </p:nvSpPr>
              <p:spPr bwMode="auto">
                <a:xfrm>
                  <a:off x="3354" y="2182"/>
                  <a:ext cx="360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3,6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36" name="Rectangle 1039"/>
                <p:cNvSpPr>
                  <a:spLocks noChangeArrowheads="1"/>
                </p:cNvSpPr>
                <p:nvPr/>
              </p:nvSpPr>
              <p:spPr bwMode="auto">
                <a:xfrm>
                  <a:off x="3326" y="2182"/>
                  <a:ext cx="416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61" name="Group 1042"/>
              <p:cNvGrpSpPr>
                <a:grpSpLocks/>
              </p:cNvGrpSpPr>
              <p:nvPr/>
            </p:nvGrpSpPr>
            <p:grpSpPr bwMode="auto">
              <a:xfrm>
                <a:off x="3742" y="2182"/>
                <a:ext cx="424" cy="500"/>
                <a:chOff x="3742" y="2182"/>
                <a:chExt cx="424" cy="500"/>
              </a:xfrm>
            </p:grpSpPr>
            <p:sp>
              <p:nvSpPr>
                <p:cNvPr id="34333" name="Rectangle 1781"/>
                <p:cNvSpPr>
                  <a:spLocks noChangeArrowheads="1"/>
                </p:cNvSpPr>
                <p:nvPr/>
              </p:nvSpPr>
              <p:spPr bwMode="auto">
                <a:xfrm>
                  <a:off x="3770" y="2182"/>
                  <a:ext cx="36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34" name="Rectangle 1041"/>
                <p:cNvSpPr>
                  <a:spLocks noChangeArrowheads="1"/>
                </p:cNvSpPr>
                <p:nvPr/>
              </p:nvSpPr>
              <p:spPr bwMode="auto">
                <a:xfrm>
                  <a:off x="3742" y="2182"/>
                  <a:ext cx="42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62" name="Group 1044"/>
              <p:cNvGrpSpPr>
                <a:grpSpLocks/>
              </p:cNvGrpSpPr>
              <p:nvPr/>
            </p:nvGrpSpPr>
            <p:grpSpPr bwMode="auto">
              <a:xfrm>
                <a:off x="632" y="2682"/>
                <a:ext cx="398" cy="500"/>
                <a:chOff x="632" y="2682"/>
                <a:chExt cx="398" cy="500"/>
              </a:xfrm>
            </p:grpSpPr>
            <p:sp>
              <p:nvSpPr>
                <p:cNvPr id="34331" name="Rectangle 1782"/>
                <p:cNvSpPr>
                  <a:spLocks noChangeArrowheads="1"/>
                </p:cNvSpPr>
                <p:nvPr/>
              </p:nvSpPr>
              <p:spPr bwMode="auto">
                <a:xfrm>
                  <a:off x="660" y="2682"/>
                  <a:ext cx="342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800" b="1">
                      <a:cs typeface="Times New Roman" pitchFamily="18" charset="0"/>
                    </a:rPr>
                    <a:t>6</a:t>
                  </a:r>
                  <a:r>
                    <a:rPr lang="en-US" sz="1800" b="1" u="sng" baseline="30000">
                      <a:cs typeface="Times New Roman" pitchFamily="18" charset="0"/>
                    </a:rPr>
                    <a:t>a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ctr" eaLnBrk="0" hangingPunct="0"/>
                  <a:endParaRPr lang="en-US" sz="1800" b="1"/>
                </a:p>
              </p:txBody>
            </p:sp>
            <p:sp>
              <p:nvSpPr>
                <p:cNvPr id="34332" name="Rectangle 1043"/>
                <p:cNvSpPr>
                  <a:spLocks noChangeArrowheads="1"/>
                </p:cNvSpPr>
                <p:nvPr/>
              </p:nvSpPr>
              <p:spPr bwMode="auto">
                <a:xfrm>
                  <a:off x="632" y="2682"/>
                  <a:ext cx="398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63" name="Group 1046"/>
              <p:cNvGrpSpPr>
                <a:grpSpLocks/>
              </p:cNvGrpSpPr>
              <p:nvPr/>
            </p:nvGrpSpPr>
            <p:grpSpPr bwMode="auto">
              <a:xfrm>
                <a:off x="1030" y="2682"/>
                <a:ext cx="304" cy="500"/>
                <a:chOff x="1030" y="2682"/>
                <a:chExt cx="304" cy="500"/>
              </a:xfrm>
            </p:grpSpPr>
            <p:sp>
              <p:nvSpPr>
                <p:cNvPr id="34329" name="Rectangle 1783"/>
                <p:cNvSpPr>
                  <a:spLocks noChangeArrowheads="1"/>
                </p:cNvSpPr>
                <p:nvPr/>
              </p:nvSpPr>
              <p:spPr bwMode="auto">
                <a:xfrm>
                  <a:off x="1058" y="2682"/>
                  <a:ext cx="24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30" name="Rectangle 1045"/>
                <p:cNvSpPr>
                  <a:spLocks noChangeArrowheads="1"/>
                </p:cNvSpPr>
                <p:nvPr/>
              </p:nvSpPr>
              <p:spPr bwMode="auto">
                <a:xfrm>
                  <a:off x="1030" y="2682"/>
                  <a:ext cx="30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64" name="Group 1048"/>
              <p:cNvGrpSpPr>
                <a:grpSpLocks/>
              </p:cNvGrpSpPr>
              <p:nvPr/>
            </p:nvGrpSpPr>
            <p:grpSpPr bwMode="auto">
              <a:xfrm>
                <a:off x="1334" y="2682"/>
                <a:ext cx="272" cy="500"/>
                <a:chOff x="1334" y="2682"/>
                <a:chExt cx="272" cy="500"/>
              </a:xfrm>
            </p:grpSpPr>
            <p:sp>
              <p:nvSpPr>
                <p:cNvPr id="34327" name="Rectangle 1784"/>
                <p:cNvSpPr>
                  <a:spLocks noChangeArrowheads="1"/>
                </p:cNvSpPr>
                <p:nvPr/>
              </p:nvSpPr>
              <p:spPr bwMode="auto">
                <a:xfrm>
                  <a:off x="1362" y="2682"/>
                  <a:ext cx="216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28" name="Rectangle 1047"/>
                <p:cNvSpPr>
                  <a:spLocks noChangeArrowheads="1"/>
                </p:cNvSpPr>
                <p:nvPr/>
              </p:nvSpPr>
              <p:spPr bwMode="auto">
                <a:xfrm>
                  <a:off x="1334" y="2682"/>
                  <a:ext cx="272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65" name="Group 1050"/>
              <p:cNvGrpSpPr>
                <a:grpSpLocks/>
              </p:cNvGrpSpPr>
              <p:nvPr/>
            </p:nvGrpSpPr>
            <p:grpSpPr bwMode="auto">
              <a:xfrm>
                <a:off x="1606" y="2682"/>
                <a:ext cx="272" cy="500"/>
                <a:chOff x="1606" y="2682"/>
                <a:chExt cx="272" cy="500"/>
              </a:xfrm>
            </p:grpSpPr>
            <p:sp>
              <p:nvSpPr>
                <p:cNvPr id="34325" name="Rectangle 1785"/>
                <p:cNvSpPr>
                  <a:spLocks noChangeArrowheads="1"/>
                </p:cNvSpPr>
                <p:nvPr/>
              </p:nvSpPr>
              <p:spPr bwMode="auto">
                <a:xfrm>
                  <a:off x="1634" y="2682"/>
                  <a:ext cx="216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26" name="Rectangle 1049"/>
                <p:cNvSpPr>
                  <a:spLocks noChangeArrowheads="1"/>
                </p:cNvSpPr>
                <p:nvPr/>
              </p:nvSpPr>
              <p:spPr bwMode="auto">
                <a:xfrm>
                  <a:off x="1606" y="2682"/>
                  <a:ext cx="272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66" name="Group 1052"/>
              <p:cNvGrpSpPr>
                <a:grpSpLocks/>
              </p:cNvGrpSpPr>
              <p:nvPr/>
            </p:nvGrpSpPr>
            <p:grpSpPr bwMode="auto">
              <a:xfrm>
                <a:off x="1878" y="2682"/>
                <a:ext cx="344" cy="500"/>
                <a:chOff x="1878" y="2682"/>
                <a:chExt cx="344" cy="500"/>
              </a:xfrm>
            </p:grpSpPr>
            <p:sp>
              <p:nvSpPr>
                <p:cNvPr id="34323" name="Rectangle 1786"/>
                <p:cNvSpPr>
                  <a:spLocks noChangeArrowheads="1"/>
                </p:cNvSpPr>
                <p:nvPr/>
              </p:nvSpPr>
              <p:spPr bwMode="auto">
                <a:xfrm>
                  <a:off x="1906" y="2682"/>
                  <a:ext cx="28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14 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24" name="Rectangle 1051"/>
                <p:cNvSpPr>
                  <a:spLocks noChangeArrowheads="1"/>
                </p:cNvSpPr>
                <p:nvPr/>
              </p:nvSpPr>
              <p:spPr bwMode="auto">
                <a:xfrm>
                  <a:off x="1878" y="2682"/>
                  <a:ext cx="34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67" name="Group 1054"/>
              <p:cNvGrpSpPr>
                <a:grpSpLocks/>
              </p:cNvGrpSpPr>
              <p:nvPr/>
            </p:nvGrpSpPr>
            <p:grpSpPr bwMode="auto">
              <a:xfrm>
                <a:off x="2222" y="2682"/>
                <a:ext cx="416" cy="500"/>
                <a:chOff x="2222" y="2682"/>
                <a:chExt cx="416" cy="500"/>
              </a:xfrm>
            </p:grpSpPr>
            <p:sp>
              <p:nvSpPr>
                <p:cNvPr id="34321" name="Rectangle 1787"/>
                <p:cNvSpPr>
                  <a:spLocks noChangeArrowheads="1"/>
                </p:cNvSpPr>
                <p:nvPr/>
              </p:nvSpPr>
              <p:spPr bwMode="auto">
                <a:xfrm>
                  <a:off x="2250" y="2682"/>
                  <a:ext cx="360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15,5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22" name="Rectangle 1053"/>
                <p:cNvSpPr>
                  <a:spLocks noChangeArrowheads="1"/>
                </p:cNvSpPr>
                <p:nvPr/>
              </p:nvSpPr>
              <p:spPr bwMode="auto">
                <a:xfrm>
                  <a:off x="2222" y="2682"/>
                  <a:ext cx="416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68" name="Group 1056"/>
              <p:cNvGrpSpPr>
                <a:grpSpLocks/>
              </p:cNvGrpSpPr>
              <p:nvPr/>
            </p:nvGrpSpPr>
            <p:grpSpPr bwMode="auto">
              <a:xfrm>
                <a:off x="2638" y="2682"/>
                <a:ext cx="344" cy="500"/>
                <a:chOff x="2638" y="2682"/>
                <a:chExt cx="344" cy="500"/>
              </a:xfrm>
            </p:grpSpPr>
            <p:sp>
              <p:nvSpPr>
                <p:cNvPr id="34319" name="Rectangle 1788"/>
                <p:cNvSpPr>
                  <a:spLocks noChangeArrowheads="1"/>
                </p:cNvSpPr>
                <p:nvPr/>
              </p:nvSpPr>
              <p:spPr bwMode="auto">
                <a:xfrm>
                  <a:off x="2666" y="2682"/>
                  <a:ext cx="28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4,3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20" name="Rectangle 1055"/>
                <p:cNvSpPr>
                  <a:spLocks noChangeArrowheads="1"/>
                </p:cNvSpPr>
                <p:nvPr/>
              </p:nvSpPr>
              <p:spPr bwMode="auto">
                <a:xfrm>
                  <a:off x="2638" y="2682"/>
                  <a:ext cx="34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69" name="Group 1058"/>
              <p:cNvGrpSpPr>
                <a:grpSpLocks/>
              </p:cNvGrpSpPr>
              <p:nvPr/>
            </p:nvGrpSpPr>
            <p:grpSpPr bwMode="auto">
              <a:xfrm>
                <a:off x="2982" y="2682"/>
                <a:ext cx="344" cy="500"/>
                <a:chOff x="2982" y="2682"/>
                <a:chExt cx="344" cy="500"/>
              </a:xfrm>
            </p:grpSpPr>
            <p:sp>
              <p:nvSpPr>
                <p:cNvPr id="34317" name="Rectangle 1789"/>
                <p:cNvSpPr>
                  <a:spLocks noChangeArrowheads="1"/>
                </p:cNvSpPr>
                <p:nvPr/>
              </p:nvSpPr>
              <p:spPr bwMode="auto">
                <a:xfrm>
                  <a:off x="3010" y="2682"/>
                  <a:ext cx="28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18" name="Rectangle 1057"/>
                <p:cNvSpPr>
                  <a:spLocks noChangeArrowheads="1"/>
                </p:cNvSpPr>
                <p:nvPr/>
              </p:nvSpPr>
              <p:spPr bwMode="auto">
                <a:xfrm>
                  <a:off x="2982" y="2682"/>
                  <a:ext cx="34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70" name="Group 1060"/>
              <p:cNvGrpSpPr>
                <a:grpSpLocks/>
              </p:cNvGrpSpPr>
              <p:nvPr/>
            </p:nvGrpSpPr>
            <p:grpSpPr bwMode="auto">
              <a:xfrm>
                <a:off x="3326" y="2682"/>
                <a:ext cx="416" cy="500"/>
                <a:chOff x="3326" y="2682"/>
                <a:chExt cx="416" cy="500"/>
              </a:xfrm>
            </p:grpSpPr>
            <p:sp>
              <p:nvSpPr>
                <p:cNvPr id="34315" name="Rectangle 1790"/>
                <p:cNvSpPr>
                  <a:spLocks noChangeArrowheads="1"/>
                </p:cNvSpPr>
                <p:nvPr/>
              </p:nvSpPr>
              <p:spPr bwMode="auto">
                <a:xfrm>
                  <a:off x="3354" y="2682"/>
                  <a:ext cx="360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5,2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16" name="Rectangle 1059"/>
                <p:cNvSpPr>
                  <a:spLocks noChangeArrowheads="1"/>
                </p:cNvSpPr>
                <p:nvPr/>
              </p:nvSpPr>
              <p:spPr bwMode="auto">
                <a:xfrm>
                  <a:off x="3326" y="2682"/>
                  <a:ext cx="416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71" name="Group 1062"/>
              <p:cNvGrpSpPr>
                <a:grpSpLocks/>
              </p:cNvGrpSpPr>
              <p:nvPr/>
            </p:nvGrpSpPr>
            <p:grpSpPr bwMode="auto">
              <a:xfrm>
                <a:off x="3742" y="2682"/>
                <a:ext cx="424" cy="500"/>
                <a:chOff x="3742" y="2682"/>
                <a:chExt cx="424" cy="500"/>
              </a:xfrm>
            </p:grpSpPr>
            <p:sp>
              <p:nvSpPr>
                <p:cNvPr id="34313" name="Rectangle 1791"/>
                <p:cNvSpPr>
                  <a:spLocks noChangeArrowheads="1"/>
                </p:cNvSpPr>
                <p:nvPr/>
              </p:nvSpPr>
              <p:spPr bwMode="auto">
                <a:xfrm>
                  <a:off x="3770" y="2682"/>
                  <a:ext cx="36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6,4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14" name="Rectangle 1061"/>
                <p:cNvSpPr>
                  <a:spLocks noChangeArrowheads="1"/>
                </p:cNvSpPr>
                <p:nvPr/>
              </p:nvSpPr>
              <p:spPr bwMode="auto">
                <a:xfrm>
                  <a:off x="3742" y="2682"/>
                  <a:ext cx="42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72" name="Group 1064"/>
              <p:cNvGrpSpPr>
                <a:grpSpLocks/>
              </p:cNvGrpSpPr>
              <p:nvPr/>
            </p:nvGrpSpPr>
            <p:grpSpPr bwMode="auto">
              <a:xfrm>
                <a:off x="0" y="3182"/>
                <a:ext cx="632" cy="788"/>
                <a:chOff x="0" y="3182"/>
                <a:chExt cx="632" cy="788"/>
              </a:xfrm>
            </p:grpSpPr>
            <p:sp>
              <p:nvSpPr>
                <p:cNvPr id="34311" name="Rectangle 1792"/>
                <p:cNvSpPr>
                  <a:spLocks noChangeArrowheads="1"/>
                </p:cNvSpPr>
                <p:nvPr/>
              </p:nvSpPr>
              <p:spPr bwMode="auto">
                <a:xfrm>
                  <a:off x="28" y="3182"/>
                  <a:ext cx="576" cy="7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Jun/2002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12" name="Rectangle 1063"/>
                <p:cNvSpPr>
                  <a:spLocks noChangeArrowheads="1"/>
                </p:cNvSpPr>
                <p:nvPr/>
              </p:nvSpPr>
              <p:spPr bwMode="auto">
                <a:xfrm>
                  <a:off x="0" y="3182"/>
                  <a:ext cx="632" cy="7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73" name="Group 1066"/>
              <p:cNvGrpSpPr>
                <a:grpSpLocks/>
              </p:cNvGrpSpPr>
              <p:nvPr/>
            </p:nvGrpSpPr>
            <p:grpSpPr bwMode="auto">
              <a:xfrm>
                <a:off x="632" y="3182"/>
                <a:ext cx="398" cy="394"/>
                <a:chOff x="632" y="3182"/>
                <a:chExt cx="398" cy="394"/>
              </a:xfrm>
            </p:grpSpPr>
            <p:sp>
              <p:nvSpPr>
                <p:cNvPr id="34309" name="Rectangle 1793"/>
                <p:cNvSpPr>
                  <a:spLocks noChangeArrowheads="1"/>
                </p:cNvSpPr>
                <p:nvPr/>
              </p:nvSpPr>
              <p:spPr bwMode="auto">
                <a:xfrm>
                  <a:off x="660" y="3182"/>
                  <a:ext cx="342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800" b="1">
                      <a:cs typeface="Times New Roman" pitchFamily="18" charset="0"/>
                    </a:rPr>
                    <a:t>3</a:t>
                  </a:r>
                  <a:r>
                    <a:rPr lang="en-US" sz="1800" b="1" u="sng" baseline="30000">
                      <a:cs typeface="Times New Roman" pitchFamily="18" charset="0"/>
                    </a:rPr>
                    <a:t>a</a:t>
                  </a:r>
                  <a:r>
                    <a:rPr lang="en-US" sz="1800" b="1">
                      <a:cs typeface="Times New Roman" pitchFamily="18" charset="0"/>
                    </a:rPr>
                    <a:t> 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ctr" eaLnBrk="0" hangingPunct="0"/>
                  <a:endParaRPr lang="en-US" sz="1800" b="1"/>
                </a:p>
              </p:txBody>
            </p:sp>
            <p:sp>
              <p:nvSpPr>
                <p:cNvPr id="34310" name="Rectangle 1065"/>
                <p:cNvSpPr>
                  <a:spLocks noChangeArrowheads="1"/>
                </p:cNvSpPr>
                <p:nvPr/>
              </p:nvSpPr>
              <p:spPr bwMode="auto">
                <a:xfrm>
                  <a:off x="632" y="3182"/>
                  <a:ext cx="398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74" name="Group 1068"/>
              <p:cNvGrpSpPr>
                <a:grpSpLocks/>
              </p:cNvGrpSpPr>
              <p:nvPr/>
            </p:nvGrpSpPr>
            <p:grpSpPr bwMode="auto">
              <a:xfrm>
                <a:off x="1030" y="3182"/>
                <a:ext cx="304" cy="394"/>
                <a:chOff x="1030" y="3182"/>
                <a:chExt cx="304" cy="394"/>
              </a:xfrm>
            </p:grpSpPr>
            <p:sp>
              <p:nvSpPr>
                <p:cNvPr id="34307" name="Rectangle 1794"/>
                <p:cNvSpPr>
                  <a:spLocks noChangeArrowheads="1"/>
                </p:cNvSpPr>
                <p:nvPr/>
              </p:nvSpPr>
              <p:spPr bwMode="auto">
                <a:xfrm>
                  <a:off x="1058" y="3182"/>
                  <a:ext cx="24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08" name="Rectangle 1067"/>
                <p:cNvSpPr>
                  <a:spLocks noChangeArrowheads="1"/>
                </p:cNvSpPr>
                <p:nvPr/>
              </p:nvSpPr>
              <p:spPr bwMode="auto">
                <a:xfrm>
                  <a:off x="1030" y="3182"/>
                  <a:ext cx="30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75" name="Group 1070"/>
              <p:cNvGrpSpPr>
                <a:grpSpLocks/>
              </p:cNvGrpSpPr>
              <p:nvPr/>
            </p:nvGrpSpPr>
            <p:grpSpPr bwMode="auto">
              <a:xfrm>
                <a:off x="1334" y="3182"/>
                <a:ext cx="272" cy="394"/>
                <a:chOff x="1334" y="3182"/>
                <a:chExt cx="272" cy="394"/>
              </a:xfrm>
            </p:grpSpPr>
            <p:sp>
              <p:nvSpPr>
                <p:cNvPr id="34305" name="Rectangle 1795"/>
                <p:cNvSpPr>
                  <a:spLocks noChangeArrowheads="1"/>
                </p:cNvSpPr>
                <p:nvPr/>
              </p:nvSpPr>
              <p:spPr bwMode="auto">
                <a:xfrm>
                  <a:off x="1362" y="3182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06" name="Rectangle 1069"/>
                <p:cNvSpPr>
                  <a:spLocks noChangeArrowheads="1"/>
                </p:cNvSpPr>
                <p:nvPr/>
              </p:nvSpPr>
              <p:spPr bwMode="auto">
                <a:xfrm>
                  <a:off x="1334" y="3182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76" name="Group 1072"/>
              <p:cNvGrpSpPr>
                <a:grpSpLocks/>
              </p:cNvGrpSpPr>
              <p:nvPr/>
            </p:nvGrpSpPr>
            <p:grpSpPr bwMode="auto">
              <a:xfrm>
                <a:off x="1606" y="3182"/>
                <a:ext cx="272" cy="394"/>
                <a:chOff x="1606" y="3182"/>
                <a:chExt cx="272" cy="394"/>
              </a:xfrm>
            </p:grpSpPr>
            <p:sp>
              <p:nvSpPr>
                <p:cNvPr id="34303" name="Rectangle 1796"/>
                <p:cNvSpPr>
                  <a:spLocks noChangeArrowheads="1"/>
                </p:cNvSpPr>
                <p:nvPr/>
              </p:nvSpPr>
              <p:spPr bwMode="auto">
                <a:xfrm>
                  <a:off x="1634" y="3182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04" name="Rectangle 1071"/>
                <p:cNvSpPr>
                  <a:spLocks noChangeArrowheads="1"/>
                </p:cNvSpPr>
                <p:nvPr/>
              </p:nvSpPr>
              <p:spPr bwMode="auto">
                <a:xfrm>
                  <a:off x="1606" y="3182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77" name="Group 1074"/>
              <p:cNvGrpSpPr>
                <a:grpSpLocks/>
              </p:cNvGrpSpPr>
              <p:nvPr/>
            </p:nvGrpSpPr>
            <p:grpSpPr bwMode="auto">
              <a:xfrm>
                <a:off x="1878" y="3182"/>
                <a:ext cx="344" cy="394"/>
                <a:chOff x="1878" y="3182"/>
                <a:chExt cx="344" cy="394"/>
              </a:xfrm>
            </p:grpSpPr>
            <p:sp>
              <p:nvSpPr>
                <p:cNvPr id="34301" name="Rectangle 1797"/>
                <p:cNvSpPr>
                  <a:spLocks noChangeArrowheads="1"/>
                </p:cNvSpPr>
                <p:nvPr/>
              </p:nvSpPr>
              <p:spPr bwMode="auto">
                <a:xfrm>
                  <a:off x="1906" y="3182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5,4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02" name="Rectangle 1073"/>
                <p:cNvSpPr>
                  <a:spLocks noChangeArrowheads="1"/>
                </p:cNvSpPr>
                <p:nvPr/>
              </p:nvSpPr>
              <p:spPr bwMode="auto">
                <a:xfrm>
                  <a:off x="1878" y="3182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78" name="Group 1076"/>
              <p:cNvGrpSpPr>
                <a:grpSpLocks/>
              </p:cNvGrpSpPr>
              <p:nvPr/>
            </p:nvGrpSpPr>
            <p:grpSpPr bwMode="auto">
              <a:xfrm>
                <a:off x="2222" y="3182"/>
                <a:ext cx="416" cy="394"/>
                <a:chOff x="2222" y="3182"/>
                <a:chExt cx="416" cy="394"/>
              </a:xfrm>
            </p:grpSpPr>
            <p:sp>
              <p:nvSpPr>
                <p:cNvPr id="34299" name="Rectangle 1798"/>
                <p:cNvSpPr>
                  <a:spLocks noChangeArrowheads="1"/>
                </p:cNvSpPr>
                <p:nvPr/>
              </p:nvSpPr>
              <p:spPr bwMode="auto">
                <a:xfrm>
                  <a:off x="2250" y="3182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6,7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300" name="Rectangle 1075"/>
                <p:cNvSpPr>
                  <a:spLocks noChangeArrowheads="1"/>
                </p:cNvSpPr>
                <p:nvPr/>
              </p:nvSpPr>
              <p:spPr bwMode="auto">
                <a:xfrm>
                  <a:off x="2222" y="3182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79" name="Group 1078"/>
              <p:cNvGrpSpPr>
                <a:grpSpLocks/>
              </p:cNvGrpSpPr>
              <p:nvPr/>
            </p:nvGrpSpPr>
            <p:grpSpPr bwMode="auto">
              <a:xfrm>
                <a:off x="2638" y="3182"/>
                <a:ext cx="344" cy="394"/>
                <a:chOff x="2638" y="3182"/>
                <a:chExt cx="344" cy="394"/>
              </a:xfrm>
            </p:grpSpPr>
            <p:sp>
              <p:nvSpPr>
                <p:cNvPr id="34297" name="Rectangle 1799"/>
                <p:cNvSpPr>
                  <a:spLocks noChangeArrowheads="1"/>
                </p:cNvSpPr>
                <p:nvPr/>
              </p:nvSpPr>
              <p:spPr bwMode="auto">
                <a:xfrm>
                  <a:off x="2666" y="3182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6,1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98" name="Rectangle 1077"/>
                <p:cNvSpPr>
                  <a:spLocks noChangeArrowheads="1"/>
                </p:cNvSpPr>
                <p:nvPr/>
              </p:nvSpPr>
              <p:spPr bwMode="auto">
                <a:xfrm>
                  <a:off x="2638" y="3182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80" name="Group 1080"/>
              <p:cNvGrpSpPr>
                <a:grpSpLocks/>
              </p:cNvGrpSpPr>
              <p:nvPr/>
            </p:nvGrpSpPr>
            <p:grpSpPr bwMode="auto">
              <a:xfrm>
                <a:off x="2982" y="3182"/>
                <a:ext cx="344" cy="394"/>
                <a:chOff x="2982" y="3182"/>
                <a:chExt cx="344" cy="394"/>
              </a:xfrm>
            </p:grpSpPr>
            <p:sp>
              <p:nvSpPr>
                <p:cNvPr id="34295" name="Rectangle 1800"/>
                <p:cNvSpPr>
                  <a:spLocks noChangeArrowheads="1"/>
                </p:cNvSpPr>
                <p:nvPr/>
              </p:nvSpPr>
              <p:spPr bwMode="auto">
                <a:xfrm>
                  <a:off x="3010" y="3182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96" name="Rectangle 1079"/>
                <p:cNvSpPr>
                  <a:spLocks noChangeArrowheads="1"/>
                </p:cNvSpPr>
                <p:nvPr/>
              </p:nvSpPr>
              <p:spPr bwMode="auto">
                <a:xfrm>
                  <a:off x="2982" y="3182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81" name="Group 1082"/>
              <p:cNvGrpSpPr>
                <a:grpSpLocks/>
              </p:cNvGrpSpPr>
              <p:nvPr/>
            </p:nvGrpSpPr>
            <p:grpSpPr bwMode="auto">
              <a:xfrm>
                <a:off x="3326" y="3182"/>
                <a:ext cx="416" cy="394"/>
                <a:chOff x="3326" y="3182"/>
                <a:chExt cx="416" cy="394"/>
              </a:xfrm>
            </p:grpSpPr>
            <p:sp>
              <p:nvSpPr>
                <p:cNvPr id="34293" name="Rectangle 1801"/>
                <p:cNvSpPr>
                  <a:spLocks noChangeArrowheads="1"/>
                </p:cNvSpPr>
                <p:nvPr/>
              </p:nvSpPr>
              <p:spPr bwMode="auto">
                <a:xfrm>
                  <a:off x="3354" y="3182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4,7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94" name="Rectangle 1081"/>
                <p:cNvSpPr>
                  <a:spLocks noChangeArrowheads="1"/>
                </p:cNvSpPr>
                <p:nvPr/>
              </p:nvSpPr>
              <p:spPr bwMode="auto">
                <a:xfrm>
                  <a:off x="3326" y="3182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82" name="Group 1084"/>
              <p:cNvGrpSpPr>
                <a:grpSpLocks/>
              </p:cNvGrpSpPr>
              <p:nvPr/>
            </p:nvGrpSpPr>
            <p:grpSpPr bwMode="auto">
              <a:xfrm>
                <a:off x="3742" y="3182"/>
                <a:ext cx="424" cy="394"/>
                <a:chOff x="3742" y="3182"/>
                <a:chExt cx="424" cy="394"/>
              </a:xfrm>
            </p:grpSpPr>
            <p:sp>
              <p:nvSpPr>
                <p:cNvPr id="34291" name="Rectangle 1802"/>
                <p:cNvSpPr>
                  <a:spLocks noChangeArrowheads="1"/>
                </p:cNvSpPr>
                <p:nvPr/>
              </p:nvSpPr>
              <p:spPr bwMode="auto">
                <a:xfrm>
                  <a:off x="3770" y="3182"/>
                  <a:ext cx="36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4,2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92" name="Rectangle 1083"/>
                <p:cNvSpPr>
                  <a:spLocks noChangeArrowheads="1"/>
                </p:cNvSpPr>
                <p:nvPr/>
              </p:nvSpPr>
              <p:spPr bwMode="auto">
                <a:xfrm>
                  <a:off x="3742" y="3182"/>
                  <a:ext cx="42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83" name="Group 1086"/>
              <p:cNvGrpSpPr>
                <a:grpSpLocks/>
              </p:cNvGrpSpPr>
              <p:nvPr/>
            </p:nvGrpSpPr>
            <p:grpSpPr bwMode="auto">
              <a:xfrm>
                <a:off x="632" y="3576"/>
                <a:ext cx="398" cy="394"/>
                <a:chOff x="632" y="3576"/>
                <a:chExt cx="398" cy="394"/>
              </a:xfrm>
            </p:grpSpPr>
            <p:sp>
              <p:nvSpPr>
                <p:cNvPr id="34289" name="Rectangle 1803"/>
                <p:cNvSpPr>
                  <a:spLocks noChangeArrowheads="1"/>
                </p:cNvSpPr>
                <p:nvPr/>
              </p:nvSpPr>
              <p:spPr bwMode="auto">
                <a:xfrm>
                  <a:off x="660" y="3576"/>
                  <a:ext cx="342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800" b="1">
                      <a:cs typeface="Times New Roman" pitchFamily="18" charset="0"/>
                    </a:rPr>
                    <a:t>6</a:t>
                  </a:r>
                  <a:r>
                    <a:rPr lang="en-US" sz="1800" b="1" u="sng" baseline="30000">
                      <a:cs typeface="Times New Roman" pitchFamily="18" charset="0"/>
                    </a:rPr>
                    <a:t>a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ctr" eaLnBrk="0" hangingPunct="0"/>
                  <a:endParaRPr lang="en-US" sz="1800" b="1"/>
                </a:p>
              </p:txBody>
            </p:sp>
            <p:sp>
              <p:nvSpPr>
                <p:cNvPr id="34290" name="Rectangle 1085"/>
                <p:cNvSpPr>
                  <a:spLocks noChangeArrowheads="1"/>
                </p:cNvSpPr>
                <p:nvPr/>
              </p:nvSpPr>
              <p:spPr bwMode="auto">
                <a:xfrm>
                  <a:off x="632" y="3576"/>
                  <a:ext cx="398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84" name="Group 1088"/>
              <p:cNvGrpSpPr>
                <a:grpSpLocks/>
              </p:cNvGrpSpPr>
              <p:nvPr/>
            </p:nvGrpSpPr>
            <p:grpSpPr bwMode="auto">
              <a:xfrm>
                <a:off x="1030" y="3576"/>
                <a:ext cx="304" cy="394"/>
                <a:chOff x="1030" y="3576"/>
                <a:chExt cx="304" cy="394"/>
              </a:xfrm>
            </p:grpSpPr>
            <p:sp>
              <p:nvSpPr>
                <p:cNvPr id="34287" name="Rectangle 1804"/>
                <p:cNvSpPr>
                  <a:spLocks noChangeArrowheads="1"/>
                </p:cNvSpPr>
                <p:nvPr/>
              </p:nvSpPr>
              <p:spPr bwMode="auto">
                <a:xfrm>
                  <a:off x="1058" y="3576"/>
                  <a:ext cx="24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88" name="Rectangle 1087"/>
                <p:cNvSpPr>
                  <a:spLocks noChangeArrowheads="1"/>
                </p:cNvSpPr>
                <p:nvPr/>
              </p:nvSpPr>
              <p:spPr bwMode="auto">
                <a:xfrm>
                  <a:off x="1030" y="3576"/>
                  <a:ext cx="30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85" name="Group 1090"/>
              <p:cNvGrpSpPr>
                <a:grpSpLocks/>
              </p:cNvGrpSpPr>
              <p:nvPr/>
            </p:nvGrpSpPr>
            <p:grpSpPr bwMode="auto">
              <a:xfrm>
                <a:off x="1334" y="3576"/>
                <a:ext cx="272" cy="394"/>
                <a:chOff x="1334" y="3576"/>
                <a:chExt cx="272" cy="394"/>
              </a:xfrm>
            </p:grpSpPr>
            <p:sp>
              <p:nvSpPr>
                <p:cNvPr id="34285" name="Rectangle 1805"/>
                <p:cNvSpPr>
                  <a:spLocks noChangeArrowheads="1"/>
                </p:cNvSpPr>
                <p:nvPr/>
              </p:nvSpPr>
              <p:spPr bwMode="auto">
                <a:xfrm>
                  <a:off x="1362" y="3576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86" name="Rectangle 1089"/>
                <p:cNvSpPr>
                  <a:spLocks noChangeArrowheads="1"/>
                </p:cNvSpPr>
                <p:nvPr/>
              </p:nvSpPr>
              <p:spPr bwMode="auto">
                <a:xfrm>
                  <a:off x="1334" y="3576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86" name="Group 1092"/>
              <p:cNvGrpSpPr>
                <a:grpSpLocks/>
              </p:cNvGrpSpPr>
              <p:nvPr/>
            </p:nvGrpSpPr>
            <p:grpSpPr bwMode="auto">
              <a:xfrm>
                <a:off x="1606" y="3576"/>
                <a:ext cx="272" cy="394"/>
                <a:chOff x="1606" y="3576"/>
                <a:chExt cx="272" cy="394"/>
              </a:xfrm>
            </p:grpSpPr>
            <p:sp>
              <p:nvSpPr>
                <p:cNvPr id="34283" name="Rectangle 1806"/>
                <p:cNvSpPr>
                  <a:spLocks noChangeArrowheads="1"/>
                </p:cNvSpPr>
                <p:nvPr/>
              </p:nvSpPr>
              <p:spPr bwMode="auto">
                <a:xfrm>
                  <a:off x="1634" y="3576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84" name="Rectangle 1091"/>
                <p:cNvSpPr>
                  <a:spLocks noChangeArrowheads="1"/>
                </p:cNvSpPr>
                <p:nvPr/>
              </p:nvSpPr>
              <p:spPr bwMode="auto">
                <a:xfrm>
                  <a:off x="1606" y="3576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87" name="Group 1094"/>
              <p:cNvGrpSpPr>
                <a:grpSpLocks/>
              </p:cNvGrpSpPr>
              <p:nvPr/>
            </p:nvGrpSpPr>
            <p:grpSpPr bwMode="auto">
              <a:xfrm>
                <a:off x="1878" y="3576"/>
                <a:ext cx="344" cy="394"/>
                <a:chOff x="1878" y="3576"/>
                <a:chExt cx="344" cy="394"/>
              </a:xfrm>
            </p:grpSpPr>
            <p:sp>
              <p:nvSpPr>
                <p:cNvPr id="34281" name="Rectangle 1807"/>
                <p:cNvSpPr>
                  <a:spLocks noChangeArrowheads="1"/>
                </p:cNvSpPr>
                <p:nvPr/>
              </p:nvSpPr>
              <p:spPr bwMode="auto">
                <a:xfrm>
                  <a:off x="1906" y="3576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9,2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82" name="Rectangle 1093"/>
                <p:cNvSpPr>
                  <a:spLocks noChangeArrowheads="1"/>
                </p:cNvSpPr>
                <p:nvPr/>
              </p:nvSpPr>
              <p:spPr bwMode="auto">
                <a:xfrm>
                  <a:off x="1878" y="3576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88" name="Group 1096"/>
              <p:cNvGrpSpPr>
                <a:grpSpLocks/>
              </p:cNvGrpSpPr>
              <p:nvPr/>
            </p:nvGrpSpPr>
            <p:grpSpPr bwMode="auto">
              <a:xfrm>
                <a:off x="2222" y="3576"/>
                <a:ext cx="416" cy="394"/>
                <a:chOff x="2222" y="3576"/>
                <a:chExt cx="416" cy="394"/>
              </a:xfrm>
            </p:grpSpPr>
            <p:sp>
              <p:nvSpPr>
                <p:cNvPr id="34279" name="Rectangle 1808"/>
                <p:cNvSpPr>
                  <a:spLocks noChangeArrowheads="1"/>
                </p:cNvSpPr>
                <p:nvPr/>
              </p:nvSpPr>
              <p:spPr bwMode="auto">
                <a:xfrm>
                  <a:off x="2250" y="3576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15,5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80" name="Rectangle 1095"/>
                <p:cNvSpPr>
                  <a:spLocks noChangeArrowheads="1"/>
                </p:cNvSpPr>
                <p:nvPr/>
              </p:nvSpPr>
              <p:spPr bwMode="auto">
                <a:xfrm>
                  <a:off x="2222" y="3576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89" name="Group 1098"/>
              <p:cNvGrpSpPr>
                <a:grpSpLocks/>
              </p:cNvGrpSpPr>
              <p:nvPr/>
            </p:nvGrpSpPr>
            <p:grpSpPr bwMode="auto">
              <a:xfrm>
                <a:off x="2638" y="3576"/>
                <a:ext cx="344" cy="394"/>
                <a:chOff x="2638" y="3576"/>
                <a:chExt cx="344" cy="394"/>
              </a:xfrm>
            </p:grpSpPr>
            <p:sp>
              <p:nvSpPr>
                <p:cNvPr id="34277" name="Rectangle 1809"/>
                <p:cNvSpPr>
                  <a:spLocks noChangeArrowheads="1"/>
                </p:cNvSpPr>
                <p:nvPr/>
              </p:nvSpPr>
              <p:spPr bwMode="auto">
                <a:xfrm>
                  <a:off x="2666" y="3576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3,7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78" name="Rectangle 1097"/>
                <p:cNvSpPr>
                  <a:spLocks noChangeArrowheads="1"/>
                </p:cNvSpPr>
                <p:nvPr/>
              </p:nvSpPr>
              <p:spPr bwMode="auto">
                <a:xfrm>
                  <a:off x="2638" y="3576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90" name="Group 1100"/>
              <p:cNvGrpSpPr>
                <a:grpSpLocks/>
              </p:cNvGrpSpPr>
              <p:nvPr/>
            </p:nvGrpSpPr>
            <p:grpSpPr bwMode="auto">
              <a:xfrm>
                <a:off x="2982" y="3576"/>
                <a:ext cx="344" cy="394"/>
                <a:chOff x="2982" y="3576"/>
                <a:chExt cx="344" cy="394"/>
              </a:xfrm>
            </p:grpSpPr>
            <p:sp>
              <p:nvSpPr>
                <p:cNvPr id="34275" name="Rectangle 1810"/>
                <p:cNvSpPr>
                  <a:spLocks noChangeArrowheads="1"/>
                </p:cNvSpPr>
                <p:nvPr/>
              </p:nvSpPr>
              <p:spPr bwMode="auto">
                <a:xfrm>
                  <a:off x="3010" y="3576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76" name="Rectangle 1099"/>
                <p:cNvSpPr>
                  <a:spLocks noChangeArrowheads="1"/>
                </p:cNvSpPr>
                <p:nvPr/>
              </p:nvSpPr>
              <p:spPr bwMode="auto">
                <a:xfrm>
                  <a:off x="2982" y="3576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91" name="Group 1102"/>
              <p:cNvGrpSpPr>
                <a:grpSpLocks/>
              </p:cNvGrpSpPr>
              <p:nvPr/>
            </p:nvGrpSpPr>
            <p:grpSpPr bwMode="auto">
              <a:xfrm>
                <a:off x="3326" y="3576"/>
                <a:ext cx="416" cy="394"/>
                <a:chOff x="3326" y="3576"/>
                <a:chExt cx="416" cy="394"/>
              </a:xfrm>
            </p:grpSpPr>
            <p:sp>
              <p:nvSpPr>
                <p:cNvPr id="34273" name="Rectangle 1811"/>
                <p:cNvSpPr>
                  <a:spLocks noChangeArrowheads="1"/>
                </p:cNvSpPr>
                <p:nvPr/>
              </p:nvSpPr>
              <p:spPr bwMode="auto">
                <a:xfrm>
                  <a:off x="3354" y="3576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3,3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74" name="Rectangle 1101"/>
                <p:cNvSpPr>
                  <a:spLocks noChangeArrowheads="1"/>
                </p:cNvSpPr>
                <p:nvPr/>
              </p:nvSpPr>
              <p:spPr bwMode="auto">
                <a:xfrm>
                  <a:off x="3326" y="3576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92" name="Group 1104"/>
              <p:cNvGrpSpPr>
                <a:grpSpLocks/>
              </p:cNvGrpSpPr>
              <p:nvPr/>
            </p:nvGrpSpPr>
            <p:grpSpPr bwMode="auto">
              <a:xfrm>
                <a:off x="3742" y="3576"/>
                <a:ext cx="424" cy="394"/>
                <a:chOff x="3742" y="3576"/>
                <a:chExt cx="424" cy="394"/>
              </a:xfrm>
            </p:grpSpPr>
            <p:sp>
              <p:nvSpPr>
                <p:cNvPr id="34271" name="Rectangle 1812"/>
                <p:cNvSpPr>
                  <a:spLocks noChangeArrowheads="1"/>
                </p:cNvSpPr>
                <p:nvPr/>
              </p:nvSpPr>
              <p:spPr bwMode="auto">
                <a:xfrm>
                  <a:off x="3770" y="3576"/>
                  <a:ext cx="36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4,5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72" name="Rectangle 1103"/>
                <p:cNvSpPr>
                  <a:spLocks noChangeArrowheads="1"/>
                </p:cNvSpPr>
                <p:nvPr/>
              </p:nvSpPr>
              <p:spPr bwMode="auto">
                <a:xfrm>
                  <a:off x="3742" y="3576"/>
                  <a:ext cx="42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93" name="Group 1106"/>
              <p:cNvGrpSpPr>
                <a:grpSpLocks/>
              </p:cNvGrpSpPr>
              <p:nvPr/>
            </p:nvGrpSpPr>
            <p:grpSpPr bwMode="auto">
              <a:xfrm>
                <a:off x="0" y="3970"/>
                <a:ext cx="632" cy="788"/>
                <a:chOff x="0" y="3970"/>
                <a:chExt cx="632" cy="788"/>
              </a:xfrm>
            </p:grpSpPr>
            <p:sp>
              <p:nvSpPr>
                <p:cNvPr id="34269" name="Rectangle 1813"/>
                <p:cNvSpPr>
                  <a:spLocks noChangeArrowheads="1"/>
                </p:cNvSpPr>
                <p:nvPr/>
              </p:nvSpPr>
              <p:spPr bwMode="auto">
                <a:xfrm>
                  <a:off x="28" y="3970"/>
                  <a:ext cx="576" cy="7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Julho/2002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70" name="Rectangle 1105"/>
                <p:cNvSpPr>
                  <a:spLocks noChangeArrowheads="1"/>
                </p:cNvSpPr>
                <p:nvPr/>
              </p:nvSpPr>
              <p:spPr bwMode="auto">
                <a:xfrm>
                  <a:off x="0" y="3970"/>
                  <a:ext cx="632" cy="7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94" name="Group 1108"/>
              <p:cNvGrpSpPr>
                <a:grpSpLocks/>
              </p:cNvGrpSpPr>
              <p:nvPr/>
            </p:nvGrpSpPr>
            <p:grpSpPr bwMode="auto">
              <a:xfrm>
                <a:off x="632" y="3970"/>
                <a:ext cx="398" cy="394"/>
                <a:chOff x="632" y="3970"/>
                <a:chExt cx="398" cy="394"/>
              </a:xfrm>
            </p:grpSpPr>
            <p:sp>
              <p:nvSpPr>
                <p:cNvPr id="34267" name="Rectangle 1814"/>
                <p:cNvSpPr>
                  <a:spLocks noChangeArrowheads="1"/>
                </p:cNvSpPr>
                <p:nvPr/>
              </p:nvSpPr>
              <p:spPr bwMode="auto">
                <a:xfrm>
                  <a:off x="660" y="3970"/>
                  <a:ext cx="342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800" b="1">
                      <a:cs typeface="Times New Roman" pitchFamily="18" charset="0"/>
                    </a:rPr>
                    <a:t>3</a:t>
                  </a:r>
                  <a:r>
                    <a:rPr lang="en-US" sz="1800" b="1" u="sng" baseline="30000">
                      <a:cs typeface="Times New Roman" pitchFamily="18" charset="0"/>
                    </a:rPr>
                    <a:t>a</a:t>
                  </a:r>
                  <a:r>
                    <a:rPr lang="en-US" sz="1800" b="1">
                      <a:cs typeface="Times New Roman" pitchFamily="18" charset="0"/>
                    </a:rPr>
                    <a:t> 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ctr" eaLnBrk="0" hangingPunct="0"/>
                  <a:endParaRPr lang="en-US" sz="1800" b="1"/>
                </a:p>
              </p:txBody>
            </p:sp>
            <p:sp>
              <p:nvSpPr>
                <p:cNvPr id="34268" name="Rectangle 1107"/>
                <p:cNvSpPr>
                  <a:spLocks noChangeArrowheads="1"/>
                </p:cNvSpPr>
                <p:nvPr/>
              </p:nvSpPr>
              <p:spPr bwMode="auto">
                <a:xfrm>
                  <a:off x="632" y="3970"/>
                  <a:ext cx="398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95" name="Group 1110"/>
              <p:cNvGrpSpPr>
                <a:grpSpLocks/>
              </p:cNvGrpSpPr>
              <p:nvPr/>
            </p:nvGrpSpPr>
            <p:grpSpPr bwMode="auto">
              <a:xfrm>
                <a:off x="1030" y="3970"/>
                <a:ext cx="304" cy="394"/>
                <a:chOff x="1030" y="3970"/>
                <a:chExt cx="304" cy="394"/>
              </a:xfrm>
            </p:grpSpPr>
            <p:sp>
              <p:nvSpPr>
                <p:cNvPr id="34265" name="Rectangle 1815"/>
                <p:cNvSpPr>
                  <a:spLocks noChangeArrowheads="1"/>
                </p:cNvSpPr>
                <p:nvPr/>
              </p:nvSpPr>
              <p:spPr bwMode="auto">
                <a:xfrm>
                  <a:off x="1058" y="3970"/>
                  <a:ext cx="24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66" name="Rectangle 1109"/>
                <p:cNvSpPr>
                  <a:spLocks noChangeArrowheads="1"/>
                </p:cNvSpPr>
                <p:nvPr/>
              </p:nvSpPr>
              <p:spPr bwMode="auto">
                <a:xfrm>
                  <a:off x="1030" y="3970"/>
                  <a:ext cx="30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96" name="Group 1112"/>
              <p:cNvGrpSpPr>
                <a:grpSpLocks/>
              </p:cNvGrpSpPr>
              <p:nvPr/>
            </p:nvGrpSpPr>
            <p:grpSpPr bwMode="auto">
              <a:xfrm>
                <a:off x="1334" y="3970"/>
                <a:ext cx="272" cy="394"/>
                <a:chOff x="1334" y="3970"/>
                <a:chExt cx="272" cy="394"/>
              </a:xfrm>
            </p:grpSpPr>
            <p:sp>
              <p:nvSpPr>
                <p:cNvPr id="34263" name="Rectangle 1816"/>
                <p:cNvSpPr>
                  <a:spLocks noChangeArrowheads="1"/>
                </p:cNvSpPr>
                <p:nvPr/>
              </p:nvSpPr>
              <p:spPr bwMode="auto">
                <a:xfrm>
                  <a:off x="1362" y="3970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64" name="Rectangle 1111"/>
                <p:cNvSpPr>
                  <a:spLocks noChangeArrowheads="1"/>
                </p:cNvSpPr>
                <p:nvPr/>
              </p:nvSpPr>
              <p:spPr bwMode="auto">
                <a:xfrm>
                  <a:off x="1334" y="3970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97" name="Group 1114"/>
              <p:cNvGrpSpPr>
                <a:grpSpLocks/>
              </p:cNvGrpSpPr>
              <p:nvPr/>
            </p:nvGrpSpPr>
            <p:grpSpPr bwMode="auto">
              <a:xfrm>
                <a:off x="1606" y="3970"/>
                <a:ext cx="272" cy="394"/>
                <a:chOff x="1606" y="3970"/>
                <a:chExt cx="272" cy="394"/>
              </a:xfrm>
            </p:grpSpPr>
            <p:sp>
              <p:nvSpPr>
                <p:cNvPr id="34261" name="Rectangle 1817"/>
                <p:cNvSpPr>
                  <a:spLocks noChangeArrowheads="1"/>
                </p:cNvSpPr>
                <p:nvPr/>
              </p:nvSpPr>
              <p:spPr bwMode="auto">
                <a:xfrm>
                  <a:off x="1634" y="3970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62" name="Rectangle 1113"/>
                <p:cNvSpPr>
                  <a:spLocks noChangeArrowheads="1"/>
                </p:cNvSpPr>
                <p:nvPr/>
              </p:nvSpPr>
              <p:spPr bwMode="auto">
                <a:xfrm>
                  <a:off x="1606" y="3970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98" name="Group 1116"/>
              <p:cNvGrpSpPr>
                <a:grpSpLocks/>
              </p:cNvGrpSpPr>
              <p:nvPr/>
            </p:nvGrpSpPr>
            <p:grpSpPr bwMode="auto">
              <a:xfrm>
                <a:off x="1878" y="3970"/>
                <a:ext cx="344" cy="394"/>
                <a:chOff x="1878" y="3970"/>
                <a:chExt cx="344" cy="394"/>
              </a:xfrm>
            </p:grpSpPr>
            <p:sp>
              <p:nvSpPr>
                <p:cNvPr id="34259" name="Rectangle 1818"/>
                <p:cNvSpPr>
                  <a:spLocks noChangeArrowheads="1"/>
                </p:cNvSpPr>
                <p:nvPr/>
              </p:nvSpPr>
              <p:spPr bwMode="auto">
                <a:xfrm>
                  <a:off x="1906" y="3970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7,2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60" name="Rectangle 1115"/>
                <p:cNvSpPr>
                  <a:spLocks noChangeArrowheads="1"/>
                </p:cNvSpPr>
                <p:nvPr/>
              </p:nvSpPr>
              <p:spPr bwMode="auto">
                <a:xfrm>
                  <a:off x="1878" y="3970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899" name="Group 1118"/>
              <p:cNvGrpSpPr>
                <a:grpSpLocks/>
              </p:cNvGrpSpPr>
              <p:nvPr/>
            </p:nvGrpSpPr>
            <p:grpSpPr bwMode="auto">
              <a:xfrm>
                <a:off x="2222" y="3970"/>
                <a:ext cx="416" cy="394"/>
                <a:chOff x="2222" y="3970"/>
                <a:chExt cx="416" cy="394"/>
              </a:xfrm>
            </p:grpSpPr>
            <p:sp>
              <p:nvSpPr>
                <p:cNvPr id="34257" name="Rectangle 1819"/>
                <p:cNvSpPr>
                  <a:spLocks noChangeArrowheads="1"/>
                </p:cNvSpPr>
                <p:nvPr/>
              </p:nvSpPr>
              <p:spPr bwMode="auto">
                <a:xfrm>
                  <a:off x="2250" y="3970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4,9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58" name="Rectangle 1117"/>
                <p:cNvSpPr>
                  <a:spLocks noChangeArrowheads="1"/>
                </p:cNvSpPr>
                <p:nvPr/>
              </p:nvSpPr>
              <p:spPr bwMode="auto">
                <a:xfrm>
                  <a:off x="2222" y="3970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00" name="Group 1120"/>
              <p:cNvGrpSpPr>
                <a:grpSpLocks/>
              </p:cNvGrpSpPr>
              <p:nvPr/>
            </p:nvGrpSpPr>
            <p:grpSpPr bwMode="auto">
              <a:xfrm>
                <a:off x="2638" y="3970"/>
                <a:ext cx="344" cy="394"/>
                <a:chOff x="2638" y="3970"/>
                <a:chExt cx="344" cy="394"/>
              </a:xfrm>
            </p:grpSpPr>
            <p:sp>
              <p:nvSpPr>
                <p:cNvPr id="34255" name="Rectangle 1820"/>
                <p:cNvSpPr>
                  <a:spLocks noChangeArrowheads="1"/>
                </p:cNvSpPr>
                <p:nvPr/>
              </p:nvSpPr>
              <p:spPr bwMode="auto">
                <a:xfrm>
                  <a:off x="2666" y="3970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56" name="Rectangle 1119"/>
                <p:cNvSpPr>
                  <a:spLocks noChangeArrowheads="1"/>
                </p:cNvSpPr>
                <p:nvPr/>
              </p:nvSpPr>
              <p:spPr bwMode="auto">
                <a:xfrm>
                  <a:off x="2638" y="3970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01" name="Group 1122"/>
              <p:cNvGrpSpPr>
                <a:grpSpLocks/>
              </p:cNvGrpSpPr>
              <p:nvPr/>
            </p:nvGrpSpPr>
            <p:grpSpPr bwMode="auto">
              <a:xfrm>
                <a:off x="2982" y="3970"/>
                <a:ext cx="344" cy="394"/>
                <a:chOff x="2982" y="3970"/>
                <a:chExt cx="344" cy="394"/>
              </a:xfrm>
            </p:grpSpPr>
            <p:sp>
              <p:nvSpPr>
                <p:cNvPr id="34253" name="Rectangle 1821"/>
                <p:cNvSpPr>
                  <a:spLocks noChangeArrowheads="1"/>
                </p:cNvSpPr>
                <p:nvPr/>
              </p:nvSpPr>
              <p:spPr bwMode="auto">
                <a:xfrm>
                  <a:off x="3010" y="3970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54" name="Rectangle 1121"/>
                <p:cNvSpPr>
                  <a:spLocks noChangeArrowheads="1"/>
                </p:cNvSpPr>
                <p:nvPr/>
              </p:nvSpPr>
              <p:spPr bwMode="auto">
                <a:xfrm>
                  <a:off x="2982" y="3970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02" name="Group 1124"/>
              <p:cNvGrpSpPr>
                <a:grpSpLocks/>
              </p:cNvGrpSpPr>
              <p:nvPr/>
            </p:nvGrpSpPr>
            <p:grpSpPr bwMode="auto">
              <a:xfrm>
                <a:off x="3326" y="3970"/>
                <a:ext cx="416" cy="394"/>
                <a:chOff x="3326" y="3970"/>
                <a:chExt cx="416" cy="394"/>
              </a:xfrm>
            </p:grpSpPr>
            <p:sp>
              <p:nvSpPr>
                <p:cNvPr id="34251" name="Rectangle 1822"/>
                <p:cNvSpPr>
                  <a:spLocks noChangeArrowheads="1"/>
                </p:cNvSpPr>
                <p:nvPr/>
              </p:nvSpPr>
              <p:spPr bwMode="auto">
                <a:xfrm>
                  <a:off x="3354" y="3970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52" name="Rectangle 1123"/>
                <p:cNvSpPr>
                  <a:spLocks noChangeArrowheads="1"/>
                </p:cNvSpPr>
                <p:nvPr/>
              </p:nvSpPr>
              <p:spPr bwMode="auto">
                <a:xfrm>
                  <a:off x="3326" y="3970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03" name="Group 1126"/>
              <p:cNvGrpSpPr>
                <a:grpSpLocks/>
              </p:cNvGrpSpPr>
              <p:nvPr/>
            </p:nvGrpSpPr>
            <p:grpSpPr bwMode="auto">
              <a:xfrm>
                <a:off x="3742" y="3970"/>
                <a:ext cx="424" cy="394"/>
                <a:chOff x="3742" y="3970"/>
                <a:chExt cx="424" cy="394"/>
              </a:xfrm>
            </p:grpSpPr>
            <p:sp>
              <p:nvSpPr>
                <p:cNvPr id="34249" name="Rectangle 1823"/>
                <p:cNvSpPr>
                  <a:spLocks noChangeArrowheads="1"/>
                </p:cNvSpPr>
                <p:nvPr/>
              </p:nvSpPr>
              <p:spPr bwMode="auto">
                <a:xfrm>
                  <a:off x="3770" y="3970"/>
                  <a:ext cx="36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50" name="Rectangle 1125"/>
                <p:cNvSpPr>
                  <a:spLocks noChangeArrowheads="1"/>
                </p:cNvSpPr>
                <p:nvPr/>
              </p:nvSpPr>
              <p:spPr bwMode="auto">
                <a:xfrm>
                  <a:off x="3742" y="3970"/>
                  <a:ext cx="42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04" name="Group 1128"/>
              <p:cNvGrpSpPr>
                <a:grpSpLocks/>
              </p:cNvGrpSpPr>
              <p:nvPr/>
            </p:nvGrpSpPr>
            <p:grpSpPr bwMode="auto">
              <a:xfrm>
                <a:off x="632" y="4364"/>
                <a:ext cx="398" cy="394"/>
                <a:chOff x="632" y="4364"/>
                <a:chExt cx="398" cy="394"/>
              </a:xfrm>
            </p:grpSpPr>
            <p:sp>
              <p:nvSpPr>
                <p:cNvPr id="34247" name="Rectangle 1824"/>
                <p:cNvSpPr>
                  <a:spLocks noChangeArrowheads="1"/>
                </p:cNvSpPr>
                <p:nvPr/>
              </p:nvSpPr>
              <p:spPr bwMode="auto">
                <a:xfrm>
                  <a:off x="660" y="4364"/>
                  <a:ext cx="342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800" b="1">
                      <a:cs typeface="Times New Roman" pitchFamily="18" charset="0"/>
                    </a:rPr>
                    <a:t>6</a:t>
                  </a:r>
                  <a:r>
                    <a:rPr lang="en-US" sz="1800" b="1" u="sng" baseline="30000">
                      <a:cs typeface="Times New Roman" pitchFamily="18" charset="0"/>
                    </a:rPr>
                    <a:t>a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ctr" eaLnBrk="0" hangingPunct="0"/>
                  <a:endParaRPr lang="en-US" sz="1800" b="1"/>
                </a:p>
              </p:txBody>
            </p:sp>
            <p:sp>
              <p:nvSpPr>
                <p:cNvPr id="34248" name="Rectangle 1127"/>
                <p:cNvSpPr>
                  <a:spLocks noChangeArrowheads="1"/>
                </p:cNvSpPr>
                <p:nvPr/>
              </p:nvSpPr>
              <p:spPr bwMode="auto">
                <a:xfrm>
                  <a:off x="632" y="4364"/>
                  <a:ext cx="398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05" name="Group 1130"/>
              <p:cNvGrpSpPr>
                <a:grpSpLocks/>
              </p:cNvGrpSpPr>
              <p:nvPr/>
            </p:nvGrpSpPr>
            <p:grpSpPr bwMode="auto">
              <a:xfrm>
                <a:off x="1030" y="4364"/>
                <a:ext cx="304" cy="394"/>
                <a:chOff x="1030" y="4364"/>
                <a:chExt cx="304" cy="394"/>
              </a:xfrm>
            </p:grpSpPr>
            <p:sp>
              <p:nvSpPr>
                <p:cNvPr id="34245" name="Rectangle 1825"/>
                <p:cNvSpPr>
                  <a:spLocks noChangeArrowheads="1"/>
                </p:cNvSpPr>
                <p:nvPr/>
              </p:nvSpPr>
              <p:spPr bwMode="auto">
                <a:xfrm>
                  <a:off x="1058" y="4364"/>
                  <a:ext cx="24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46" name="Rectangle 1129"/>
                <p:cNvSpPr>
                  <a:spLocks noChangeArrowheads="1"/>
                </p:cNvSpPr>
                <p:nvPr/>
              </p:nvSpPr>
              <p:spPr bwMode="auto">
                <a:xfrm>
                  <a:off x="1030" y="4364"/>
                  <a:ext cx="30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06" name="Group 1132"/>
              <p:cNvGrpSpPr>
                <a:grpSpLocks/>
              </p:cNvGrpSpPr>
              <p:nvPr/>
            </p:nvGrpSpPr>
            <p:grpSpPr bwMode="auto">
              <a:xfrm>
                <a:off x="1334" y="4364"/>
                <a:ext cx="272" cy="394"/>
                <a:chOff x="1334" y="4364"/>
                <a:chExt cx="272" cy="394"/>
              </a:xfrm>
            </p:grpSpPr>
            <p:sp>
              <p:nvSpPr>
                <p:cNvPr id="34243" name="Rectangle 1826"/>
                <p:cNvSpPr>
                  <a:spLocks noChangeArrowheads="1"/>
                </p:cNvSpPr>
                <p:nvPr/>
              </p:nvSpPr>
              <p:spPr bwMode="auto">
                <a:xfrm>
                  <a:off x="1362" y="4364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44" name="Rectangle 1131"/>
                <p:cNvSpPr>
                  <a:spLocks noChangeArrowheads="1"/>
                </p:cNvSpPr>
                <p:nvPr/>
              </p:nvSpPr>
              <p:spPr bwMode="auto">
                <a:xfrm>
                  <a:off x="1334" y="4364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07" name="Group 1134"/>
              <p:cNvGrpSpPr>
                <a:grpSpLocks/>
              </p:cNvGrpSpPr>
              <p:nvPr/>
            </p:nvGrpSpPr>
            <p:grpSpPr bwMode="auto">
              <a:xfrm>
                <a:off x="1606" y="4364"/>
                <a:ext cx="272" cy="394"/>
                <a:chOff x="1606" y="4364"/>
                <a:chExt cx="272" cy="394"/>
              </a:xfrm>
            </p:grpSpPr>
            <p:sp>
              <p:nvSpPr>
                <p:cNvPr id="34241" name="Rectangle 1827"/>
                <p:cNvSpPr>
                  <a:spLocks noChangeArrowheads="1"/>
                </p:cNvSpPr>
                <p:nvPr/>
              </p:nvSpPr>
              <p:spPr bwMode="auto">
                <a:xfrm>
                  <a:off x="1634" y="4364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42" name="Rectangle 1133"/>
                <p:cNvSpPr>
                  <a:spLocks noChangeArrowheads="1"/>
                </p:cNvSpPr>
                <p:nvPr/>
              </p:nvSpPr>
              <p:spPr bwMode="auto">
                <a:xfrm>
                  <a:off x="1606" y="4364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08" name="Group 1136"/>
              <p:cNvGrpSpPr>
                <a:grpSpLocks/>
              </p:cNvGrpSpPr>
              <p:nvPr/>
            </p:nvGrpSpPr>
            <p:grpSpPr bwMode="auto">
              <a:xfrm>
                <a:off x="1878" y="4364"/>
                <a:ext cx="344" cy="394"/>
                <a:chOff x="1878" y="4364"/>
                <a:chExt cx="344" cy="394"/>
              </a:xfrm>
            </p:grpSpPr>
            <p:sp>
              <p:nvSpPr>
                <p:cNvPr id="34239" name="Rectangle 1828"/>
                <p:cNvSpPr>
                  <a:spLocks noChangeArrowheads="1"/>
                </p:cNvSpPr>
                <p:nvPr/>
              </p:nvSpPr>
              <p:spPr bwMode="auto">
                <a:xfrm>
                  <a:off x="1906" y="4364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7,5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40" name="Rectangle 1135"/>
                <p:cNvSpPr>
                  <a:spLocks noChangeArrowheads="1"/>
                </p:cNvSpPr>
                <p:nvPr/>
              </p:nvSpPr>
              <p:spPr bwMode="auto">
                <a:xfrm>
                  <a:off x="1878" y="4364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09" name="Group 1138"/>
              <p:cNvGrpSpPr>
                <a:grpSpLocks/>
              </p:cNvGrpSpPr>
              <p:nvPr/>
            </p:nvGrpSpPr>
            <p:grpSpPr bwMode="auto">
              <a:xfrm>
                <a:off x="2222" y="4364"/>
                <a:ext cx="416" cy="394"/>
                <a:chOff x="2222" y="4364"/>
                <a:chExt cx="416" cy="394"/>
              </a:xfrm>
            </p:grpSpPr>
            <p:sp>
              <p:nvSpPr>
                <p:cNvPr id="34237" name="Rectangle 1829"/>
                <p:cNvSpPr>
                  <a:spLocks noChangeArrowheads="1"/>
                </p:cNvSpPr>
                <p:nvPr/>
              </p:nvSpPr>
              <p:spPr bwMode="auto">
                <a:xfrm>
                  <a:off x="2250" y="4364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9,5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38" name="Rectangle 1137"/>
                <p:cNvSpPr>
                  <a:spLocks noChangeArrowheads="1"/>
                </p:cNvSpPr>
                <p:nvPr/>
              </p:nvSpPr>
              <p:spPr bwMode="auto">
                <a:xfrm>
                  <a:off x="2222" y="4364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10" name="Group 1140"/>
              <p:cNvGrpSpPr>
                <a:grpSpLocks/>
              </p:cNvGrpSpPr>
              <p:nvPr/>
            </p:nvGrpSpPr>
            <p:grpSpPr bwMode="auto">
              <a:xfrm>
                <a:off x="2638" y="4364"/>
                <a:ext cx="344" cy="394"/>
                <a:chOff x="2638" y="4364"/>
                <a:chExt cx="344" cy="394"/>
              </a:xfrm>
            </p:grpSpPr>
            <p:sp>
              <p:nvSpPr>
                <p:cNvPr id="34235" name="Rectangle 1830"/>
                <p:cNvSpPr>
                  <a:spLocks noChangeArrowheads="1"/>
                </p:cNvSpPr>
                <p:nvPr/>
              </p:nvSpPr>
              <p:spPr bwMode="auto">
                <a:xfrm>
                  <a:off x="2666" y="4364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36" name="Rectangle 1139"/>
                <p:cNvSpPr>
                  <a:spLocks noChangeArrowheads="1"/>
                </p:cNvSpPr>
                <p:nvPr/>
              </p:nvSpPr>
              <p:spPr bwMode="auto">
                <a:xfrm>
                  <a:off x="2638" y="4364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11" name="Group 1142"/>
              <p:cNvGrpSpPr>
                <a:grpSpLocks/>
              </p:cNvGrpSpPr>
              <p:nvPr/>
            </p:nvGrpSpPr>
            <p:grpSpPr bwMode="auto">
              <a:xfrm>
                <a:off x="2982" y="4364"/>
                <a:ext cx="344" cy="394"/>
                <a:chOff x="2982" y="4364"/>
                <a:chExt cx="344" cy="394"/>
              </a:xfrm>
            </p:grpSpPr>
            <p:sp>
              <p:nvSpPr>
                <p:cNvPr id="34233" name="Rectangle 1831"/>
                <p:cNvSpPr>
                  <a:spLocks noChangeArrowheads="1"/>
                </p:cNvSpPr>
                <p:nvPr/>
              </p:nvSpPr>
              <p:spPr bwMode="auto">
                <a:xfrm>
                  <a:off x="3010" y="4364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5,1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34" name="Rectangle 1141"/>
                <p:cNvSpPr>
                  <a:spLocks noChangeArrowheads="1"/>
                </p:cNvSpPr>
                <p:nvPr/>
              </p:nvSpPr>
              <p:spPr bwMode="auto">
                <a:xfrm>
                  <a:off x="2982" y="4364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12" name="Group 1144"/>
              <p:cNvGrpSpPr>
                <a:grpSpLocks/>
              </p:cNvGrpSpPr>
              <p:nvPr/>
            </p:nvGrpSpPr>
            <p:grpSpPr bwMode="auto">
              <a:xfrm>
                <a:off x="3326" y="4364"/>
                <a:ext cx="416" cy="394"/>
                <a:chOff x="3326" y="4364"/>
                <a:chExt cx="416" cy="394"/>
              </a:xfrm>
            </p:grpSpPr>
            <p:sp>
              <p:nvSpPr>
                <p:cNvPr id="34231" name="Rectangle 1832"/>
                <p:cNvSpPr>
                  <a:spLocks noChangeArrowheads="1"/>
                </p:cNvSpPr>
                <p:nvPr/>
              </p:nvSpPr>
              <p:spPr bwMode="auto">
                <a:xfrm>
                  <a:off x="3354" y="4364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9,1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32" name="Rectangle 1143"/>
                <p:cNvSpPr>
                  <a:spLocks noChangeArrowheads="1"/>
                </p:cNvSpPr>
                <p:nvPr/>
              </p:nvSpPr>
              <p:spPr bwMode="auto">
                <a:xfrm>
                  <a:off x="3326" y="4364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13" name="Group 1146"/>
              <p:cNvGrpSpPr>
                <a:grpSpLocks/>
              </p:cNvGrpSpPr>
              <p:nvPr/>
            </p:nvGrpSpPr>
            <p:grpSpPr bwMode="auto">
              <a:xfrm>
                <a:off x="3742" y="4364"/>
                <a:ext cx="424" cy="394"/>
                <a:chOff x="3742" y="4364"/>
                <a:chExt cx="424" cy="394"/>
              </a:xfrm>
            </p:grpSpPr>
            <p:sp>
              <p:nvSpPr>
                <p:cNvPr id="34229" name="Rectangle 1833"/>
                <p:cNvSpPr>
                  <a:spLocks noChangeArrowheads="1"/>
                </p:cNvSpPr>
                <p:nvPr/>
              </p:nvSpPr>
              <p:spPr bwMode="auto">
                <a:xfrm>
                  <a:off x="3770" y="4364"/>
                  <a:ext cx="36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4,9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30" name="Rectangle 1145"/>
                <p:cNvSpPr>
                  <a:spLocks noChangeArrowheads="1"/>
                </p:cNvSpPr>
                <p:nvPr/>
              </p:nvSpPr>
              <p:spPr bwMode="auto">
                <a:xfrm>
                  <a:off x="3742" y="4364"/>
                  <a:ext cx="42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14" name="Group 1148"/>
              <p:cNvGrpSpPr>
                <a:grpSpLocks/>
              </p:cNvGrpSpPr>
              <p:nvPr/>
            </p:nvGrpSpPr>
            <p:grpSpPr bwMode="auto">
              <a:xfrm>
                <a:off x="0" y="4758"/>
                <a:ext cx="632" cy="788"/>
                <a:chOff x="0" y="4758"/>
                <a:chExt cx="632" cy="788"/>
              </a:xfrm>
            </p:grpSpPr>
            <p:sp>
              <p:nvSpPr>
                <p:cNvPr id="34227" name="Rectangle 1834"/>
                <p:cNvSpPr>
                  <a:spLocks noChangeArrowheads="1"/>
                </p:cNvSpPr>
                <p:nvPr/>
              </p:nvSpPr>
              <p:spPr bwMode="auto">
                <a:xfrm>
                  <a:off x="28" y="4758"/>
                  <a:ext cx="576" cy="7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Ago/2002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28" name="Rectangle 1147"/>
                <p:cNvSpPr>
                  <a:spLocks noChangeArrowheads="1"/>
                </p:cNvSpPr>
                <p:nvPr/>
              </p:nvSpPr>
              <p:spPr bwMode="auto">
                <a:xfrm>
                  <a:off x="0" y="4758"/>
                  <a:ext cx="632" cy="7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15" name="Group 1150"/>
              <p:cNvGrpSpPr>
                <a:grpSpLocks/>
              </p:cNvGrpSpPr>
              <p:nvPr/>
            </p:nvGrpSpPr>
            <p:grpSpPr bwMode="auto">
              <a:xfrm>
                <a:off x="632" y="4758"/>
                <a:ext cx="398" cy="394"/>
                <a:chOff x="632" y="4758"/>
                <a:chExt cx="398" cy="394"/>
              </a:xfrm>
            </p:grpSpPr>
            <p:sp>
              <p:nvSpPr>
                <p:cNvPr id="34225" name="Rectangle 1835"/>
                <p:cNvSpPr>
                  <a:spLocks noChangeArrowheads="1"/>
                </p:cNvSpPr>
                <p:nvPr/>
              </p:nvSpPr>
              <p:spPr bwMode="auto">
                <a:xfrm>
                  <a:off x="660" y="4758"/>
                  <a:ext cx="342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800" b="1">
                      <a:cs typeface="Times New Roman" pitchFamily="18" charset="0"/>
                    </a:rPr>
                    <a:t>3</a:t>
                  </a:r>
                  <a:r>
                    <a:rPr lang="en-US" sz="1800" b="1" u="sng" baseline="30000">
                      <a:cs typeface="Times New Roman" pitchFamily="18" charset="0"/>
                    </a:rPr>
                    <a:t>a</a:t>
                  </a:r>
                  <a:r>
                    <a:rPr lang="en-US" sz="1800" b="1">
                      <a:cs typeface="Times New Roman" pitchFamily="18" charset="0"/>
                    </a:rPr>
                    <a:t> 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ctr" eaLnBrk="0" hangingPunct="0"/>
                  <a:endParaRPr lang="en-US" sz="1800" b="1"/>
                </a:p>
              </p:txBody>
            </p:sp>
            <p:sp>
              <p:nvSpPr>
                <p:cNvPr id="34226" name="Rectangle 1149"/>
                <p:cNvSpPr>
                  <a:spLocks noChangeArrowheads="1"/>
                </p:cNvSpPr>
                <p:nvPr/>
              </p:nvSpPr>
              <p:spPr bwMode="auto">
                <a:xfrm>
                  <a:off x="632" y="4758"/>
                  <a:ext cx="398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16" name="Group 1152"/>
              <p:cNvGrpSpPr>
                <a:grpSpLocks/>
              </p:cNvGrpSpPr>
              <p:nvPr/>
            </p:nvGrpSpPr>
            <p:grpSpPr bwMode="auto">
              <a:xfrm>
                <a:off x="1030" y="4758"/>
                <a:ext cx="304" cy="394"/>
                <a:chOff x="1030" y="4758"/>
                <a:chExt cx="304" cy="394"/>
              </a:xfrm>
            </p:grpSpPr>
            <p:sp>
              <p:nvSpPr>
                <p:cNvPr id="34223" name="Rectangle 1836"/>
                <p:cNvSpPr>
                  <a:spLocks noChangeArrowheads="1"/>
                </p:cNvSpPr>
                <p:nvPr/>
              </p:nvSpPr>
              <p:spPr bwMode="auto">
                <a:xfrm>
                  <a:off x="1058" y="4758"/>
                  <a:ext cx="24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24" name="Rectangle 1151"/>
                <p:cNvSpPr>
                  <a:spLocks noChangeArrowheads="1"/>
                </p:cNvSpPr>
                <p:nvPr/>
              </p:nvSpPr>
              <p:spPr bwMode="auto">
                <a:xfrm>
                  <a:off x="1030" y="4758"/>
                  <a:ext cx="30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17" name="Group 1154"/>
              <p:cNvGrpSpPr>
                <a:grpSpLocks/>
              </p:cNvGrpSpPr>
              <p:nvPr/>
            </p:nvGrpSpPr>
            <p:grpSpPr bwMode="auto">
              <a:xfrm>
                <a:off x="1334" y="4758"/>
                <a:ext cx="272" cy="394"/>
                <a:chOff x="1334" y="4758"/>
                <a:chExt cx="272" cy="394"/>
              </a:xfrm>
            </p:grpSpPr>
            <p:sp>
              <p:nvSpPr>
                <p:cNvPr id="34221" name="Rectangle 1837"/>
                <p:cNvSpPr>
                  <a:spLocks noChangeArrowheads="1"/>
                </p:cNvSpPr>
                <p:nvPr/>
              </p:nvSpPr>
              <p:spPr bwMode="auto">
                <a:xfrm>
                  <a:off x="1362" y="4758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22" name="Rectangle 1153"/>
                <p:cNvSpPr>
                  <a:spLocks noChangeArrowheads="1"/>
                </p:cNvSpPr>
                <p:nvPr/>
              </p:nvSpPr>
              <p:spPr bwMode="auto">
                <a:xfrm>
                  <a:off x="1334" y="4758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18" name="Group 1156"/>
              <p:cNvGrpSpPr>
                <a:grpSpLocks/>
              </p:cNvGrpSpPr>
              <p:nvPr/>
            </p:nvGrpSpPr>
            <p:grpSpPr bwMode="auto">
              <a:xfrm>
                <a:off x="1606" y="4758"/>
                <a:ext cx="272" cy="394"/>
                <a:chOff x="1606" y="4758"/>
                <a:chExt cx="272" cy="394"/>
              </a:xfrm>
            </p:grpSpPr>
            <p:sp>
              <p:nvSpPr>
                <p:cNvPr id="34219" name="Rectangle 1838"/>
                <p:cNvSpPr>
                  <a:spLocks noChangeArrowheads="1"/>
                </p:cNvSpPr>
                <p:nvPr/>
              </p:nvSpPr>
              <p:spPr bwMode="auto">
                <a:xfrm>
                  <a:off x="1634" y="4758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20" name="Rectangle 1155"/>
                <p:cNvSpPr>
                  <a:spLocks noChangeArrowheads="1"/>
                </p:cNvSpPr>
                <p:nvPr/>
              </p:nvSpPr>
              <p:spPr bwMode="auto">
                <a:xfrm>
                  <a:off x="1606" y="4758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19" name="Group 1158"/>
              <p:cNvGrpSpPr>
                <a:grpSpLocks/>
              </p:cNvGrpSpPr>
              <p:nvPr/>
            </p:nvGrpSpPr>
            <p:grpSpPr bwMode="auto">
              <a:xfrm>
                <a:off x="1878" y="4758"/>
                <a:ext cx="344" cy="394"/>
                <a:chOff x="1878" y="4758"/>
                <a:chExt cx="344" cy="394"/>
              </a:xfrm>
            </p:grpSpPr>
            <p:sp>
              <p:nvSpPr>
                <p:cNvPr id="34217" name="Rectangle 1839"/>
                <p:cNvSpPr>
                  <a:spLocks noChangeArrowheads="1"/>
                </p:cNvSpPr>
                <p:nvPr/>
              </p:nvSpPr>
              <p:spPr bwMode="auto">
                <a:xfrm>
                  <a:off x="1906" y="4758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6,3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18" name="Rectangle 1157"/>
                <p:cNvSpPr>
                  <a:spLocks noChangeArrowheads="1"/>
                </p:cNvSpPr>
                <p:nvPr/>
              </p:nvSpPr>
              <p:spPr bwMode="auto">
                <a:xfrm>
                  <a:off x="1878" y="4758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20" name="Group 1160"/>
              <p:cNvGrpSpPr>
                <a:grpSpLocks/>
              </p:cNvGrpSpPr>
              <p:nvPr/>
            </p:nvGrpSpPr>
            <p:grpSpPr bwMode="auto">
              <a:xfrm>
                <a:off x="2222" y="4758"/>
                <a:ext cx="416" cy="394"/>
                <a:chOff x="2222" y="4758"/>
                <a:chExt cx="416" cy="394"/>
              </a:xfrm>
            </p:grpSpPr>
            <p:sp>
              <p:nvSpPr>
                <p:cNvPr id="34215" name="Rectangle 1840"/>
                <p:cNvSpPr>
                  <a:spLocks noChangeArrowheads="1"/>
                </p:cNvSpPr>
                <p:nvPr/>
              </p:nvSpPr>
              <p:spPr bwMode="auto">
                <a:xfrm>
                  <a:off x="2250" y="4758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16,1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16" name="Rectangle 1159"/>
                <p:cNvSpPr>
                  <a:spLocks noChangeArrowheads="1"/>
                </p:cNvSpPr>
                <p:nvPr/>
              </p:nvSpPr>
              <p:spPr bwMode="auto">
                <a:xfrm>
                  <a:off x="2222" y="4758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21" name="Group 1162"/>
              <p:cNvGrpSpPr>
                <a:grpSpLocks/>
              </p:cNvGrpSpPr>
              <p:nvPr/>
            </p:nvGrpSpPr>
            <p:grpSpPr bwMode="auto">
              <a:xfrm>
                <a:off x="2638" y="4758"/>
                <a:ext cx="344" cy="394"/>
                <a:chOff x="2638" y="4758"/>
                <a:chExt cx="344" cy="394"/>
              </a:xfrm>
            </p:grpSpPr>
            <p:sp>
              <p:nvSpPr>
                <p:cNvPr id="34213" name="Rectangle 1841"/>
                <p:cNvSpPr>
                  <a:spLocks noChangeArrowheads="1"/>
                </p:cNvSpPr>
                <p:nvPr/>
              </p:nvSpPr>
              <p:spPr bwMode="auto">
                <a:xfrm>
                  <a:off x="2666" y="4758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14" name="Rectangle 1161"/>
                <p:cNvSpPr>
                  <a:spLocks noChangeArrowheads="1"/>
                </p:cNvSpPr>
                <p:nvPr/>
              </p:nvSpPr>
              <p:spPr bwMode="auto">
                <a:xfrm>
                  <a:off x="2638" y="4758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22" name="Group 1164"/>
              <p:cNvGrpSpPr>
                <a:grpSpLocks/>
              </p:cNvGrpSpPr>
              <p:nvPr/>
            </p:nvGrpSpPr>
            <p:grpSpPr bwMode="auto">
              <a:xfrm>
                <a:off x="2982" y="4758"/>
                <a:ext cx="344" cy="394"/>
                <a:chOff x="2982" y="4758"/>
                <a:chExt cx="344" cy="394"/>
              </a:xfrm>
            </p:grpSpPr>
            <p:sp>
              <p:nvSpPr>
                <p:cNvPr id="34211" name="Rectangle 1842"/>
                <p:cNvSpPr>
                  <a:spLocks noChangeArrowheads="1"/>
                </p:cNvSpPr>
                <p:nvPr/>
              </p:nvSpPr>
              <p:spPr bwMode="auto">
                <a:xfrm>
                  <a:off x="3010" y="4758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4,8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12" name="Rectangle 1163"/>
                <p:cNvSpPr>
                  <a:spLocks noChangeArrowheads="1"/>
                </p:cNvSpPr>
                <p:nvPr/>
              </p:nvSpPr>
              <p:spPr bwMode="auto">
                <a:xfrm>
                  <a:off x="2982" y="4758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23" name="Group 1166"/>
              <p:cNvGrpSpPr>
                <a:grpSpLocks/>
              </p:cNvGrpSpPr>
              <p:nvPr/>
            </p:nvGrpSpPr>
            <p:grpSpPr bwMode="auto">
              <a:xfrm>
                <a:off x="3326" y="4758"/>
                <a:ext cx="416" cy="394"/>
                <a:chOff x="3326" y="4758"/>
                <a:chExt cx="416" cy="394"/>
              </a:xfrm>
            </p:grpSpPr>
            <p:sp>
              <p:nvSpPr>
                <p:cNvPr id="34209" name="Rectangle 1843"/>
                <p:cNvSpPr>
                  <a:spLocks noChangeArrowheads="1"/>
                </p:cNvSpPr>
                <p:nvPr/>
              </p:nvSpPr>
              <p:spPr bwMode="auto">
                <a:xfrm>
                  <a:off x="3354" y="4758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10" name="Rectangle 1165"/>
                <p:cNvSpPr>
                  <a:spLocks noChangeArrowheads="1"/>
                </p:cNvSpPr>
                <p:nvPr/>
              </p:nvSpPr>
              <p:spPr bwMode="auto">
                <a:xfrm>
                  <a:off x="3326" y="4758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24" name="Group 1168"/>
              <p:cNvGrpSpPr>
                <a:grpSpLocks/>
              </p:cNvGrpSpPr>
              <p:nvPr/>
            </p:nvGrpSpPr>
            <p:grpSpPr bwMode="auto">
              <a:xfrm>
                <a:off x="3742" y="4758"/>
                <a:ext cx="424" cy="394"/>
                <a:chOff x="3742" y="4758"/>
                <a:chExt cx="424" cy="394"/>
              </a:xfrm>
            </p:grpSpPr>
            <p:sp>
              <p:nvSpPr>
                <p:cNvPr id="34207" name="Rectangle 1844"/>
                <p:cNvSpPr>
                  <a:spLocks noChangeArrowheads="1"/>
                </p:cNvSpPr>
                <p:nvPr/>
              </p:nvSpPr>
              <p:spPr bwMode="auto">
                <a:xfrm>
                  <a:off x="3770" y="4758"/>
                  <a:ext cx="36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08" name="Rectangle 1167"/>
                <p:cNvSpPr>
                  <a:spLocks noChangeArrowheads="1"/>
                </p:cNvSpPr>
                <p:nvPr/>
              </p:nvSpPr>
              <p:spPr bwMode="auto">
                <a:xfrm>
                  <a:off x="3742" y="4758"/>
                  <a:ext cx="42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25" name="Group 1170"/>
              <p:cNvGrpSpPr>
                <a:grpSpLocks/>
              </p:cNvGrpSpPr>
              <p:nvPr/>
            </p:nvGrpSpPr>
            <p:grpSpPr bwMode="auto">
              <a:xfrm>
                <a:off x="632" y="5152"/>
                <a:ext cx="398" cy="394"/>
                <a:chOff x="632" y="5152"/>
                <a:chExt cx="398" cy="394"/>
              </a:xfrm>
            </p:grpSpPr>
            <p:sp>
              <p:nvSpPr>
                <p:cNvPr id="34205" name="Rectangle 1845"/>
                <p:cNvSpPr>
                  <a:spLocks noChangeArrowheads="1"/>
                </p:cNvSpPr>
                <p:nvPr/>
              </p:nvSpPr>
              <p:spPr bwMode="auto">
                <a:xfrm>
                  <a:off x="660" y="5152"/>
                  <a:ext cx="342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800" b="1">
                      <a:cs typeface="Times New Roman" pitchFamily="18" charset="0"/>
                    </a:rPr>
                    <a:t>6</a:t>
                  </a:r>
                  <a:r>
                    <a:rPr lang="en-US" sz="1800" b="1" u="sng" baseline="30000">
                      <a:cs typeface="Times New Roman" pitchFamily="18" charset="0"/>
                    </a:rPr>
                    <a:t>a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ctr" eaLnBrk="0" hangingPunct="0"/>
                  <a:endParaRPr lang="en-US" sz="1800" b="1"/>
                </a:p>
              </p:txBody>
            </p:sp>
            <p:sp>
              <p:nvSpPr>
                <p:cNvPr id="34206" name="Rectangle 1169"/>
                <p:cNvSpPr>
                  <a:spLocks noChangeArrowheads="1"/>
                </p:cNvSpPr>
                <p:nvPr/>
              </p:nvSpPr>
              <p:spPr bwMode="auto">
                <a:xfrm>
                  <a:off x="632" y="5152"/>
                  <a:ext cx="398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26" name="Group 1172"/>
              <p:cNvGrpSpPr>
                <a:grpSpLocks/>
              </p:cNvGrpSpPr>
              <p:nvPr/>
            </p:nvGrpSpPr>
            <p:grpSpPr bwMode="auto">
              <a:xfrm>
                <a:off x="1030" y="5152"/>
                <a:ext cx="304" cy="394"/>
                <a:chOff x="1030" y="5152"/>
                <a:chExt cx="304" cy="394"/>
              </a:xfrm>
            </p:grpSpPr>
            <p:sp>
              <p:nvSpPr>
                <p:cNvPr id="34203" name="Rectangle 1846"/>
                <p:cNvSpPr>
                  <a:spLocks noChangeArrowheads="1"/>
                </p:cNvSpPr>
                <p:nvPr/>
              </p:nvSpPr>
              <p:spPr bwMode="auto">
                <a:xfrm>
                  <a:off x="1058" y="5152"/>
                  <a:ext cx="24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04" name="Rectangle 1171"/>
                <p:cNvSpPr>
                  <a:spLocks noChangeArrowheads="1"/>
                </p:cNvSpPr>
                <p:nvPr/>
              </p:nvSpPr>
              <p:spPr bwMode="auto">
                <a:xfrm>
                  <a:off x="1030" y="5152"/>
                  <a:ext cx="30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27" name="Group 1174"/>
              <p:cNvGrpSpPr>
                <a:grpSpLocks/>
              </p:cNvGrpSpPr>
              <p:nvPr/>
            </p:nvGrpSpPr>
            <p:grpSpPr bwMode="auto">
              <a:xfrm>
                <a:off x="1334" y="5152"/>
                <a:ext cx="272" cy="394"/>
                <a:chOff x="1334" y="5152"/>
                <a:chExt cx="272" cy="394"/>
              </a:xfrm>
            </p:grpSpPr>
            <p:sp>
              <p:nvSpPr>
                <p:cNvPr id="34201" name="Rectangle 1847"/>
                <p:cNvSpPr>
                  <a:spLocks noChangeArrowheads="1"/>
                </p:cNvSpPr>
                <p:nvPr/>
              </p:nvSpPr>
              <p:spPr bwMode="auto">
                <a:xfrm>
                  <a:off x="1362" y="5152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02" name="Rectangle 1173"/>
                <p:cNvSpPr>
                  <a:spLocks noChangeArrowheads="1"/>
                </p:cNvSpPr>
                <p:nvPr/>
              </p:nvSpPr>
              <p:spPr bwMode="auto">
                <a:xfrm>
                  <a:off x="1334" y="5152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28" name="Group 1176"/>
              <p:cNvGrpSpPr>
                <a:grpSpLocks/>
              </p:cNvGrpSpPr>
              <p:nvPr/>
            </p:nvGrpSpPr>
            <p:grpSpPr bwMode="auto">
              <a:xfrm>
                <a:off x="1606" y="5152"/>
                <a:ext cx="272" cy="394"/>
                <a:chOff x="1606" y="5152"/>
                <a:chExt cx="272" cy="394"/>
              </a:xfrm>
            </p:grpSpPr>
            <p:sp>
              <p:nvSpPr>
                <p:cNvPr id="34199" name="Rectangle 1848"/>
                <p:cNvSpPr>
                  <a:spLocks noChangeArrowheads="1"/>
                </p:cNvSpPr>
                <p:nvPr/>
              </p:nvSpPr>
              <p:spPr bwMode="auto">
                <a:xfrm>
                  <a:off x="1634" y="5152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200" name="Rectangle 1175"/>
                <p:cNvSpPr>
                  <a:spLocks noChangeArrowheads="1"/>
                </p:cNvSpPr>
                <p:nvPr/>
              </p:nvSpPr>
              <p:spPr bwMode="auto">
                <a:xfrm>
                  <a:off x="1606" y="5152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29" name="Group 1178"/>
              <p:cNvGrpSpPr>
                <a:grpSpLocks/>
              </p:cNvGrpSpPr>
              <p:nvPr/>
            </p:nvGrpSpPr>
            <p:grpSpPr bwMode="auto">
              <a:xfrm>
                <a:off x="1878" y="5152"/>
                <a:ext cx="344" cy="394"/>
                <a:chOff x="1878" y="5152"/>
                <a:chExt cx="344" cy="394"/>
              </a:xfrm>
            </p:grpSpPr>
            <p:sp>
              <p:nvSpPr>
                <p:cNvPr id="34197" name="Rectangle 1849"/>
                <p:cNvSpPr>
                  <a:spLocks noChangeArrowheads="1"/>
                </p:cNvSpPr>
                <p:nvPr/>
              </p:nvSpPr>
              <p:spPr bwMode="auto">
                <a:xfrm>
                  <a:off x="1906" y="5152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5,6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98" name="Rectangle 1177"/>
                <p:cNvSpPr>
                  <a:spLocks noChangeArrowheads="1"/>
                </p:cNvSpPr>
                <p:nvPr/>
              </p:nvSpPr>
              <p:spPr bwMode="auto">
                <a:xfrm>
                  <a:off x="1878" y="5152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30" name="Group 1180"/>
              <p:cNvGrpSpPr>
                <a:grpSpLocks/>
              </p:cNvGrpSpPr>
              <p:nvPr/>
            </p:nvGrpSpPr>
            <p:grpSpPr bwMode="auto">
              <a:xfrm>
                <a:off x="2222" y="5152"/>
                <a:ext cx="416" cy="394"/>
                <a:chOff x="2222" y="5152"/>
                <a:chExt cx="416" cy="394"/>
              </a:xfrm>
            </p:grpSpPr>
            <p:sp>
              <p:nvSpPr>
                <p:cNvPr id="34195" name="Rectangle 1850"/>
                <p:cNvSpPr>
                  <a:spLocks noChangeArrowheads="1"/>
                </p:cNvSpPr>
                <p:nvPr/>
              </p:nvSpPr>
              <p:spPr bwMode="auto">
                <a:xfrm>
                  <a:off x="2250" y="5152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8,4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96" name="Rectangle 1179"/>
                <p:cNvSpPr>
                  <a:spLocks noChangeArrowheads="1"/>
                </p:cNvSpPr>
                <p:nvPr/>
              </p:nvSpPr>
              <p:spPr bwMode="auto">
                <a:xfrm>
                  <a:off x="2222" y="5152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31" name="Group 1182"/>
              <p:cNvGrpSpPr>
                <a:grpSpLocks/>
              </p:cNvGrpSpPr>
              <p:nvPr/>
            </p:nvGrpSpPr>
            <p:grpSpPr bwMode="auto">
              <a:xfrm>
                <a:off x="2638" y="5152"/>
                <a:ext cx="344" cy="394"/>
                <a:chOff x="2638" y="5152"/>
                <a:chExt cx="344" cy="394"/>
              </a:xfrm>
            </p:grpSpPr>
            <p:sp>
              <p:nvSpPr>
                <p:cNvPr id="34193" name="Rectangle 1851"/>
                <p:cNvSpPr>
                  <a:spLocks noChangeArrowheads="1"/>
                </p:cNvSpPr>
                <p:nvPr/>
              </p:nvSpPr>
              <p:spPr bwMode="auto">
                <a:xfrm>
                  <a:off x="2666" y="5152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8,3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94" name="Rectangle 1181"/>
                <p:cNvSpPr>
                  <a:spLocks noChangeArrowheads="1"/>
                </p:cNvSpPr>
                <p:nvPr/>
              </p:nvSpPr>
              <p:spPr bwMode="auto">
                <a:xfrm>
                  <a:off x="2638" y="5152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32" name="Group 1184"/>
              <p:cNvGrpSpPr>
                <a:grpSpLocks/>
              </p:cNvGrpSpPr>
              <p:nvPr/>
            </p:nvGrpSpPr>
            <p:grpSpPr bwMode="auto">
              <a:xfrm>
                <a:off x="2982" y="5152"/>
                <a:ext cx="344" cy="394"/>
                <a:chOff x="2982" y="5152"/>
                <a:chExt cx="344" cy="394"/>
              </a:xfrm>
            </p:grpSpPr>
            <p:sp>
              <p:nvSpPr>
                <p:cNvPr id="34191" name="Rectangle 1852"/>
                <p:cNvSpPr>
                  <a:spLocks noChangeArrowheads="1"/>
                </p:cNvSpPr>
                <p:nvPr/>
              </p:nvSpPr>
              <p:spPr bwMode="auto">
                <a:xfrm>
                  <a:off x="3010" y="5152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7,0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92" name="Rectangle 1183"/>
                <p:cNvSpPr>
                  <a:spLocks noChangeArrowheads="1"/>
                </p:cNvSpPr>
                <p:nvPr/>
              </p:nvSpPr>
              <p:spPr bwMode="auto">
                <a:xfrm>
                  <a:off x="2982" y="5152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33" name="Group 1186"/>
              <p:cNvGrpSpPr>
                <a:grpSpLocks/>
              </p:cNvGrpSpPr>
              <p:nvPr/>
            </p:nvGrpSpPr>
            <p:grpSpPr bwMode="auto">
              <a:xfrm>
                <a:off x="3326" y="5152"/>
                <a:ext cx="416" cy="394"/>
                <a:chOff x="3326" y="5152"/>
                <a:chExt cx="416" cy="394"/>
              </a:xfrm>
            </p:grpSpPr>
            <p:sp>
              <p:nvSpPr>
                <p:cNvPr id="34189" name="Rectangle 1853"/>
                <p:cNvSpPr>
                  <a:spLocks noChangeArrowheads="1"/>
                </p:cNvSpPr>
                <p:nvPr/>
              </p:nvSpPr>
              <p:spPr bwMode="auto">
                <a:xfrm>
                  <a:off x="3354" y="5152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3,3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90" name="Rectangle 1185"/>
                <p:cNvSpPr>
                  <a:spLocks noChangeArrowheads="1"/>
                </p:cNvSpPr>
                <p:nvPr/>
              </p:nvSpPr>
              <p:spPr bwMode="auto">
                <a:xfrm>
                  <a:off x="3326" y="5152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34" name="Group 1188"/>
              <p:cNvGrpSpPr>
                <a:grpSpLocks/>
              </p:cNvGrpSpPr>
              <p:nvPr/>
            </p:nvGrpSpPr>
            <p:grpSpPr bwMode="auto">
              <a:xfrm>
                <a:off x="3742" y="5152"/>
                <a:ext cx="424" cy="394"/>
                <a:chOff x="3742" y="5152"/>
                <a:chExt cx="424" cy="394"/>
              </a:xfrm>
            </p:grpSpPr>
            <p:sp>
              <p:nvSpPr>
                <p:cNvPr id="34187" name="Rectangle 1854"/>
                <p:cNvSpPr>
                  <a:spLocks noChangeArrowheads="1"/>
                </p:cNvSpPr>
                <p:nvPr/>
              </p:nvSpPr>
              <p:spPr bwMode="auto">
                <a:xfrm>
                  <a:off x="3770" y="5152"/>
                  <a:ext cx="36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23,3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88" name="Rectangle 1187"/>
                <p:cNvSpPr>
                  <a:spLocks noChangeArrowheads="1"/>
                </p:cNvSpPr>
                <p:nvPr/>
              </p:nvSpPr>
              <p:spPr bwMode="auto">
                <a:xfrm>
                  <a:off x="3742" y="5152"/>
                  <a:ext cx="42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35" name="Group 1190"/>
              <p:cNvGrpSpPr>
                <a:grpSpLocks/>
              </p:cNvGrpSpPr>
              <p:nvPr/>
            </p:nvGrpSpPr>
            <p:grpSpPr bwMode="auto">
              <a:xfrm>
                <a:off x="0" y="5546"/>
                <a:ext cx="632" cy="894"/>
                <a:chOff x="0" y="5546"/>
                <a:chExt cx="632" cy="894"/>
              </a:xfrm>
            </p:grpSpPr>
            <p:sp>
              <p:nvSpPr>
                <p:cNvPr id="34185" name="Rectangle 1855"/>
                <p:cNvSpPr>
                  <a:spLocks noChangeArrowheads="1"/>
                </p:cNvSpPr>
                <p:nvPr/>
              </p:nvSpPr>
              <p:spPr bwMode="auto">
                <a:xfrm>
                  <a:off x="28" y="5546"/>
                  <a:ext cx="576" cy="8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Set/2002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86" name="Rectangle 1189"/>
                <p:cNvSpPr>
                  <a:spLocks noChangeArrowheads="1"/>
                </p:cNvSpPr>
                <p:nvPr/>
              </p:nvSpPr>
              <p:spPr bwMode="auto">
                <a:xfrm>
                  <a:off x="0" y="5546"/>
                  <a:ext cx="632" cy="8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36" name="Group 1192"/>
              <p:cNvGrpSpPr>
                <a:grpSpLocks/>
              </p:cNvGrpSpPr>
              <p:nvPr/>
            </p:nvGrpSpPr>
            <p:grpSpPr bwMode="auto">
              <a:xfrm>
                <a:off x="632" y="5546"/>
                <a:ext cx="398" cy="394"/>
                <a:chOff x="632" y="5546"/>
                <a:chExt cx="398" cy="394"/>
              </a:xfrm>
            </p:grpSpPr>
            <p:sp>
              <p:nvSpPr>
                <p:cNvPr id="34183" name="Rectangle 1856"/>
                <p:cNvSpPr>
                  <a:spLocks noChangeArrowheads="1"/>
                </p:cNvSpPr>
                <p:nvPr/>
              </p:nvSpPr>
              <p:spPr bwMode="auto">
                <a:xfrm>
                  <a:off x="660" y="5546"/>
                  <a:ext cx="342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800" b="1">
                      <a:cs typeface="Times New Roman" pitchFamily="18" charset="0"/>
                    </a:rPr>
                    <a:t>3</a:t>
                  </a:r>
                  <a:r>
                    <a:rPr lang="en-US" sz="1800" b="1" u="sng" baseline="30000">
                      <a:cs typeface="Times New Roman" pitchFamily="18" charset="0"/>
                    </a:rPr>
                    <a:t>a</a:t>
                  </a:r>
                  <a:r>
                    <a:rPr lang="en-US" sz="1800" b="1">
                      <a:cs typeface="Times New Roman" pitchFamily="18" charset="0"/>
                    </a:rPr>
                    <a:t> 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ctr" eaLnBrk="0" hangingPunct="0"/>
                  <a:endParaRPr lang="en-US" sz="1800" b="1"/>
                </a:p>
              </p:txBody>
            </p:sp>
            <p:sp>
              <p:nvSpPr>
                <p:cNvPr id="34184" name="Rectangle 1191"/>
                <p:cNvSpPr>
                  <a:spLocks noChangeArrowheads="1"/>
                </p:cNvSpPr>
                <p:nvPr/>
              </p:nvSpPr>
              <p:spPr bwMode="auto">
                <a:xfrm>
                  <a:off x="632" y="5546"/>
                  <a:ext cx="398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37" name="Group 1194"/>
              <p:cNvGrpSpPr>
                <a:grpSpLocks/>
              </p:cNvGrpSpPr>
              <p:nvPr/>
            </p:nvGrpSpPr>
            <p:grpSpPr bwMode="auto">
              <a:xfrm>
                <a:off x="1030" y="5546"/>
                <a:ext cx="304" cy="394"/>
                <a:chOff x="1030" y="5546"/>
                <a:chExt cx="304" cy="394"/>
              </a:xfrm>
            </p:grpSpPr>
            <p:sp>
              <p:nvSpPr>
                <p:cNvPr id="34181" name="Rectangle 1857"/>
                <p:cNvSpPr>
                  <a:spLocks noChangeArrowheads="1"/>
                </p:cNvSpPr>
                <p:nvPr/>
              </p:nvSpPr>
              <p:spPr bwMode="auto">
                <a:xfrm>
                  <a:off x="1058" y="5546"/>
                  <a:ext cx="24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82" name="Rectangle 1193"/>
                <p:cNvSpPr>
                  <a:spLocks noChangeArrowheads="1"/>
                </p:cNvSpPr>
                <p:nvPr/>
              </p:nvSpPr>
              <p:spPr bwMode="auto">
                <a:xfrm>
                  <a:off x="1030" y="5546"/>
                  <a:ext cx="30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38" name="Group 1196"/>
              <p:cNvGrpSpPr>
                <a:grpSpLocks/>
              </p:cNvGrpSpPr>
              <p:nvPr/>
            </p:nvGrpSpPr>
            <p:grpSpPr bwMode="auto">
              <a:xfrm>
                <a:off x="1334" y="5546"/>
                <a:ext cx="272" cy="394"/>
                <a:chOff x="1334" y="5546"/>
                <a:chExt cx="272" cy="394"/>
              </a:xfrm>
            </p:grpSpPr>
            <p:sp>
              <p:nvSpPr>
                <p:cNvPr id="34179" name="Rectangle 1858"/>
                <p:cNvSpPr>
                  <a:spLocks noChangeArrowheads="1"/>
                </p:cNvSpPr>
                <p:nvPr/>
              </p:nvSpPr>
              <p:spPr bwMode="auto">
                <a:xfrm>
                  <a:off x="1362" y="5546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80" name="Rectangle 1195"/>
                <p:cNvSpPr>
                  <a:spLocks noChangeArrowheads="1"/>
                </p:cNvSpPr>
                <p:nvPr/>
              </p:nvSpPr>
              <p:spPr bwMode="auto">
                <a:xfrm>
                  <a:off x="1334" y="5546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39" name="Group 1198"/>
              <p:cNvGrpSpPr>
                <a:grpSpLocks/>
              </p:cNvGrpSpPr>
              <p:nvPr/>
            </p:nvGrpSpPr>
            <p:grpSpPr bwMode="auto">
              <a:xfrm>
                <a:off x="1606" y="5546"/>
                <a:ext cx="272" cy="394"/>
                <a:chOff x="1606" y="5546"/>
                <a:chExt cx="272" cy="394"/>
              </a:xfrm>
            </p:grpSpPr>
            <p:sp>
              <p:nvSpPr>
                <p:cNvPr id="34177" name="Rectangle 1859"/>
                <p:cNvSpPr>
                  <a:spLocks noChangeArrowheads="1"/>
                </p:cNvSpPr>
                <p:nvPr/>
              </p:nvSpPr>
              <p:spPr bwMode="auto">
                <a:xfrm>
                  <a:off x="1634" y="5546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78" name="Rectangle 1197"/>
                <p:cNvSpPr>
                  <a:spLocks noChangeArrowheads="1"/>
                </p:cNvSpPr>
                <p:nvPr/>
              </p:nvSpPr>
              <p:spPr bwMode="auto">
                <a:xfrm>
                  <a:off x="1606" y="5546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40" name="Group 1200"/>
              <p:cNvGrpSpPr>
                <a:grpSpLocks/>
              </p:cNvGrpSpPr>
              <p:nvPr/>
            </p:nvGrpSpPr>
            <p:grpSpPr bwMode="auto">
              <a:xfrm>
                <a:off x="1878" y="5546"/>
                <a:ext cx="344" cy="394"/>
                <a:chOff x="1878" y="5546"/>
                <a:chExt cx="344" cy="394"/>
              </a:xfrm>
            </p:grpSpPr>
            <p:sp>
              <p:nvSpPr>
                <p:cNvPr id="34175" name="Rectangle 1860"/>
                <p:cNvSpPr>
                  <a:spLocks noChangeArrowheads="1"/>
                </p:cNvSpPr>
                <p:nvPr/>
              </p:nvSpPr>
              <p:spPr bwMode="auto">
                <a:xfrm>
                  <a:off x="1906" y="5546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9,4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76" name="Rectangle 1199"/>
                <p:cNvSpPr>
                  <a:spLocks noChangeArrowheads="1"/>
                </p:cNvSpPr>
                <p:nvPr/>
              </p:nvSpPr>
              <p:spPr bwMode="auto">
                <a:xfrm>
                  <a:off x="1878" y="5546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41" name="Group 1202"/>
              <p:cNvGrpSpPr>
                <a:grpSpLocks/>
              </p:cNvGrpSpPr>
              <p:nvPr/>
            </p:nvGrpSpPr>
            <p:grpSpPr bwMode="auto">
              <a:xfrm>
                <a:off x="2222" y="5546"/>
                <a:ext cx="416" cy="394"/>
                <a:chOff x="2222" y="5546"/>
                <a:chExt cx="416" cy="394"/>
              </a:xfrm>
            </p:grpSpPr>
            <p:sp>
              <p:nvSpPr>
                <p:cNvPr id="34173" name="Rectangle 1861"/>
                <p:cNvSpPr>
                  <a:spLocks noChangeArrowheads="1"/>
                </p:cNvSpPr>
                <p:nvPr/>
              </p:nvSpPr>
              <p:spPr bwMode="auto">
                <a:xfrm>
                  <a:off x="2250" y="5546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6,9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74" name="Rectangle 1201"/>
                <p:cNvSpPr>
                  <a:spLocks noChangeArrowheads="1"/>
                </p:cNvSpPr>
                <p:nvPr/>
              </p:nvSpPr>
              <p:spPr bwMode="auto">
                <a:xfrm>
                  <a:off x="2222" y="5546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42" name="Group 1204"/>
              <p:cNvGrpSpPr>
                <a:grpSpLocks/>
              </p:cNvGrpSpPr>
              <p:nvPr/>
            </p:nvGrpSpPr>
            <p:grpSpPr bwMode="auto">
              <a:xfrm>
                <a:off x="2638" y="5546"/>
                <a:ext cx="344" cy="394"/>
                <a:chOff x="2638" y="5546"/>
                <a:chExt cx="344" cy="394"/>
              </a:xfrm>
            </p:grpSpPr>
            <p:sp>
              <p:nvSpPr>
                <p:cNvPr id="34171" name="Rectangle 1862"/>
                <p:cNvSpPr>
                  <a:spLocks noChangeArrowheads="1"/>
                </p:cNvSpPr>
                <p:nvPr/>
              </p:nvSpPr>
              <p:spPr bwMode="auto">
                <a:xfrm>
                  <a:off x="2666" y="5546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72" name="Rectangle 1203"/>
                <p:cNvSpPr>
                  <a:spLocks noChangeArrowheads="1"/>
                </p:cNvSpPr>
                <p:nvPr/>
              </p:nvSpPr>
              <p:spPr bwMode="auto">
                <a:xfrm>
                  <a:off x="2638" y="5546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43" name="Group 1206"/>
              <p:cNvGrpSpPr>
                <a:grpSpLocks/>
              </p:cNvGrpSpPr>
              <p:nvPr/>
            </p:nvGrpSpPr>
            <p:grpSpPr bwMode="auto">
              <a:xfrm>
                <a:off x="2982" y="5546"/>
                <a:ext cx="344" cy="394"/>
                <a:chOff x="2982" y="5546"/>
                <a:chExt cx="344" cy="394"/>
              </a:xfrm>
            </p:grpSpPr>
            <p:sp>
              <p:nvSpPr>
                <p:cNvPr id="34169" name="Rectangle 1863"/>
                <p:cNvSpPr>
                  <a:spLocks noChangeArrowheads="1"/>
                </p:cNvSpPr>
                <p:nvPr/>
              </p:nvSpPr>
              <p:spPr bwMode="auto">
                <a:xfrm>
                  <a:off x="3010" y="5546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70" name="Rectangle 1205"/>
                <p:cNvSpPr>
                  <a:spLocks noChangeArrowheads="1"/>
                </p:cNvSpPr>
                <p:nvPr/>
              </p:nvSpPr>
              <p:spPr bwMode="auto">
                <a:xfrm>
                  <a:off x="2982" y="5546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44" name="Group 1208"/>
              <p:cNvGrpSpPr>
                <a:grpSpLocks/>
              </p:cNvGrpSpPr>
              <p:nvPr/>
            </p:nvGrpSpPr>
            <p:grpSpPr bwMode="auto">
              <a:xfrm>
                <a:off x="3326" y="5546"/>
                <a:ext cx="416" cy="394"/>
                <a:chOff x="3326" y="5546"/>
                <a:chExt cx="416" cy="394"/>
              </a:xfrm>
            </p:grpSpPr>
            <p:sp>
              <p:nvSpPr>
                <p:cNvPr id="34167" name="Rectangle 1864"/>
                <p:cNvSpPr>
                  <a:spLocks noChangeArrowheads="1"/>
                </p:cNvSpPr>
                <p:nvPr/>
              </p:nvSpPr>
              <p:spPr bwMode="auto">
                <a:xfrm>
                  <a:off x="3354" y="5546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68" name="Rectangle 1207"/>
                <p:cNvSpPr>
                  <a:spLocks noChangeArrowheads="1"/>
                </p:cNvSpPr>
                <p:nvPr/>
              </p:nvSpPr>
              <p:spPr bwMode="auto">
                <a:xfrm>
                  <a:off x="3326" y="5546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45" name="Group 1210"/>
              <p:cNvGrpSpPr>
                <a:grpSpLocks/>
              </p:cNvGrpSpPr>
              <p:nvPr/>
            </p:nvGrpSpPr>
            <p:grpSpPr bwMode="auto">
              <a:xfrm>
                <a:off x="3742" y="5546"/>
                <a:ext cx="424" cy="394"/>
                <a:chOff x="3742" y="5546"/>
                <a:chExt cx="424" cy="394"/>
              </a:xfrm>
            </p:grpSpPr>
            <p:sp>
              <p:nvSpPr>
                <p:cNvPr id="34165" name="Rectangle 1865"/>
                <p:cNvSpPr>
                  <a:spLocks noChangeArrowheads="1"/>
                </p:cNvSpPr>
                <p:nvPr/>
              </p:nvSpPr>
              <p:spPr bwMode="auto">
                <a:xfrm>
                  <a:off x="3770" y="5546"/>
                  <a:ext cx="36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5,1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66" name="Rectangle 1209"/>
                <p:cNvSpPr>
                  <a:spLocks noChangeArrowheads="1"/>
                </p:cNvSpPr>
                <p:nvPr/>
              </p:nvSpPr>
              <p:spPr bwMode="auto">
                <a:xfrm>
                  <a:off x="3742" y="5546"/>
                  <a:ext cx="42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46" name="Group 1212"/>
              <p:cNvGrpSpPr>
                <a:grpSpLocks/>
              </p:cNvGrpSpPr>
              <p:nvPr/>
            </p:nvGrpSpPr>
            <p:grpSpPr bwMode="auto">
              <a:xfrm>
                <a:off x="632" y="5940"/>
                <a:ext cx="398" cy="500"/>
                <a:chOff x="632" y="5940"/>
                <a:chExt cx="398" cy="500"/>
              </a:xfrm>
            </p:grpSpPr>
            <p:sp>
              <p:nvSpPr>
                <p:cNvPr id="34163" name="Rectangle 1866"/>
                <p:cNvSpPr>
                  <a:spLocks noChangeArrowheads="1"/>
                </p:cNvSpPr>
                <p:nvPr/>
              </p:nvSpPr>
              <p:spPr bwMode="auto">
                <a:xfrm>
                  <a:off x="660" y="5940"/>
                  <a:ext cx="342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800" b="1">
                      <a:cs typeface="Times New Roman" pitchFamily="18" charset="0"/>
                    </a:rPr>
                    <a:t>6</a:t>
                  </a:r>
                  <a:r>
                    <a:rPr lang="en-US" sz="1800" b="1" u="sng" baseline="30000">
                      <a:cs typeface="Times New Roman" pitchFamily="18" charset="0"/>
                    </a:rPr>
                    <a:t>a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ctr" eaLnBrk="0" hangingPunct="0"/>
                  <a:endParaRPr lang="en-US" sz="1800" b="1"/>
                </a:p>
              </p:txBody>
            </p:sp>
            <p:sp>
              <p:nvSpPr>
                <p:cNvPr id="34164" name="Rectangle 1211"/>
                <p:cNvSpPr>
                  <a:spLocks noChangeArrowheads="1"/>
                </p:cNvSpPr>
                <p:nvPr/>
              </p:nvSpPr>
              <p:spPr bwMode="auto">
                <a:xfrm>
                  <a:off x="632" y="5940"/>
                  <a:ext cx="398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47" name="Group 1214"/>
              <p:cNvGrpSpPr>
                <a:grpSpLocks/>
              </p:cNvGrpSpPr>
              <p:nvPr/>
            </p:nvGrpSpPr>
            <p:grpSpPr bwMode="auto">
              <a:xfrm>
                <a:off x="1030" y="5940"/>
                <a:ext cx="304" cy="500"/>
                <a:chOff x="1030" y="5940"/>
                <a:chExt cx="304" cy="500"/>
              </a:xfrm>
            </p:grpSpPr>
            <p:sp>
              <p:nvSpPr>
                <p:cNvPr id="34161" name="Rectangle 1867"/>
                <p:cNvSpPr>
                  <a:spLocks noChangeArrowheads="1"/>
                </p:cNvSpPr>
                <p:nvPr/>
              </p:nvSpPr>
              <p:spPr bwMode="auto">
                <a:xfrm>
                  <a:off x="1058" y="5940"/>
                  <a:ext cx="24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62" name="Rectangle 1213"/>
                <p:cNvSpPr>
                  <a:spLocks noChangeArrowheads="1"/>
                </p:cNvSpPr>
                <p:nvPr/>
              </p:nvSpPr>
              <p:spPr bwMode="auto">
                <a:xfrm>
                  <a:off x="1030" y="5940"/>
                  <a:ext cx="30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48" name="Group 1216"/>
              <p:cNvGrpSpPr>
                <a:grpSpLocks/>
              </p:cNvGrpSpPr>
              <p:nvPr/>
            </p:nvGrpSpPr>
            <p:grpSpPr bwMode="auto">
              <a:xfrm>
                <a:off x="1334" y="5940"/>
                <a:ext cx="272" cy="500"/>
                <a:chOff x="1334" y="5940"/>
                <a:chExt cx="272" cy="500"/>
              </a:xfrm>
            </p:grpSpPr>
            <p:sp>
              <p:nvSpPr>
                <p:cNvPr id="34159" name="Rectangle 1868"/>
                <p:cNvSpPr>
                  <a:spLocks noChangeArrowheads="1"/>
                </p:cNvSpPr>
                <p:nvPr/>
              </p:nvSpPr>
              <p:spPr bwMode="auto">
                <a:xfrm>
                  <a:off x="1362" y="5940"/>
                  <a:ext cx="216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60" name="Rectangle 1215"/>
                <p:cNvSpPr>
                  <a:spLocks noChangeArrowheads="1"/>
                </p:cNvSpPr>
                <p:nvPr/>
              </p:nvSpPr>
              <p:spPr bwMode="auto">
                <a:xfrm>
                  <a:off x="1334" y="5940"/>
                  <a:ext cx="272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49" name="Group 1218"/>
              <p:cNvGrpSpPr>
                <a:grpSpLocks/>
              </p:cNvGrpSpPr>
              <p:nvPr/>
            </p:nvGrpSpPr>
            <p:grpSpPr bwMode="auto">
              <a:xfrm>
                <a:off x="1606" y="5940"/>
                <a:ext cx="272" cy="500"/>
                <a:chOff x="1606" y="5940"/>
                <a:chExt cx="272" cy="500"/>
              </a:xfrm>
            </p:grpSpPr>
            <p:sp>
              <p:nvSpPr>
                <p:cNvPr id="34157" name="Rectangle 1869"/>
                <p:cNvSpPr>
                  <a:spLocks noChangeArrowheads="1"/>
                </p:cNvSpPr>
                <p:nvPr/>
              </p:nvSpPr>
              <p:spPr bwMode="auto">
                <a:xfrm>
                  <a:off x="1634" y="5940"/>
                  <a:ext cx="216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58" name="Rectangle 1217"/>
                <p:cNvSpPr>
                  <a:spLocks noChangeArrowheads="1"/>
                </p:cNvSpPr>
                <p:nvPr/>
              </p:nvSpPr>
              <p:spPr bwMode="auto">
                <a:xfrm>
                  <a:off x="1606" y="5940"/>
                  <a:ext cx="272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50" name="Group 1220"/>
              <p:cNvGrpSpPr>
                <a:grpSpLocks/>
              </p:cNvGrpSpPr>
              <p:nvPr/>
            </p:nvGrpSpPr>
            <p:grpSpPr bwMode="auto">
              <a:xfrm>
                <a:off x="1878" y="5940"/>
                <a:ext cx="344" cy="500"/>
                <a:chOff x="1878" y="5940"/>
                <a:chExt cx="344" cy="500"/>
              </a:xfrm>
            </p:grpSpPr>
            <p:sp>
              <p:nvSpPr>
                <p:cNvPr id="34155" name="Rectangle 1870"/>
                <p:cNvSpPr>
                  <a:spLocks noChangeArrowheads="1"/>
                </p:cNvSpPr>
                <p:nvPr/>
              </p:nvSpPr>
              <p:spPr bwMode="auto">
                <a:xfrm>
                  <a:off x="1906" y="5940"/>
                  <a:ext cx="28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4,7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56" name="Rectangle 1219"/>
                <p:cNvSpPr>
                  <a:spLocks noChangeArrowheads="1"/>
                </p:cNvSpPr>
                <p:nvPr/>
              </p:nvSpPr>
              <p:spPr bwMode="auto">
                <a:xfrm>
                  <a:off x="1878" y="5940"/>
                  <a:ext cx="34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51" name="Group 1222"/>
              <p:cNvGrpSpPr>
                <a:grpSpLocks/>
              </p:cNvGrpSpPr>
              <p:nvPr/>
            </p:nvGrpSpPr>
            <p:grpSpPr bwMode="auto">
              <a:xfrm>
                <a:off x="2222" y="5940"/>
                <a:ext cx="416" cy="500"/>
                <a:chOff x="2222" y="5940"/>
                <a:chExt cx="416" cy="500"/>
              </a:xfrm>
            </p:grpSpPr>
            <p:sp>
              <p:nvSpPr>
                <p:cNvPr id="34153" name="Rectangle 1871"/>
                <p:cNvSpPr>
                  <a:spLocks noChangeArrowheads="1"/>
                </p:cNvSpPr>
                <p:nvPr/>
              </p:nvSpPr>
              <p:spPr bwMode="auto">
                <a:xfrm>
                  <a:off x="2250" y="5940"/>
                  <a:ext cx="360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19,1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54" name="Rectangle 1221"/>
                <p:cNvSpPr>
                  <a:spLocks noChangeArrowheads="1"/>
                </p:cNvSpPr>
                <p:nvPr/>
              </p:nvSpPr>
              <p:spPr bwMode="auto">
                <a:xfrm>
                  <a:off x="2222" y="5940"/>
                  <a:ext cx="416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52" name="Group 1224"/>
              <p:cNvGrpSpPr>
                <a:grpSpLocks/>
              </p:cNvGrpSpPr>
              <p:nvPr/>
            </p:nvGrpSpPr>
            <p:grpSpPr bwMode="auto">
              <a:xfrm>
                <a:off x="2638" y="5940"/>
                <a:ext cx="344" cy="500"/>
                <a:chOff x="2638" y="5940"/>
                <a:chExt cx="344" cy="500"/>
              </a:xfrm>
            </p:grpSpPr>
            <p:sp>
              <p:nvSpPr>
                <p:cNvPr id="34151" name="Rectangle 1872"/>
                <p:cNvSpPr>
                  <a:spLocks noChangeArrowheads="1"/>
                </p:cNvSpPr>
                <p:nvPr/>
              </p:nvSpPr>
              <p:spPr bwMode="auto">
                <a:xfrm>
                  <a:off x="2666" y="5940"/>
                  <a:ext cx="28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27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52" name="Rectangle 1223"/>
                <p:cNvSpPr>
                  <a:spLocks noChangeArrowheads="1"/>
                </p:cNvSpPr>
                <p:nvPr/>
              </p:nvSpPr>
              <p:spPr bwMode="auto">
                <a:xfrm>
                  <a:off x="2638" y="5940"/>
                  <a:ext cx="34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53" name="Group 1226"/>
              <p:cNvGrpSpPr>
                <a:grpSpLocks/>
              </p:cNvGrpSpPr>
              <p:nvPr/>
            </p:nvGrpSpPr>
            <p:grpSpPr bwMode="auto">
              <a:xfrm>
                <a:off x="2982" y="5940"/>
                <a:ext cx="344" cy="500"/>
                <a:chOff x="2982" y="5940"/>
                <a:chExt cx="344" cy="500"/>
              </a:xfrm>
            </p:grpSpPr>
            <p:sp>
              <p:nvSpPr>
                <p:cNvPr id="34149" name="Rectangle 1873"/>
                <p:cNvSpPr>
                  <a:spLocks noChangeArrowheads="1"/>
                </p:cNvSpPr>
                <p:nvPr/>
              </p:nvSpPr>
              <p:spPr bwMode="auto">
                <a:xfrm>
                  <a:off x="3010" y="5940"/>
                  <a:ext cx="28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5,9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50" name="Rectangle 1225"/>
                <p:cNvSpPr>
                  <a:spLocks noChangeArrowheads="1"/>
                </p:cNvSpPr>
                <p:nvPr/>
              </p:nvSpPr>
              <p:spPr bwMode="auto">
                <a:xfrm>
                  <a:off x="2982" y="5940"/>
                  <a:ext cx="34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54" name="Group 1228"/>
              <p:cNvGrpSpPr>
                <a:grpSpLocks/>
              </p:cNvGrpSpPr>
              <p:nvPr/>
            </p:nvGrpSpPr>
            <p:grpSpPr bwMode="auto">
              <a:xfrm>
                <a:off x="3326" y="5940"/>
                <a:ext cx="416" cy="500"/>
                <a:chOff x="3326" y="5940"/>
                <a:chExt cx="416" cy="500"/>
              </a:xfrm>
            </p:grpSpPr>
            <p:sp>
              <p:nvSpPr>
                <p:cNvPr id="34147" name="Rectangle 1874"/>
                <p:cNvSpPr>
                  <a:spLocks noChangeArrowheads="1"/>
                </p:cNvSpPr>
                <p:nvPr/>
              </p:nvSpPr>
              <p:spPr bwMode="auto">
                <a:xfrm>
                  <a:off x="3354" y="5940"/>
                  <a:ext cx="360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5,9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48" name="Rectangle 1227"/>
                <p:cNvSpPr>
                  <a:spLocks noChangeArrowheads="1"/>
                </p:cNvSpPr>
                <p:nvPr/>
              </p:nvSpPr>
              <p:spPr bwMode="auto">
                <a:xfrm>
                  <a:off x="3326" y="5940"/>
                  <a:ext cx="416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55" name="Group 1230"/>
              <p:cNvGrpSpPr>
                <a:grpSpLocks/>
              </p:cNvGrpSpPr>
              <p:nvPr/>
            </p:nvGrpSpPr>
            <p:grpSpPr bwMode="auto">
              <a:xfrm>
                <a:off x="3742" y="5940"/>
                <a:ext cx="424" cy="500"/>
                <a:chOff x="3742" y="5940"/>
                <a:chExt cx="424" cy="500"/>
              </a:xfrm>
            </p:grpSpPr>
            <p:sp>
              <p:nvSpPr>
                <p:cNvPr id="34145" name="Rectangle 1875"/>
                <p:cNvSpPr>
                  <a:spLocks noChangeArrowheads="1"/>
                </p:cNvSpPr>
                <p:nvPr/>
              </p:nvSpPr>
              <p:spPr bwMode="auto">
                <a:xfrm>
                  <a:off x="3770" y="5940"/>
                  <a:ext cx="36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22,0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46" name="Rectangle 1229"/>
                <p:cNvSpPr>
                  <a:spLocks noChangeArrowheads="1"/>
                </p:cNvSpPr>
                <p:nvPr/>
              </p:nvSpPr>
              <p:spPr bwMode="auto">
                <a:xfrm>
                  <a:off x="3742" y="5940"/>
                  <a:ext cx="42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56" name="Group 1232"/>
              <p:cNvGrpSpPr>
                <a:grpSpLocks/>
              </p:cNvGrpSpPr>
              <p:nvPr/>
            </p:nvGrpSpPr>
            <p:grpSpPr bwMode="auto">
              <a:xfrm>
                <a:off x="0" y="6440"/>
                <a:ext cx="632" cy="894"/>
                <a:chOff x="0" y="6440"/>
                <a:chExt cx="632" cy="894"/>
              </a:xfrm>
            </p:grpSpPr>
            <p:sp>
              <p:nvSpPr>
                <p:cNvPr id="34143" name="Rectangle 1876"/>
                <p:cNvSpPr>
                  <a:spLocks noChangeArrowheads="1"/>
                </p:cNvSpPr>
                <p:nvPr/>
              </p:nvSpPr>
              <p:spPr bwMode="auto">
                <a:xfrm>
                  <a:off x="28" y="6440"/>
                  <a:ext cx="576" cy="8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Out/2002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44" name="Rectangle 1231"/>
                <p:cNvSpPr>
                  <a:spLocks noChangeArrowheads="1"/>
                </p:cNvSpPr>
                <p:nvPr/>
              </p:nvSpPr>
              <p:spPr bwMode="auto">
                <a:xfrm>
                  <a:off x="0" y="6440"/>
                  <a:ext cx="632" cy="8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57" name="Group 1234"/>
              <p:cNvGrpSpPr>
                <a:grpSpLocks/>
              </p:cNvGrpSpPr>
              <p:nvPr/>
            </p:nvGrpSpPr>
            <p:grpSpPr bwMode="auto">
              <a:xfrm>
                <a:off x="632" y="6440"/>
                <a:ext cx="398" cy="394"/>
                <a:chOff x="632" y="6440"/>
                <a:chExt cx="398" cy="394"/>
              </a:xfrm>
            </p:grpSpPr>
            <p:sp>
              <p:nvSpPr>
                <p:cNvPr id="34141" name="Rectangle 1877"/>
                <p:cNvSpPr>
                  <a:spLocks noChangeArrowheads="1"/>
                </p:cNvSpPr>
                <p:nvPr/>
              </p:nvSpPr>
              <p:spPr bwMode="auto">
                <a:xfrm>
                  <a:off x="660" y="6440"/>
                  <a:ext cx="342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800" b="1">
                      <a:cs typeface="Times New Roman" pitchFamily="18" charset="0"/>
                    </a:rPr>
                    <a:t>3</a:t>
                  </a:r>
                  <a:r>
                    <a:rPr lang="en-US" sz="1800" b="1" u="sng" baseline="30000">
                      <a:cs typeface="Times New Roman" pitchFamily="18" charset="0"/>
                    </a:rPr>
                    <a:t>a</a:t>
                  </a:r>
                  <a:r>
                    <a:rPr lang="en-US" sz="1800" b="1">
                      <a:cs typeface="Times New Roman" pitchFamily="18" charset="0"/>
                    </a:rPr>
                    <a:t> 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ctr" eaLnBrk="0" hangingPunct="0"/>
                  <a:endParaRPr lang="en-US" sz="1800" b="1"/>
                </a:p>
              </p:txBody>
            </p:sp>
            <p:sp>
              <p:nvSpPr>
                <p:cNvPr id="34142" name="Rectangle 1233"/>
                <p:cNvSpPr>
                  <a:spLocks noChangeArrowheads="1"/>
                </p:cNvSpPr>
                <p:nvPr/>
              </p:nvSpPr>
              <p:spPr bwMode="auto">
                <a:xfrm>
                  <a:off x="632" y="6440"/>
                  <a:ext cx="398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58" name="Group 1236"/>
              <p:cNvGrpSpPr>
                <a:grpSpLocks/>
              </p:cNvGrpSpPr>
              <p:nvPr/>
            </p:nvGrpSpPr>
            <p:grpSpPr bwMode="auto">
              <a:xfrm>
                <a:off x="1030" y="6440"/>
                <a:ext cx="304" cy="394"/>
                <a:chOff x="1030" y="6440"/>
                <a:chExt cx="304" cy="394"/>
              </a:xfrm>
            </p:grpSpPr>
            <p:sp>
              <p:nvSpPr>
                <p:cNvPr id="34139" name="Rectangle 1878"/>
                <p:cNvSpPr>
                  <a:spLocks noChangeArrowheads="1"/>
                </p:cNvSpPr>
                <p:nvPr/>
              </p:nvSpPr>
              <p:spPr bwMode="auto">
                <a:xfrm>
                  <a:off x="1058" y="6440"/>
                  <a:ext cx="24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40" name="Rectangle 1235"/>
                <p:cNvSpPr>
                  <a:spLocks noChangeArrowheads="1"/>
                </p:cNvSpPr>
                <p:nvPr/>
              </p:nvSpPr>
              <p:spPr bwMode="auto">
                <a:xfrm>
                  <a:off x="1030" y="6440"/>
                  <a:ext cx="30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59" name="Group 1238"/>
              <p:cNvGrpSpPr>
                <a:grpSpLocks/>
              </p:cNvGrpSpPr>
              <p:nvPr/>
            </p:nvGrpSpPr>
            <p:grpSpPr bwMode="auto">
              <a:xfrm>
                <a:off x="1334" y="6440"/>
                <a:ext cx="272" cy="394"/>
                <a:chOff x="1334" y="6440"/>
                <a:chExt cx="272" cy="394"/>
              </a:xfrm>
            </p:grpSpPr>
            <p:sp>
              <p:nvSpPr>
                <p:cNvPr id="34137" name="Rectangle 1879"/>
                <p:cNvSpPr>
                  <a:spLocks noChangeArrowheads="1"/>
                </p:cNvSpPr>
                <p:nvPr/>
              </p:nvSpPr>
              <p:spPr bwMode="auto">
                <a:xfrm>
                  <a:off x="1362" y="6440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38" name="Rectangle 1237"/>
                <p:cNvSpPr>
                  <a:spLocks noChangeArrowheads="1"/>
                </p:cNvSpPr>
                <p:nvPr/>
              </p:nvSpPr>
              <p:spPr bwMode="auto">
                <a:xfrm>
                  <a:off x="1334" y="6440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60" name="Group 1240"/>
              <p:cNvGrpSpPr>
                <a:grpSpLocks/>
              </p:cNvGrpSpPr>
              <p:nvPr/>
            </p:nvGrpSpPr>
            <p:grpSpPr bwMode="auto">
              <a:xfrm>
                <a:off x="1606" y="6440"/>
                <a:ext cx="272" cy="394"/>
                <a:chOff x="1606" y="6440"/>
                <a:chExt cx="272" cy="394"/>
              </a:xfrm>
            </p:grpSpPr>
            <p:sp>
              <p:nvSpPr>
                <p:cNvPr id="34135" name="Rectangle 1880"/>
                <p:cNvSpPr>
                  <a:spLocks noChangeArrowheads="1"/>
                </p:cNvSpPr>
                <p:nvPr/>
              </p:nvSpPr>
              <p:spPr bwMode="auto">
                <a:xfrm>
                  <a:off x="1634" y="6440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36" name="Rectangle 1239"/>
                <p:cNvSpPr>
                  <a:spLocks noChangeArrowheads="1"/>
                </p:cNvSpPr>
                <p:nvPr/>
              </p:nvSpPr>
              <p:spPr bwMode="auto">
                <a:xfrm>
                  <a:off x="1606" y="6440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61" name="Group 1242"/>
              <p:cNvGrpSpPr>
                <a:grpSpLocks/>
              </p:cNvGrpSpPr>
              <p:nvPr/>
            </p:nvGrpSpPr>
            <p:grpSpPr bwMode="auto">
              <a:xfrm>
                <a:off x="1878" y="6440"/>
                <a:ext cx="344" cy="394"/>
                <a:chOff x="1878" y="6440"/>
                <a:chExt cx="344" cy="394"/>
              </a:xfrm>
            </p:grpSpPr>
            <p:sp>
              <p:nvSpPr>
                <p:cNvPr id="34133" name="Rectangle 1881"/>
                <p:cNvSpPr>
                  <a:spLocks noChangeArrowheads="1"/>
                </p:cNvSpPr>
                <p:nvPr/>
              </p:nvSpPr>
              <p:spPr bwMode="auto">
                <a:xfrm>
                  <a:off x="1906" y="6440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4,9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34" name="Rectangle 1241"/>
                <p:cNvSpPr>
                  <a:spLocks noChangeArrowheads="1"/>
                </p:cNvSpPr>
                <p:nvPr/>
              </p:nvSpPr>
              <p:spPr bwMode="auto">
                <a:xfrm>
                  <a:off x="1878" y="6440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62" name="Group 1244"/>
              <p:cNvGrpSpPr>
                <a:grpSpLocks/>
              </p:cNvGrpSpPr>
              <p:nvPr/>
            </p:nvGrpSpPr>
            <p:grpSpPr bwMode="auto">
              <a:xfrm>
                <a:off x="2222" y="6440"/>
                <a:ext cx="416" cy="394"/>
                <a:chOff x="2222" y="6440"/>
                <a:chExt cx="416" cy="394"/>
              </a:xfrm>
            </p:grpSpPr>
            <p:sp>
              <p:nvSpPr>
                <p:cNvPr id="34131" name="Rectangle 1882"/>
                <p:cNvSpPr>
                  <a:spLocks noChangeArrowheads="1"/>
                </p:cNvSpPr>
                <p:nvPr/>
              </p:nvSpPr>
              <p:spPr bwMode="auto">
                <a:xfrm>
                  <a:off x="2250" y="6440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4,1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32" name="Rectangle 1243"/>
                <p:cNvSpPr>
                  <a:spLocks noChangeArrowheads="1"/>
                </p:cNvSpPr>
                <p:nvPr/>
              </p:nvSpPr>
              <p:spPr bwMode="auto">
                <a:xfrm>
                  <a:off x="2222" y="6440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63" name="Group 1246"/>
              <p:cNvGrpSpPr>
                <a:grpSpLocks/>
              </p:cNvGrpSpPr>
              <p:nvPr/>
            </p:nvGrpSpPr>
            <p:grpSpPr bwMode="auto">
              <a:xfrm>
                <a:off x="2638" y="6440"/>
                <a:ext cx="344" cy="394"/>
                <a:chOff x="2638" y="6440"/>
                <a:chExt cx="344" cy="394"/>
              </a:xfrm>
            </p:grpSpPr>
            <p:sp>
              <p:nvSpPr>
                <p:cNvPr id="34129" name="Rectangle 1883"/>
                <p:cNvSpPr>
                  <a:spLocks noChangeArrowheads="1"/>
                </p:cNvSpPr>
                <p:nvPr/>
              </p:nvSpPr>
              <p:spPr bwMode="auto">
                <a:xfrm>
                  <a:off x="2666" y="6440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30" name="Rectangle 1245"/>
                <p:cNvSpPr>
                  <a:spLocks noChangeArrowheads="1"/>
                </p:cNvSpPr>
                <p:nvPr/>
              </p:nvSpPr>
              <p:spPr bwMode="auto">
                <a:xfrm>
                  <a:off x="2638" y="6440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64" name="Group 1248"/>
              <p:cNvGrpSpPr>
                <a:grpSpLocks/>
              </p:cNvGrpSpPr>
              <p:nvPr/>
            </p:nvGrpSpPr>
            <p:grpSpPr bwMode="auto">
              <a:xfrm>
                <a:off x="2982" y="6440"/>
                <a:ext cx="344" cy="394"/>
                <a:chOff x="2982" y="6440"/>
                <a:chExt cx="344" cy="394"/>
              </a:xfrm>
            </p:grpSpPr>
            <p:sp>
              <p:nvSpPr>
                <p:cNvPr id="34127" name="Rectangle 1884"/>
                <p:cNvSpPr>
                  <a:spLocks noChangeArrowheads="1"/>
                </p:cNvSpPr>
                <p:nvPr/>
              </p:nvSpPr>
              <p:spPr bwMode="auto">
                <a:xfrm>
                  <a:off x="3010" y="6440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28" name="Rectangle 1247"/>
                <p:cNvSpPr>
                  <a:spLocks noChangeArrowheads="1"/>
                </p:cNvSpPr>
                <p:nvPr/>
              </p:nvSpPr>
              <p:spPr bwMode="auto">
                <a:xfrm>
                  <a:off x="2982" y="6440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65" name="Group 1250"/>
              <p:cNvGrpSpPr>
                <a:grpSpLocks/>
              </p:cNvGrpSpPr>
              <p:nvPr/>
            </p:nvGrpSpPr>
            <p:grpSpPr bwMode="auto">
              <a:xfrm>
                <a:off x="3326" y="6440"/>
                <a:ext cx="416" cy="394"/>
                <a:chOff x="3326" y="6440"/>
                <a:chExt cx="416" cy="394"/>
              </a:xfrm>
            </p:grpSpPr>
            <p:sp>
              <p:nvSpPr>
                <p:cNvPr id="34125" name="Rectangle 1885"/>
                <p:cNvSpPr>
                  <a:spLocks noChangeArrowheads="1"/>
                </p:cNvSpPr>
                <p:nvPr/>
              </p:nvSpPr>
              <p:spPr bwMode="auto">
                <a:xfrm>
                  <a:off x="3354" y="6440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26" name="Rectangle 1249"/>
                <p:cNvSpPr>
                  <a:spLocks noChangeArrowheads="1"/>
                </p:cNvSpPr>
                <p:nvPr/>
              </p:nvSpPr>
              <p:spPr bwMode="auto">
                <a:xfrm>
                  <a:off x="3326" y="6440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66" name="Group 1252"/>
              <p:cNvGrpSpPr>
                <a:grpSpLocks/>
              </p:cNvGrpSpPr>
              <p:nvPr/>
            </p:nvGrpSpPr>
            <p:grpSpPr bwMode="auto">
              <a:xfrm>
                <a:off x="3742" y="6440"/>
                <a:ext cx="424" cy="394"/>
                <a:chOff x="3742" y="6440"/>
                <a:chExt cx="424" cy="394"/>
              </a:xfrm>
            </p:grpSpPr>
            <p:sp>
              <p:nvSpPr>
                <p:cNvPr id="34123" name="Rectangle 1886"/>
                <p:cNvSpPr>
                  <a:spLocks noChangeArrowheads="1"/>
                </p:cNvSpPr>
                <p:nvPr/>
              </p:nvSpPr>
              <p:spPr bwMode="auto">
                <a:xfrm>
                  <a:off x="3770" y="6440"/>
                  <a:ext cx="36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5,6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24" name="Rectangle 1251"/>
                <p:cNvSpPr>
                  <a:spLocks noChangeArrowheads="1"/>
                </p:cNvSpPr>
                <p:nvPr/>
              </p:nvSpPr>
              <p:spPr bwMode="auto">
                <a:xfrm>
                  <a:off x="3742" y="6440"/>
                  <a:ext cx="42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67" name="Group 1254"/>
              <p:cNvGrpSpPr>
                <a:grpSpLocks/>
              </p:cNvGrpSpPr>
              <p:nvPr/>
            </p:nvGrpSpPr>
            <p:grpSpPr bwMode="auto">
              <a:xfrm>
                <a:off x="632" y="6834"/>
                <a:ext cx="398" cy="500"/>
                <a:chOff x="632" y="6834"/>
                <a:chExt cx="398" cy="500"/>
              </a:xfrm>
            </p:grpSpPr>
            <p:sp>
              <p:nvSpPr>
                <p:cNvPr id="34121" name="Rectangle 1887"/>
                <p:cNvSpPr>
                  <a:spLocks noChangeArrowheads="1"/>
                </p:cNvSpPr>
                <p:nvPr/>
              </p:nvSpPr>
              <p:spPr bwMode="auto">
                <a:xfrm>
                  <a:off x="660" y="6834"/>
                  <a:ext cx="342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800" b="1">
                      <a:cs typeface="Times New Roman" pitchFamily="18" charset="0"/>
                    </a:rPr>
                    <a:t>6</a:t>
                  </a:r>
                  <a:r>
                    <a:rPr lang="en-US" sz="1800" b="1" u="sng" baseline="30000">
                      <a:cs typeface="Times New Roman" pitchFamily="18" charset="0"/>
                    </a:rPr>
                    <a:t>a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ctr" eaLnBrk="0" hangingPunct="0"/>
                  <a:endParaRPr lang="en-US" sz="1800" b="1"/>
                </a:p>
              </p:txBody>
            </p:sp>
            <p:sp>
              <p:nvSpPr>
                <p:cNvPr id="34122" name="Rectangle 1253"/>
                <p:cNvSpPr>
                  <a:spLocks noChangeArrowheads="1"/>
                </p:cNvSpPr>
                <p:nvPr/>
              </p:nvSpPr>
              <p:spPr bwMode="auto">
                <a:xfrm>
                  <a:off x="632" y="6834"/>
                  <a:ext cx="398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68" name="Group 1256"/>
              <p:cNvGrpSpPr>
                <a:grpSpLocks/>
              </p:cNvGrpSpPr>
              <p:nvPr/>
            </p:nvGrpSpPr>
            <p:grpSpPr bwMode="auto">
              <a:xfrm>
                <a:off x="1030" y="6834"/>
                <a:ext cx="304" cy="500"/>
                <a:chOff x="1030" y="6834"/>
                <a:chExt cx="304" cy="500"/>
              </a:xfrm>
            </p:grpSpPr>
            <p:sp>
              <p:nvSpPr>
                <p:cNvPr id="34119" name="Rectangle 1888"/>
                <p:cNvSpPr>
                  <a:spLocks noChangeArrowheads="1"/>
                </p:cNvSpPr>
                <p:nvPr/>
              </p:nvSpPr>
              <p:spPr bwMode="auto">
                <a:xfrm>
                  <a:off x="1058" y="6834"/>
                  <a:ext cx="24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20" name="Rectangle 1255"/>
                <p:cNvSpPr>
                  <a:spLocks noChangeArrowheads="1"/>
                </p:cNvSpPr>
                <p:nvPr/>
              </p:nvSpPr>
              <p:spPr bwMode="auto">
                <a:xfrm>
                  <a:off x="1030" y="6834"/>
                  <a:ext cx="30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69" name="Group 1258"/>
              <p:cNvGrpSpPr>
                <a:grpSpLocks/>
              </p:cNvGrpSpPr>
              <p:nvPr/>
            </p:nvGrpSpPr>
            <p:grpSpPr bwMode="auto">
              <a:xfrm>
                <a:off x="1334" y="6834"/>
                <a:ext cx="272" cy="500"/>
                <a:chOff x="1334" y="6834"/>
                <a:chExt cx="272" cy="500"/>
              </a:xfrm>
            </p:grpSpPr>
            <p:sp>
              <p:nvSpPr>
                <p:cNvPr id="34117" name="Rectangle 1889"/>
                <p:cNvSpPr>
                  <a:spLocks noChangeArrowheads="1"/>
                </p:cNvSpPr>
                <p:nvPr/>
              </p:nvSpPr>
              <p:spPr bwMode="auto">
                <a:xfrm>
                  <a:off x="1362" y="6834"/>
                  <a:ext cx="216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18" name="Rectangle 1257"/>
                <p:cNvSpPr>
                  <a:spLocks noChangeArrowheads="1"/>
                </p:cNvSpPr>
                <p:nvPr/>
              </p:nvSpPr>
              <p:spPr bwMode="auto">
                <a:xfrm>
                  <a:off x="1334" y="6834"/>
                  <a:ext cx="272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70" name="Group 1260"/>
              <p:cNvGrpSpPr>
                <a:grpSpLocks/>
              </p:cNvGrpSpPr>
              <p:nvPr/>
            </p:nvGrpSpPr>
            <p:grpSpPr bwMode="auto">
              <a:xfrm>
                <a:off x="1606" y="6834"/>
                <a:ext cx="272" cy="500"/>
                <a:chOff x="1606" y="6834"/>
                <a:chExt cx="272" cy="500"/>
              </a:xfrm>
            </p:grpSpPr>
            <p:sp>
              <p:nvSpPr>
                <p:cNvPr id="34115" name="Rectangle 1890"/>
                <p:cNvSpPr>
                  <a:spLocks noChangeArrowheads="1"/>
                </p:cNvSpPr>
                <p:nvPr/>
              </p:nvSpPr>
              <p:spPr bwMode="auto">
                <a:xfrm>
                  <a:off x="1634" y="6834"/>
                  <a:ext cx="216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16" name="Rectangle 1259"/>
                <p:cNvSpPr>
                  <a:spLocks noChangeArrowheads="1"/>
                </p:cNvSpPr>
                <p:nvPr/>
              </p:nvSpPr>
              <p:spPr bwMode="auto">
                <a:xfrm>
                  <a:off x="1606" y="6834"/>
                  <a:ext cx="272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71" name="Group 1262"/>
              <p:cNvGrpSpPr>
                <a:grpSpLocks/>
              </p:cNvGrpSpPr>
              <p:nvPr/>
            </p:nvGrpSpPr>
            <p:grpSpPr bwMode="auto">
              <a:xfrm>
                <a:off x="1878" y="6834"/>
                <a:ext cx="344" cy="500"/>
                <a:chOff x="1878" y="6834"/>
                <a:chExt cx="344" cy="500"/>
              </a:xfrm>
            </p:grpSpPr>
            <p:sp>
              <p:nvSpPr>
                <p:cNvPr id="34113" name="Rectangle 1891"/>
                <p:cNvSpPr>
                  <a:spLocks noChangeArrowheads="1"/>
                </p:cNvSpPr>
                <p:nvPr/>
              </p:nvSpPr>
              <p:spPr bwMode="auto">
                <a:xfrm>
                  <a:off x="1906" y="6834"/>
                  <a:ext cx="28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6,4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14" name="Rectangle 1261"/>
                <p:cNvSpPr>
                  <a:spLocks noChangeArrowheads="1"/>
                </p:cNvSpPr>
                <p:nvPr/>
              </p:nvSpPr>
              <p:spPr bwMode="auto">
                <a:xfrm>
                  <a:off x="1878" y="6834"/>
                  <a:ext cx="34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72" name="Group 1264"/>
              <p:cNvGrpSpPr>
                <a:grpSpLocks/>
              </p:cNvGrpSpPr>
              <p:nvPr/>
            </p:nvGrpSpPr>
            <p:grpSpPr bwMode="auto">
              <a:xfrm>
                <a:off x="2222" y="6834"/>
                <a:ext cx="416" cy="500"/>
                <a:chOff x="2222" y="6834"/>
                <a:chExt cx="416" cy="500"/>
              </a:xfrm>
            </p:grpSpPr>
            <p:sp>
              <p:nvSpPr>
                <p:cNvPr id="34111" name="Rectangle 1892"/>
                <p:cNvSpPr>
                  <a:spLocks noChangeArrowheads="1"/>
                </p:cNvSpPr>
                <p:nvPr/>
              </p:nvSpPr>
              <p:spPr bwMode="auto">
                <a:xfrm>
                  <a:off x="2250" y="6834"/>
                  <a:ext cx="360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9,8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12" name="Rectangle 1263"/>
                <p:cNvSpPr>
                  <a:spLocks noChangeArrowheads="1"/>
                </p:cNvSpPr>
                <p:nvPr/>
              </p:nvSpPr>
              <p:spPr bwMode="auto">
                <a:xfrm>
                  <a:off x="2222" y="6834"/>
                  <a:ext cx="416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73" name="Group 1266"/>
              <p:cNvGrpSpPr>
                <a:grpSpLocks/>
              </p:cNvGrpSpPr>
              <p:nvPr/>
            </p:nvGrpSpPr>
            <p:grpSpPr bwMode="auto">
              <a:xfrm>
                <a:off x="2638" y="6834"/>
                <a:ext cx="344" cy="500"/>
                <a:chOff x="2638" y="6834"/>
                <a:chExt cx="344" cy="500"/>
              </a:xfrm>
            </p:grpSpPr>
            <p:sp>
              <p:nvSpPr>
                <p:cNvPr id="34109" name="Rectangle 1893"/>
                <p:cNvSpPr>
                  <a:spLocks noChangeArrowheads="1"/>
                </p:cNvSpPr>
                <p:nvPr/>
              </p:nvSpPr>
              <p:spPr bwMode="auto">
                <a:xfrm>
                  <a:off x="2666" y="6834"/>
                  <a:ext cx="28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14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10" name="Rectangle 1265"/>
                <p:cNvSpPr>
                  <a:spLocks noChangeArrowheads="1"/>
                </p:cNvSpPr>
                <p:nvPr/>
              </p:nvSpPr>
              <p:spPr bwMode="auto">
                <a:xfrm>
                  <a:off x="2638" y="6834"/>
                  <a:ext cx="34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74" name="Group 1268"/>
              <p:cNvGrpSpPr>
                <a:grpSpLocks/>
              </p:cNvGrpSpPr>
              <p:nvPr/>
            </p:nvGrpSpPr>
            <p:grpSpPr bwMode="auto">
              <a:xfrm>
                <a:off x="2982" y="6834"/>
                <a:ext cx="344" cy="500"/>
                <a:chOff x="2982" y="6834"/>
                <a:chExt cx="344" cy="500"/>
              </a:xfrm>
            </p:grpSpPr>
            <p:sp>
              <p:nvSpPr>
                <p:cNvPr id="34107" name="Rectangle 1894"/>
                <p:cNvSpPr>
                  <a:spLocks noChangeArrowheads="1"/>
                </p:cNvSpPr>
                <p:nvPr/>
              </p:nvSpPr>
              <p:spPr bwMode="auto">
                <a:xfrm>
                  <a:off x="3010" y="6834"/>
                  <a:ext cx="28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5,6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08" name="Rectangle 1267"/>
                <p:cNvSpPr>
                  <a:spLocks noChangeArrowheads="1"/>
                </p:cNvSpPr>
                <p:nvPr/>
              </p:nvSpPr>
              <p:spPr bwMode="auto">
                <a:xfrm>
                  <a:off x="2982" y="6834"/>
                  <a:ext cx="34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75" name="Group 1270"/>
              <p:cNvGrpSpPr>
                <a:grpSpLocks/>
              </p:cNvGrpSpPr>
              <p:nvPr/>
            </p:nvGrpSpPr>
            <p:grpSpPr bwMode="auto">
              <a:xfrm>
                <a:off x="3326" y="6834"/>
                <a:ext cx="416" cy="500"/>
                <a:chOff x="3326" y="6834"/>
                <a:chExt cx="416" cy="500"/>
              </a:xfrm>
            </p:grpSpPr>
            <p:sp>
              <p:nvSpPr>
                <p:cNvPr id="34105" name="Rectangle 1895"/>
                <p:cNvSpPr>
                  <a:spLocks noChangeArrowheads="1"/>
                </p:cNvSpPr>
                <p:nvPr/>
              </p:nvSpPr>
              <p:spPr bwMode="auto">
                <a:xfrm>
                  <a:off x="3354" y="6834"/>
                  <a:ext cx="360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8,1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06" name="Rectangle 1269"/>
                <p:cNvSpPr>
                  <a:spLocks noChangeArrowheads="1"/>
                </p:cNvSpPr>
                <p:nvPr/>
              </p:nvSpPr>
              <p:spPr bwMode="auto">
                <a:xfrm>
                  <a:off x="3326" y="6834"/>
                  <a:ext cx="416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76" name="Group 1272"/>
              <p:cNvGrpSpPr>
                <a:grpSpLocks/>
              </p:cNvGrpSpPr>
              <p:nvPr/>
            </p:nvGrpSpPr>
            <p:grpSpPr bwMode="auto">
              <a:xfrm>
                <a:off x="3742" y="6834"/>
                <a:ext cx="424" cy="500"/>
                <a:chOff x="3742" y="6834"/>
                <a:chExt cx="424" cy="500"/>
              </a:xfrm>
            </p:grpSpPr>
            <p:sp>
              <p:nvSpPr>
                <p:cNvPr id="34103" name="Rectangle 1896"/>
                <p:cNvSpPr>
                  <a:spLocks noChangeArrowheads="1"/>
                </p:cNvSpPr>
                <p:nvPr/>
              </p:nvSpPr>
              <p:spPr bwMode="auto">
                <a:xfrm>
                  <a:off x="3770" y="6834"/>
                  <a:ext cx="36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14,9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04" name="Rectangle 1271"/>
                <p:cNvSpPr>
                  <a:spLocks noChangeArrowheads="1"/>
                </p:cNvSpPr>
                <p:nvPr/>
              </p:nvSpPr>
              <p:spPr bwMode="auto">
                <a:xfrm>
                  <a:off x="3742" y="6834"/>
                  <a:ext cx="42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77" name="Group 1274"/>
              <p:cNvGrpSpPr>
                <a:grpSpLocks/>
              </p:cNvGrpSpPr>
              <p:nvPr/>
            </p:nvGrpSpPr>
            <p:grpSpPr bwMode="auto">
              <a:xfrm>
                <a:off x="0" y="7334"/>
                <a:ext cx="632" cy="894"/>
                <a:chOff x="0" y="7334"/>
                <a:chExt cx="632" cy="894"/>
              </a:xfrm>
            </p:grpSpPr>
            <p:sp>
              <p:nvSpPr>
                <p:cNvPr id="34101" name="Rectangle 1897"/>
                <p:cNvSpPr>
                  <a:spLocks noChangeArrowheads="1"/>
                </p:cNvSpPr>
                <p:nvPr/>
              </p:nvSpPr>
              <p:spPr bwMode="auto">
                <a:xfrm>
                  <a:off x="28" y="7334"/>
                  <a:ext cx="576" cy="8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Nov2002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102" name="Rectangle 1273"/>
                <p:cNvSpPr>
                  <a:spLocks noChangeArrowheads="1"/>
                </p:cNvSpPr>
                <p:nvPr/>
              </p:nvSpPr>
              <p:spPr bwMode="auto">
                <a:xfrm>
                  <a:off x="0" y="7334"/>
                  <a:ext cx="632" cy="8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78" name="Group 1276"/>
              <p:cNvGrpSpPr>
                <a:grpSpLocks/>
              </p:cNvGrpSpPr>
              <p:nvPr/>
            </p:nvGrpSpPr>
            <p:grpSpPr bwMode="auto">
              <a:xfrm>
                <a:off x="632" y="7334"/>
                <a:ext cx="398" cy="394"/>
                <a:chOff x="632" y="7334"/>
                <a:chExt cx="398" cy="394"/>
              </a:xfrm>
            </p:grpSpPr>
            <p:sp>
              <p:nvSpPr>
                <p:cNvPr id="34099" name="Rectangle 1898"/>
                <p:cNvSpPr>
                  <a:spLocks noChangeArrowheads="1"/>
                </p:cNvSpPr>
                <p:nvPr/>
              </p:nvSpPr>
              <p:spPr bwMode="auto">
                <a:xfrm>
                  <a:off x="660" y="7334"/>
                  <a:ext cx="342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800" b="1">
                      <a:cs typeface="Times New Roman" pitchFamily="18" charset="0"/>
                    </a:rPr>
                    <a:t>3</a:t>
                  </a:r>
                  <a:r>
                    <a:rPr lang="en-US" sz="1800" b="1" u="sng" baseline="30000">
                      <a:cs typeface="Times New Roman" pitchFamily="18" charset="0"/>
                    </a:rPr>
                    <a:t>a</a:t>
                  </a:r>
                  <a:r>
                    <a:rPr lang="en-US" sz="1800" b="1">
                      <a:cs typeface="Times New Roman" pitchFamily="18" charset="0"/>
                    </a:rPr>
                    <a:t> 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ctr" eaLnBrk="0" hangingPunct="0"/>
                  <a:endParaRPr lang="en-US" sz="1800" b="1"/>
                </a:p>
              </p:txBody>
            </p:sp>
            <p:sp>
              <p:nvSpPr>
                <p:cNvPr id="34100" name="Rectangle 1275"/>
                <p:cNvSpPr>
                  <a:spLocks noChangeArrowheads="1"/>
                </p:cNvSpPr>
                <p:nvPr/>
              </p:nvSpPr>
              <p:spPr bwMode="auto">
                <a:xfrm>
                  <a:off x="632" y="7334"/>
                  <a:ext cx="398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79" name="Group 1278"/>
              <p:cNvGrpSpPr>
                <a:grpSpLocks/>
              </p:cNvGrpSpPr>
              <p:nvPr/>
            </p:nvGrpSpPr>
            <p:grpSpPr bwMode="auto">
              <a:xfrm>
                <a:off x="1030" y="7334"/>
                <a:ext cx="304" cy="394"/>
                <a:chOff x="1030" y="7334"/>
                <a:chExt cx="304" cy="394"/>
              </a:xfrm>
            </p:grpSpPr>
            <p:sp>
              <p:nvSpPr>
                <p:cNvPr id="34097" name="Rectangle 1899"/>
                <p:cNvSpPr>
                  <a:spLocks noChangeArrowheads="1"/>
                </p:cNvSpPr>
                <p:nvPr/>
              </p:nvSpPr>
              <p:spPr bwMode="auto">
                <a:xfrm>
                  <a:off x="1058" y="7334"/>
                  <a:ext cx="24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98" name="Rectangle 1277"/>
                <p:cNvSpPr>
                  <a:spLocks noChangeArrowheads="1"/>
                </p:cNvSpPr>
                <p:nvPr/>
              </p:nvSpPr>
              <p:spPr bwMode="auto">
                <a:xfrm>
                  <a:off x="1030" y="7334"/>
                  <a:ext cx="30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80" name="Group 1280"/>
              <p:cNvGrpSpPr>
                <a:grpSpLocks/>
              </p:cNvGrpSpPr>
              <p:nvPr/>
            </p:nvGrpSpPr>
            <p:grpSpPr bwMode="auto">
              <a:xfrm>
                <a:off x="1334" y="7334"/>
                <a:ext cx="272" cy="394"/>
                <a:chOff x="1334" y="7334"/>
                <a:chExt cx="272" cy="394"/>
              </a:xfrm>
            </p:grpSpPr>
            <p:sp>
              <p:nvSpPr>
                <p:cNvPr id="34095" name="Rectangle 1900"/>
                <p:cNvSpPr>
                  <a:spLocks noChangeArrowheads="1"/>
                </p:cNvSpPr>
                <p:nvPr/>
              </p:nvSpPr>
              <p:spPr bwMode="auto">
                <a:xfrm>
                  <a:off x="1362" y="7334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96" name="Rectangle 1279"/>
                <p:cNvSpPr>
                  <a:spLocks noChangeArrowheads="1"/>
                </p:cNvSpPr>
                <p:nvPr/>
              </p:nvSpPr>
              <p:spPr bwMode="auto">
                <a:xfrm>
                  <a:off x="1334" y="7334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81" name="Group 1282"/>
              <p:cNvGrpSpPr>
                <a:grpSpLocks/>
              </p:cNvGrpSpPr>
              <p:nvPr/>
            </p:nvGrpSpPr>
            <p:grpSpPr bwMode="auto">
              <a:xfrm>
                <a:off x="1606" y="7334"/>
                <a:ext cx="272" cy="394"/>
                <a:chOff x="1606" y="7334"/>
                <a:chExt cx="272" cy="394"/>
              </a:xfrm>
            </p:grpSpPr>
            <p:sp>
              <p:nvSpPr>
                <p:cNvPr id="34093" name="Rectangle 1901"/>
                <p:cNvSpPr>
                  <a:spLocks noChangeArrowheads="1"/>
                </p:cNvSpPr>
                <p:nvPr/>
              </p:nvSpPr>
              <p:spPr bwMode="auto">
                <a:xfrm>
                  <a:off x="1634" y="7334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94" name="Rectangle 1281"/>
                <p:cNvSpPr>
                  <a:spLocks noChangeArrowheads="1"/>
                </p:cNvSpPr>
                <p:nvPr/>
              </p:nvSpPr>
              <p:spPr bwMode="auto">
                <a:xfrm>
                  <a:off x="1606" y="7334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82" name="Group 1284"/>
              <p:cNvGrpSpPr>
                <a:grpSpLocks/>
              </p:cNvGrpSpPr>
              <p:nvPr/>
            </p:nvGrpSpPr>
            <p:grpSpPr bwMode="auto">
              <a:xfrm>
                <a:off x="1878" y="7334"/>
                <a:ext cx="344" cy="394"/>
                <a:chOff x="1878" y="7334"/>
                <a:chExt cx="344" cy="394"/>
              </a:xfrm>
            </p:grpSpPr>
            <p:sp>
              <p:nvSpPr>
                <p:cNvPr id="34091" name="Rectangle 1902"/>
                <p:cNvSpPr>
                  <a:spLocks noChangeArrowheads="1"/>
                </p:cNvSpPr>
                <p:nvPr/>
              </p:nvSpPr>
              <p:spPr bwMode="auto">
                <a:xfrm>
                  <a:off x="1906" y="7334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9,5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92" name="Rectangle 1283"/>
                <p:cNvSpPr>
                  <a:spLocks noChangeArrowheads="1"/>
                </p:cNvSpPr>
                <p:nvPr/>
              </p:nvSpPr>
              <p:spPr bwMode="auto">
                <a:xfrm>
                  <a:off x="1878" y="7334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83" name="Group 1286"/>
              <p:cNvGrpSpPr>
                <a:grpSpLocks/>
              </p:cNvGrpSpPr>
              <p:nvPr/>
            </p:nvGrpSpPr>
            <p:grpSpPr bwMode="auto">
              <a:xfrm>
                <a:off x="2222" y="7334"/>
                <a:ext cx="416" cy="394"/>
                <a:chOff x="2222" y="7334"/>
                <a:chExt cx="416" cy="394"/>
              </a:xfrm>
            </p:grpSpPr>
            <p:sp>
              <p:nvSpPr>
                <p:cNvPr id="34089" name="Rectangle 1903"/>
                <p:cNvSpPr>
                  <a:spLocks noChangeArrowheads="1"/>
                </p:cNvSpPr>
                <p:nvPr/>
              </p:nvSpPr>
              <p:spPr bwMode="auto">
                <a:xfrm>
                  <a:off x="2250" y="7334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90" name="Rectangle 1285"/>
                <p:cNvSpPr>
                  <a:spLocks noChangeArrowheads="1"/>
                </p:cNvSpPr>
                <p:nvPr/>
              </p:nvSpPr>
              <p:spPr bwMode="auto">
                <a:xfrm>
                  <a:off x="2222" y="7334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84" name="Group 1288"/>
              <p:cNvGrpSpPr>
                <a:grpSpLocks/>
              </p:cNvGrpSpPr>
              <p:nvPr/>
            </p:nvGrpSpPr>
            <p:grpSpPr bwMode="auto">
              <a:xfrm>
                <a:off x="2638" y="7334"/>
                <a:ext cx="344" cy="394"/>
                <a:chOff x="2638" y="7334"/>
                <a:chExt cx="344" cy="394"/>
              </a:xfrm>
            </p:grpSpPr>
            <p:sp>
              <p:nvSpPr>
                <p:cNvPr id="34087" name="Rectangle 1904"/>
                <p:cNvSpPr>
                  <a:spLocks noChangeArrowheads="1"/>
                </p:cNvSpPr>
                <p:nvPr/>
              </p:nvSpPr>
              <p:spPr bwMode="auto">
                <a:xfrm>
                  <a:off x="2666" y="7334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88" name="Rectangle 1287"/>
                <p:cNvSpPr>
                  <a:spLocks noChangeArrowheads="1"/>
                </p:cNvSpPr>
                <p:nvPr/>
              </p:nvSpPr>
              <p:spPr bwMode="auto">
                <a:xfrm>
                  <a:off x="2638" y="7334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85" name="Group 1290"/>
              <p:cNvGrpSpPr>
                <a:grpSpLocks/>
              </p:cNvGrpSpPr>
              <p:nvPr/>
            </p:nvGrpSpPr>
            <p:grpSpPr bwMode="auto">
              <a:xfrm>
                <a:off x="2982" y="7334"/>
                <a:ext cx="344" cy="394"/>
                <a:chOff x="2982" y="7334"/>
                <a:chExt cx="344" cy="394"/>
              </a:xfrm>
            </p:grpSpPr>
            <p:sp>
              <p:nvSpPr>
                <p:cNvPr id="34085" name="Rectangle 1905"/>
                <p:cNvSpPr>
                  <a:spLocks noChangeArrowheads="1"/>
                </p:cNvSpPr>
                <p:nvPr/>
              </p:nvSpPr>
              <p:spPr bwMode="auto">
                <a:xfrm>
                  <a:off x="3010" y="7334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86" name="Rectangle 1289"/>
                <p:cNvSpPr>
                  <a:spLocks noChangeArrowheads="1"/>
                </p:cNvSpPr>
                <p:nvPr/>
              </p:nvSpPr>
              <p:spPr bwMode="auto">
                <a:xfrm>
                  <a:off x="2982" y="7334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86" name="Group 1292"/>
              <p:cNvGrpSpPr>
                <a:grpSpLocks/>
              </p:cNvGrpSpPr>
              <p:nvPr/>
            </p:nvGrpSpPr>
            <p:grpSpPr bwMode="auto">
              <a:xfrm>
                <a:off x="3326" y="7334"/>
                <a:ext cx="416" cy="394"/>
                <a:chOff x="3326" y="7334"/>
                <a:chExt cx="416" cy="394"/>
              </a:xfrm>
            </p:grpSpPr>
            <p:sp>
              <p:nvSpPr>
                <p:cNvPr id="34083" name="Rectangle 1906"/>
                <p:cNvSpPr>
                  <a:spLocks noChangeArrowheads="1"/>
                </p:cNvSpPr>
                <p:nvPr/>
              </p:nvSpPr>
              <p:spPr bwMode="auto">
                <a:xfrm>
                  <a:off x="3354" y="7334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84" name="Rectangle 1291"/>
                <p:cNvSpPr>
                  <a:spLocks noChangeArrowheads="1"/>
                </p:cNvSpPr>
                <p:nvPr/>
              </p:nvSpPr>
              <p:spPr bwMode="auto">
                <a:xfrm>
                  <a:off x="3326" y="7334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87" name="Group 1294"/>
              <p:cNvGrpSpPr>
                <a:grpSpLocks/>
              </p:cNvGrpSpPr>
              <p:nvPr/>
            </p:nvGrpSpPr>
            <p:grpSpPr bwMode="auto">
              <a:xfrm>
                <a:off x="3742" y="7334"/>
                <a:ext cx="424" cy="394"/>
                <a:chOff x="3742" y="7334"/>
                <a:chExt cx="424" cy="394"/>
              </a:xfrm>
            </p:grpSpPr>
            <p:sp>
              <p:nvSpPr>
                <p:cNvPr id="34081" name="Rectangle 1907"/>
                <p:cNvSpPr>
                  <a:spLocks noChangeArrowheads="1"/>
                </p:cNvSpPr>
                <p:nvPr/>
              </p:nvSpPr>
              <p:spPr bwMode="auto">
                <a:xfrm>
                  <a:off x="3770" y="7334"/>
                  <a:ext cx="36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7,8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82" name="Rectangle 1293"/>
                <p:cNvSpPr>
                  <a:spLocks noChangeArrowheads="1"/>
                </p:cNvSpPr>
                <p:nvPr/>
              </p:nvSpPr>
              <p:spPr bwMode="auto">
                <a:xfrm>
                  <a:off x="3742" y="7334"/>
                  <a:ext cx="42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88" name="Group 1296"/>
              <p:cNvGrpSpPr>
                <a:grpSpLocks/>
              </p:cNvGrpSpPr>
              <p:nvPr/>
            </p:nvGrpSpPr>
            <p:grpSpPr bwMode="auto">
              <a:xfrm>
                <a:off x="632" y="7728"/>
                <a:ext cx="398" cy="500"/>
                <a:chOff x="632" y="7728"/>
                <a:chExt cx="398" cy="500"/>
              </a:xfrm>
            </p:grpSpPr>
            <p:sp>
              <p:nvSpPr>
                <p:cNvPr id="34079" name="Rectangle 1908"/>
                <p:cNvSpPr>
                  <a:spLocks noChangeArrowheads="1"/>
                </p:cNvSpPr>
                <p:nvPr/>
              </p:nvSpPr>
              <p:spPr bwMode="auto">
                <a:xfrm>
                  <a:off x="660" y="7728"/>
                  <a:ext cx="342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800" b="1">
                      <a:cs typeface="Times New Roman" pitchFamily="18" charset="0"/>
                    </a:rPr>
                    <a:t>6</a:t>
                  </a:r>
                  <a:r>
                    <a:rPr lang="en-US" sz="1800" b="1" u="sng" baseline="30000">
                      <a:cs typeface="Times New Roman" pitchFamily="18" charset="0"/>
                    </a:rPr>
                    <a:t>a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ctr" eaLnBrk="0" hangingPunct="0"/>
                  <a:endParaRPr lang="en-US" sz="1800" b="1"/>
                </a:p>
              </p:txBody>
            </p:sp>
            <p:sp>
              <p:nvSpPr>
                <p:cNvPr id="34080" name="Rectangle 1295"/>
                <p:cNvSpPr>
                  <a:spLocks noChangeArrowheads="1"/>
                </p:cNvSpPr>
                <p:nvPr/>
              </p:nvSpPr>
              <p:spPr bwMode="auto">
                <a:xfrm>
                  <a:off x="632" y="7728"/>
                  <a:ext cx="398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89" name="Group 1298"/>
              <p:cNvGrpSpPr>
                <a:grpSpLocks/>
              </p:cNvGrpSpPr>
              <p:nvPr/>
            </p:nvGrpSpPr>
            <p:grpSpPr bwMode="auto">
              <a:xfrm>
                <a:off x="1030" y="7728"/>
                <a:ext cx="304" cy="500"/>
                <a:chOff x="1030" y="7728"/>
                <a:chExt cx="304" cy="500"/>
              </a:xfrm>
            </p:grpSpPr>
            <p:sp>
              <p:nvSpPr>
                <p:cNvPr id="34077" name="Rectangle 1909"/>
                <p:cNvSpPr>
                  <a:spLocks noChangeArrowheads="1"/>
                </p:cNvSpPr>
                <p:nvPr/>
              </p:nvSpPr>
              <p:spPr bwMode="auto">
                <a:xfrm>
                  <a:off x="1058" y="7728"/>
                  <a:ext cx="24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78" name="Rectangle 1297"/>
                <p:cNvSpPr>
                  <a:spLocks noChangeArrowheads="1"/>
                </p:cNvSpPr>
                <p:nvPr/>
              </p:nvSpPr>
              <p:spPr bwMode="auto">
                <a:xfrm>
                  <a:off x="1030" y="7728"/>
                  <a:ext cx="30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90" name="Group 1300"/>
              <p:cNvGrpSpPr>
                <a:grpSpLocks/>
              </p:cNvGrpSpPr>
              <p:nvPr/>
            </p:nvGrpSpPr>
            <p:grpSpPr bwMode="auto">
              <a:xfrm>
                <a:off x="1334" y="7728"/>
                <a:ext cx="272" cy="500"/>
                <a:chOff x="1334" y="7728"/>
                <a:chExt cx="272" cy="500"/>
              </a:xfrm>
            </p:grpSpPr>
            <p:sp>
              <p:nvSpPr>
                <p:cNvPr id="34075" name="Rectangle 1910"/>
                <p:cNvSpPr>
                  <a:spLocks noChangeArrowheads="1"/>
                </p:cNvSpPr>
                <p:nvPr/>
              </p:nvSpPr>
              <p:spPr bwMode="auto">
                <a:xfrm>
                  <a:off x="1362" y="7728"/>
                  <a:ext cx="216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76" name="Rectangle 1299"/>
                <p:cNvSpPr>
                  <a:spLocks noChangeArrowheads="1"/>
                </p:cNvSpPr>
                <p:nvPr/>
              </p:nvSpPr>
              <p:spPr bwMode="auto">
                <a:xfrm>
                  <a:off x="1334" y="7728"/>
                  <a:ext cx="272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91" name="Group 1302"/>
              <p:cNvGrpSpPr>
                <a:grpSpLocks/>
              </p:cNvGrpSpPr>
              <p:nvPr/>
            </p:nvGrpSpPr>
            <p:grpSpPr bwMode="auto">
              <a:xfrm>
                <a:off x="1606" y="7728"/>
                <a:ext cx="272" cy="500"/>
                <a:chOff x="1606" y="7728"/>
                <a:chExt cx="272" cy="500"/>
              </a:xfrm>
            </p:grpSpPr>
            <p:sp>
              <p:nvSpPr>
                <p:cNvPr id="34073" name="Rectangle 1911"/>
                <p:cNvSpPr>
                  <a:spLocks noChangeArrowheads="1"/>
                </p:cNvSpPr>
                <p:nvPr/>
              </p:nvSpPr>
              <p:spPr bwMode="auto">
                <a:xfrm>
                  <a:off x="1634" y="7728"/>
                  <a:ext cx="216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74" name="Rectangle 1301"/>
                <p:cNvSpPr>
                  <a:spLocks noChangeArrowheads="1"/>
                </p:cNvSpPr>
                <p:nvPr/>
              </p:nvSpPr>
              <p:spPr bwMode="auto">
                <a:xfrm>
                  <a:off x="1606" y="7728"/>
                  <a:ext cx="272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92" name="Group 1304"/>
              <p:cNvGrpSpPr>
                <a:grpSpLocks/>
              </p:cNvGrpSpPr>
              <p:nvPr/>
            </p:nvGrpSpPr>
            <p:grpSpPr bwMode="auto">
              <a:xfrm>
                <a:off x="1878" y="7728"/>
                <a:ext cx="344" cy="500"/>
                <a:chOff x="1878" y="7728"/>
                <a:chExt cx="344" cy="500"/>
              </a:xfrm>
            </p:grpSpPr>
            <p:sp>
              <p:nvSpPr>
                <p:cNvPr id="34071" name="Rectangle 1912"/>
                <p:cNvSpPr>
                  <a:spLocks noChangeArrowheads="1"/>
                </p:cNvSpPr>
                <p:nvPr/>
              </p:nvSpPr>
              <p:spPr bwMode="auto">
                <a:xfrm>
                  <a:off x="1906" y="7728"/>
                  <a:ext cx="28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4,7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72" name="Rectangle 1303"/>
                <p:cNvSpPr>
                  <a:spLocks noChangeArrowheads="1"/>
                </p:cNvSpPr>
                <p:nvPr/>
              </p:nvSpPr>
              <p:spPr bwMode="auto">
                <a:xfrm>
                  <a:off x="1878" y="7728"/>
                  <a:ext cx="34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93" name="Group 1306"/>
              <p:cNvGrpSpPr>
                <a:grpSpLocks/>
              </p:cNvGrpSpPr>
              <p:nvPr/>
            </p:nvGrpSpPr>
            <p:grpSpPr bwMode="auto">
              <a:xfrm>
                <a:off x="2222" y="7728"/>
                <a:ext cx="416" cy="500"/>
                <a:chOff x="2222" y="7728"/>
                <a:chExt cx="416" cy="500"/>
              </a:xfrm>
            </p:grpSpPr>
            <p:sp>
              <p:nvSpPr>
                <p:cNvPr id="34069" name="Rectangle 1913"/>
                <p:cNvSpPr>
                  <a:spLocks noChangeArrowheads="1"/>
                </p:cNvSpPr>
                <p:nvPr/>
              </p:nvSpPr>
              <p:spPr bwMode="auto">
                <a:xfrm>
                  <a:off x="2250" y="7728"/>
                  <a:ext cx="360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12,8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70" name="Rectangle 1305"/>
                <p:cNvSpPr>
                  <a:spLocks noChangeArrowheads="1"/>
                </p:cNvSpPr>
                <p:nvPr/>
              </p:nvSpPr>
              <p:spPr bwMode="auto">
                <a:xfrm>
                  <a:off x="2222" y="7728"/>
                  <a:ext cx="416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94" name="Group 1308"/>
              <p:cNvGrpSpPr>
                <a:grpSpLocks/>
              </p:cNvGrpSpPr>
              <p:nvPr/>
            </p:nvGrpSpPr>
            <p:grpSpPr bwMode="auto">
              <a:xfrm>
                <a:off x="2638" y="7728"/>
                <a:ext cx="344" cy="500"/>
                <a:chOff x="2638" y="7728"/>
                <a:chExt cx="344" cy="500"/>
              </a:xfrm>
            </p:grpSpPr>
            <p:sp>
              <p:nvSpPr>
                <p:cNvPr id="34067" name="Rectangle 1914"/>
                <p:cNvSpPr>
                  <a:spLocks noChangeArrowheads="1"/>
                </p:cNvSpPr>
                <p:nvPr/>
              </p:nvSpPr>
              <p:spPr bwMode="auto">
                <a:xfrm>
                  <a:off x="2666" y="7728"/>
                  <a:ext cx="28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7,1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68" name="Rectangle 1307"/>
                <p:cNvSpPr>
                  <a:spLocks noChangeArrowheads="1"/>
                </p:cNvSpPr>
                <p:nvPr/>
              </p:nvSpPr>
              <p:spPr bwMode="auto">
                <a:xfrm>
                  <a:off x="2638" y="7728"/>
                  <a:ext cx="34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95" name="Group 1310"/>
              <p:cNvGrpSpPr>
                <a:grpSpLocks/>
              </p:cNvGrpSpPr>
              <p:nvPr/>
            </p:nvGrpSpPr>
            <p:grpSpPr bwMode="auto">
              <a:xfrm>
                <a:off x="2982" y="7728"/>
                <a:ext cx="344" cy="500"/>
                <a:chOff x="2982" y="7728"/>
                <a:chExt cx="344" cy="500"/>
              </a:xfrm>
            </p:grpSpPr>
            <p:sp>
              <p:nvSpPr>
                <p:cNvPr id="34065" name="Rectangle 1915"/>
                <p:cNvSpPr>
                  <a:spLocks noChangeArrowheads="1"/>
                </p:cNvSpPr>
                <p:nvPr/>
              </p:nvSpPr>
              <p:spPr bwMode="auto">
                <a:xfrm>
                  <a:off x="3010" y="7728"/>
                  <a:ext cx="28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15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66" name="Rectangle 1309"/>
                <p:cNvSpPr>
                  <a:spLocks noChangeArrowheads="1"/>
                </p:cNvSpPr>
                <p:nvPr/>
              </p:nvSpPr>
              <p:spPr bwMode="auto">
                <a:xfrm>
                  <a:off x="2982" y="7728"/>
                  <a:ext cx="34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96" name="Group 1312"/>
              <p:cNvGrpSpPr>
                <a:grpSpLocks/>
              </p:cNvGrpSpPr>
              <p:nvPr/>
            </p:nvGrpSpPr>
            <p:grpSpPr bwMode="auto">
              <a:xfrm>
                <a:off x="3326" y="7728"/>
                <a:ext cx="416" cy="500"/>
                <a:chOff x="3326" y="7728"/>
                <a:chExt cx="416" cy="500"/>
              </a:xfrm>
            </p:grpSpPr>
            <p:sp>
              <p:nvSpPr>
                <p:cNvPr id="34063" name="Rectangle 1916"/>
                <p:cNvSpPr>
                  <a:spLocks noChangeArrowheads="1"/>
                </p:cNvSpPr>
                <p:nvPr/>
              </p:nvSpPr>
              <p:spPr bwMode="auto">
                <a:xfrm>
                  <a:off x="3354" y="7728"/>
                  <a:ext cx="360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7,7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64" name="Rectangle 1311"/>
                <p:cNvSpPr>
                  <a:spLocks noChangeArrowheads="1"/>
                </p:cNvSpPr>
                <p:nvPr/>
              </p:nvSpPr>
              <p:spPr bwMode="auto">
                <a:xfrm>
                  <a:off x="3326" y="7728"/>
                  <a:ext cx="416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97" name="Group 1314"/>
              <p:cNvGrpSpPr>
                <a:grpSpLocks/>
              </p:cNvGrpSpPr>
              <p:nvPr/>
            </p:nvGrpSpPr>
            <p:grpSpPr bwMode="auto">
              <a:xfrm>
                <a:off x="3742" y="7728"/>
                <a:ext cx="424" cy="500"/>
                <a:chOff x="3742" y="7728"/>
                <a:chExt cx="424" cy="500"/>
              </a:xfrm>
            </p:grpSpPr>
            <p:sp>
              <p:nvSpPr>
                <p:cNvPr id="34061" name="Rectangle 1917"/>
                <p:cNvSpPr>
                  <a:spLocks noChangeArrowheads="1"/>
                </p:cNvSpPr>
                <p:nvPr/>
              </p:nvSpPr>
              <p:spPr bwMode="auto">
                <a:xfrm>
                  <a:off x="3770" y="7728"/>
                  <a:ext cx="36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8,6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62" name="Rectangle 1313"/>
                <p:cNvSpPr>
                  <a:spLocks noChangeArrowheads="1"/>
                </p:cNvSpPr>
                <p:nvPr/>
              </p:nvSpPr>
              <p:spPr bwMode="auto">
                <a:xfrm>
                  <a:off x="3742" y="7728"/>
                  <a:ext cx="42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98" name="Group 1316"/>
              <p:cNvGrpSpPr>
                <a:grpSpLocks/>
              </p:cNvGrpSpPr>
              <p:nvPr/>
            </p:nvGrpSpPr>
            <p:grpSpPr bwMode="auto">
              <a:xfrm>
                <a:off x="0" y="8228"/>
                <a:ext cx="632" cy="894"/>
                <a:chOff x="0" y="8228"/>
                <a:chExt cx="632" cy="894"/>
              </a:xfrm>
            </p:grpSpPr>
            <p:sp>
              <p:nvSpPr>
                <p:cNvPr id="34059" name="Rectangle 1918"/>
                <p:cNvSpPr>
                  <a:spLocks noChangeArrowheads="1"/>
                </p:cNvSpPr>
                <p:nvPr/>
              </p:nvSpPr>
              <p:spPr bwMode="auto">
                <a:xfrm>
                  <a:off x="28" y="8228"/>
                  <a:ext cx="576" cy="8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Dez2002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60" name="Rectangle 1315"/>
                <p:cNvSpPr>
                  <a:spLocks noChangeArrowheads="1"/>
                </p:cNvSpPr>
                <p:nvPr/>
              </p:nvSpPr>
              <p:spPr bwMode="auto">
                <a:xfrm>
                  <a:off x="0" y="8228"/>
                  <a:ext cx="632" cy="8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3999" name="Group 1318"/>
              <p:cNvGrpSpPr>
                <a:grpSpLocks/>
              </p:cNvGrpSpPr>
              <p:nvPr/>
            </p:nvGrpSpPr>
            <p:grpSpPr bwMode="auto">
              <a:xfrm>
                <a:off x="632" y="8228"/>
                <a:ext cx="398" cy="394"/>
                <a:chOff x="632" y="8228"/>
                <a:chExt cx="398" cy="394"/>
              </a:xfrm>
            </p:grpSpPr>
            <p:sp>
              <p:nvSpPr>
                <p:cNvPr id="34057" name="Rectangle 1919"/>
                <p:cNvSpPr>
                  <a:spLocks noChangeArrowheads="1"/>
                </p:cNvSpPr>
                <p:nvPr/>
              </p:nvSpPr>
              <p:spPr bwMode="auto">
                <a:xfrm>
                  <a:off x="660" y="8228"/>
                  <a:ext cx="342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800" b="1">
                      <a:cs typeface="Times New Roman" pitchFamily="18" charset="0"/>
                    </a:rPr>
                    <a:t>3</a:t>
                  </a:r>
                  <a:r>
                    <a:rPr lang="en-US" sz="1800" b="1" u="sng" baseline="30000">
                      <a:cs typeface="Times New Roman" pitchFamily="18" charset="0"/>
                    </a:rPr>
                    <a:t>a</a:t>
                  </a:r>
                  <a:r>
                    <a:rPr lang="en-US" sz="1800" b="1">
                      <a:cs typeface="Times New Roman" pitchFamily="18" charset="0"/>
                    </a:rPr>
                    <a:t> 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ctr" eaLnBrk="0" hangingPunct="0"/>
                  <a:endParaRPr lang="en-US" sz="1800" b="1"/>
                </a:p>
              </p:txBody>
            </p:sp>
            <p:sp>
              <p:nvSpPr>
                <p:cNvPr id="34058" name="Rectangle 1317"/>
                <p:cNvSpPr>
                  <a:spLocks noChangeArrowheads="1"/>
                </p:cNvSpPr>
                <p:nvPr/>
              </p:nvSpPr>
              <p:spPr bwMode="auto">
                <a:xfrm>
                  <a:off x="632" y="8228"/>
                  <a:ext cx="398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4000" name="Group 1320"/>
              <p:cNvGrpSpPr>
                <a:grpSpLocks/>
              </p:cNvGrpSpPr>
              <p:nvPr/>
            </p:nvGrpSpPr>
            <p:grpSpPr bwMode="auto">
              <a:xfrm>
                <a:off x="1030" y="8228"/>
                <a:ext cx="304" cy="394"/>
                <a:chOff x="1030" y="8228"/>
                <a:chExt cx="304" cy="394"/>
              </a:xfrm>
            </p:grpSpPr>
            <p:sp>
              <p:nvSpPr>
                <p:cNvPr id="34055" name="Rectangle 1920"/>
                <p:cNvSpPr>
                  <a:spLocks noChangeArrowheads="1"/>
                </p:cNvSpPr>
                <p:nvPr/>
              </p:nvSpPr>
              <p:spPr bwMode="auto">
                <a:xfrm>
                  <a:off x="1058" y="8228"/>
                  <a:ext cx="24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56" name="Rectangle 1319"/>
                <p:cNvSpPr>
                  <a:spLocks noChangeArrowheads="1"/>
                </p:cNvSpPr>
                <p:nvPr/>
              </p:nvSpPr>
              <p:spPr bwMode="auto">
                <a:xfrm>
                  <a:off x="1030" y="8228"/>
                  <a:ext cx="30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4001" name="Group 1322"/>
              <p:cNvGrpSpPr>
                <a:grpSpLocks/>
              </p:cNvGrpSpPr>
              <p:nvPr/>
            </p:nvGrpSpPr>
            <p:grpSpPr bwMode="auto">
              <a:xfrm>
                <a:off x="1334" y="8228"/>
                <a:ext cx="272" cy="394"/>
                <a:chOff x="1334" y="8228"/>
                <a:chExt cx="272" cy="394"/>
              </a:xfrm>
            </p:grpSpPr>
            <p:sp>
              <p:nvSpPr>
                <p:cNvPr id="34053" name="Rectangle 1921"/>
                <p:cNvSpPr>
                  <a:spLocks noChangeArrowheads="1"/>
                </p:cNvSpPr>
                <p:nvPr/>
              </p:nvSpPr>
              <p:spPr bwMode="auto">
                <a:xfrm>
                  <a:off x="1362" y="8228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54" name="Rectangle 1321"/>
                <p:cNvSpPr>
                  <a:spLocks noChangeArrowheads="1"/>
                </p:cNvSpPr>
                <p:nvPr/>
              </p:nvSpPr>
              <p:spPr bwMode="auto">
                <a:xfrm>
                  <a:off x="1334" y="8228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4002" name="Group 1324"/>
              <p:cNvGrpSpPr>
                <a:grpSpLocks/>
              </p:cNvGrpSpPr>
              <p:nvPr/>
            </p:nvGrpSpPr>
            <p:grpSpPr bwMode="auto">
              <a:xfrm>
                <a:off x="1606" y="8228"/>
                <a:ext cx="272" cy="394"/>
                <a:chOff x="1606" y="8228"/>
                <a:chExt cx="272" cy="394"/>
              </a:xfrm>
            </p:grpSpPr>
            <p:sp>
              <p:nvSpPr>
                <p:cNvPr id="34051" name="Rectangle 1922"/>
                <p:cNvSpPr>
                  <a:spLocks noChangeArrowheads="1"/>
                </p:cNvSpPr>
                <p:nvPr/>
              </p:nvSpPr>
              <p:spPr bwMode="auto">
                <a:xfrm>
                  <a:off x="1634" y="8228"/>
                  <a:ext cx="216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52" name="Rectangle 1323"/>
                <p:cNvSpPr>
                  <a:spLocks noChangeArrowheads="1"/>
                </p:cNvSpPr>
                <p:nvPr/>
              </p:nvSpPr>
              <p:spPr bwMode="auto">
                <a:xfrm>
                  <a:off x="1606" y="8228"/>
                  <a:ext cx="272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4003" name="Group 1326"/>
              <p:cNvGrpSpPr>
                <a:grpSpLocks/>
              </p:cNvGrpSpPr>
              <p:nvPr/>
            </p:nvGrpSpPr>
            <p:grpSpPr bwMode="auto">
              <a:xfrm>
                <a:off x="1878" y="8228"/>
                <a:ext cx="344" cy="394"/>
                <a:chOff x="1878" y="8228"/>
                <a:chExt cx="344" cy="394"/>
              </a:xfrm>
            </p:grpSpPr>
            <p:sp>
              <p:nvSpPr>
                <p:cNvPr id="34049" name="Rectangle 1923"/>
                <p:cNvSpPr>
                  <a:spLocks noChangeArrowheads="1"/>
                </p:cNvSpPr>
                <p:nvPr/>
              </p:nvSpPr>
              <p:spPr bwMode="auto">
                <a:xfrm>
                  <a:off x="1906" y="8228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4,4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50" name="Rectangle 1325"/>
                <p:cNvSpPr>
                  <a:spLocks noChangeArrowheads="1"/>
                </p:cNvSpPr>
                <p:nvPr/>
              </p:nvSpPr>
              <p:spPr bwMode="auto">
                <a:xfrm>
                  <a:off x="1878" y="8228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4004" name="Group 1328"/>
              <p:cNvGrpSpPr>
                <a:grpSpLocks/>
              </p:cNvGrpSpPr>
              <p:nvPr/>
            </p:nvGrpSpPr>
            <p:grpSpPr bwMode="auto">
              <a:xfrm>
                <a:off x="2222" y="8228"/>
                <a:ext cx="416" cy="394"/>
                <a:chOff x="2222" y="8228"/>
                <a:chExt cx="416" cy="394"/>
              </a:xfrm>
            </p:grpSpPr>
            <p:sp>
              <p:nvSpPr>
                <p:cNvPr id="34047" name="Rectangle 1924"/>
                <p:cNvSpPr>
                  <a:spLocks noChangeArrowheads="1"/>
                </p:cNvSpPr>
                <p:nvPr/>
              </p:nvSpPr>
              <p:spPr bwMode="auto">
                <a:xfrm>
                  <a:off x="2250" y="8228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3,5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48" name="Rectangle 1327"/>
                <p:cNvSpPr>
                  <a:spLocks noChangeArrowheads="1"/>
                </p:cNvSpPr>
                <p:nvPr/>
              </p:nvSpPr>
              <p:spPr bwMode="auto">
                <a:xfrm>
                  <a:off x="2222" y="8228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4005" name="Group 1330"/>
              <p:cNvGrpSpPr>
                <a:grpSpLocks/>
              </p:cNvGrpSpPr>
              <p:nvPr/>
            </p:nvGrpSpPr>
            <p:grpSpPr bwMode="auto">
              <a:xfrm>
                <a:off x="2638" y="8228"/>
                <a:ext cx="344" cy="394"/>
                <a:chOff x="2638" y="8228"/>
                <a:chExt cx="344" cy="394"/>
              </a:xfrm>
            </p:grpSpPr>
            <p:sp>
              <p:nvSpPr>
                <p:cNvPr id="34045" name="Rectangle 1925"/>
                <p:cNvSpPr>
                  <a:spLocks noChangeArrowheads="1"/>
                </p:cNvSpPr>
                <p:nvPr/>
              </p:nvSpPr>
              <p:spPr bwMode="auto">
                <a:xfrm>
                  <a:off x="2666" y="8228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46" name="Rectangle 1329"/>
                <p:cNvSpPr>
                  <a:spLocks noChangeArrowheads="1"/>
                </p:cNvSpPr>
                <p:nvPr/>
              </p:nvSpPr>
              <p:spPr bwMode="auto">
                <a:xfrm>
                  <a:off x="2638" y="8228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4006" name="Group 1332"/>
              <p:cNvGrpSpPr>
                <a:grpSpLocks/>
              </p:cNvGrpSpPr>
              <p:nvPr/>
            </p:nvGrpSpPr>
            <p:grpSpPr bwMode="auto">
              <a:xfrm>
                <a:off x="2982" y="8228"/>
                <a:ext cx="344" cy="394"/>
                <a:chOff x="2982" y="8228"/>
                <a:chExt cx="344" cy="394"/>
              </a:xfrm>
            </p:grpSpPr>
            <p:sp>
              <p:nvSpPr>
                <p:cNvPr id="34043" name="Rectangle 1926"/>
                <p:cNvSpPr>
                  <a:spLocks noChangeArrowheads="1"/>
                </p:cNvSpPr>
                <p:nvPr/>
              </p:nvSpPr>
              <p:spPr bwMode="auto">
                <a:xfrm>
                  <a:off x="3010" y="8228"/>
                  <a:ext cx="28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44" name="Rectangle 1331"/>
                <p:cNvSpPr>
                  <a:spLocks noChangeArrowheads="1"/>
                </p:cNvSpPr>
                <p:nvPr/>
              </p:nvSpPr>
              <p:spPr bwMode="auto">
                <a:xfrm>
                  <a:off x="2982" y="8228"/>
                  <a:ext cx="34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4007" name="Group 1334"/>
              <p:cNvGrpSpPr>
                <a:grpSpLocks/>
              </p:cNvGrpSpPr>
              <p:nvPr/>
            </p:nvGrpSpPr>
            <p:grpSpPr bwMode="auto">
              <a:xfrm>
                <a:off x="3326" y="8228"/>
                <a:ext cx="416" cy="394"/>
                <a:chOff x="3326" y="8228"/>
                <a:chExt cx="416" cy="394"/>
              </a:xfrm>
            </p:grpSpPr>
            <p:sp>
              <p:nvSpPr>
                <p:cNvPr id="34041" name="Rectangle 1927"/>
                <p:cNvSpPr>
                  <a:spLocks noChangeArrowheads="1"/>
                </p:cNvSpPr>
                <p:nvPr/>
              </p:nvSpPr>
              <p:spPr bwMode="auto">
                <a:xfrm>
                  <a:off x="3354" y="8228"/>
                  <a:ext cx="360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4,2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42" name="Rectangle 1333"/>
                <p:cNvSpPr>
                  <a:spLocks noChangeArrowheads="1"/>
                </p:cNvSpPr>
                <p:nvPr/>
              </p:nvSpPr>
              <p:spPr bwMode="auto">
                <a:xfrm>
                  <a:off x="3326" y="8228"/>
                  <a:ext cx="416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4008" name="Group 1336"/>
              <p:cNvGrpSpPr>
                <a:grpSpLocks/>
              </p:cNvGrpSpPr>
              <p:nvPr/>
            </p:nvGrpSpPr>
            <p:grpSpPr bwMode="auto">
              <a:xfrm>
                <a:off x="3742" y="8228"/>
                <a:ext cx="424" cy="394"/>
                <a:chOff x="3742" y="8228"/>
                <a:chExt cx="424" cy="394"/>
              </a:xfrm>
            </p:grpSpPr>
            <p:sp>
              <p:nvSpPr>
                <p:cNvPr id="34039" name="Rectangle 1928"/>
                <p:cNvSpPr>
                  <a:spLocks noChangeArrowheads="1"/>
                </p:cNvSpPr>
                <p:nvPr/>
              </p:nvSpPr>
              <p:spPr bwMode="auto">
                <a:xfrm>
                  <a:off x="3770" y="8228"/>
                  <a:ext cx="368" cy="3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4,6</a:t>
                  </a:r>
                  <a:r>
                    <a:rPr lang="en-US" sz="1800" b="1" baseline="30000">
                      <a:cs typeface="Times New Roman" pitchFamily="18" charset="0"/>
                    </a:rPr>
                    <a:t>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40" name="Rectangle 1335"/>
                <p:cNvSpPr>
                  <a:spLocks noChangeArrowheads="1"/>
                </p:cNvSpPr>
                <p:nvPr/>
              </p:nvSpPr>
              <p:spPr bwMode="auto">
                <a:xfrm>
                  <a:off x="3742" y="8228"/>
                  <a:ext cx="424" cy="39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4009" name="Group 1338"/>
              <p:cNvGrpSpPr>
                <a:grpSpLocks/>
              </p:cNvGrpSpPr>
              <p:nvPr/>
            </p:nvGrpSpPr>
            <p:grpSpPr bwMode="auto">
              <a:xfrm>
                <a:off x="632" y="8622"/>
                <a:ext cx="398" cy="500"/>
                <a:chOff x="632" y="8622"/>
                <a:chExt cx="398" cy="500"/>
              </a:xfrm>
            </p:grpSpPr>
            <p:sp>
              <p:nvSpPr>
                <p:cNvPr id="34037" name="Rectangle 1929"/>
                <p:cNvSpPr>
                  <a:spLocks noChangeArrowheads="1"/>
                </p:cNvSpPr>
                <p:nvPr/>
              </p:nvSpPr>
              <p:spPr bwMode="auto">
                <a:xfrm>
                  <a:off x="660" y="8622"/>
                  <a:ext cx="342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0" hangingPunct="0"/>
                  <a:r>
                    <a:rPr lang="en-US" sz="1800" b="1">
                      <a:cs typeface="Times New Roman" pitchFamily="18" charset="0"/>
                    </a:rPr>
                    <a:t>6</a:t>
                  </a:r>
                  <a:r>
                    <a:rPr lang="en-US" sz="1800" b="1" u="sng" baseline="30000">
                      <a:cs typeface="Times New Roman" pitchFamily="18" charset="0"/>
                    </a:rPr>
                    <a:t>a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ctr" eaLnBrk="0" hangingPunct="0"/>
                  <a:endParaRPr lang="en-US" sz="1800" b="1"/>
                </a:p>
              </p:txBody>
            </p:sp>
            <p:sp>
              <p:nvSpPr>
                <p:cNvPr id="34038" name="Rectangle 1337"/>
                <p:cNvSpPr>
                  <a:spLocks noChangeArrowheads="1"/>
                </p:cNvSpPr>
                <p:nvPr/>
              </p:nvSpPr>
              <p:spPr bwMode="auto">
                <a:xfrm>
                  <a:off x="632" y="8622"/>
                  <a:ext cx="398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4010" name="Group 1340"/>
              <p:cNvGrpSpPr>
                <a:grpSpLocks/>
              </p:cNvGrpSpPr>
              <p:nvPr/>
            </p:nvGrpSpPr>
            <p:grpSpPr bwMode="auto">
              <a:xfrm>
                <a:off x="1030" y="8622"/>
                <a:ext cx="304" cy="500"/>
                <a:chOff x="1030" y="8622"/>
                <a:chExt cx="304" cy="500"/>
              </a:xfrm>
            </p:grpSpPr>
            <p:sp>
              <p:nvSpPr>
                <p:cNvPr id="34035" name="Rectangle 1930"/>
                <p:cNvSpPr>
                  <a:spLocks noChangeArrowheads="1"/>
                </p:cNvSpPr>
                <p:nvPr/>
              </p:nvSpPr>
              <p:spPr bwMode="auto">
                <a:xfrm>
                  <a:off x="1058" y="8622"/>
                  <a:ext cx="24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36" name="Rectangle 1339"/>
                <p:cNvSpPr>
                  <a:spLocks noChangeArrowheads="1"/>
                </p:cNvSpPr>
                <p:nvPr/>
              </p:nvSpPr>
              <p:spPr bwMode="auto">
                <a:xfrm>
                  <a:off x="1030" y="8622"/>
                  <a:ext cx="30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4011" name="Group 1342"/>
              <p:cNvGrpSpPr>
                <a:grpSpLocks/>
              </p:cNvGrpSpPr>
              <p:nvPr/>
            </p:nvGrpSpPr>
            <p:grpSpPr bwMode="auto">
              <a:xfrm>
                <a:off x="1334" y="8622"/>
                <a:ext cx="272" cy="500"/>
                <a:chOff x="1334" y="8622"/>
                <a:chExt cx="272" cy="500"/>
              </a:xfrm>
            </p:grpSpPr>
            <p:sp>
              <p:nvSpPr>
                <p:cNvPr id="34033" name="Rectangle 1931"/>
                <p:cNvSpPr>
                  <a:spLocks noChangeArrowheads="1"/>
                </p:cNvSpPr>
                <p:nvPr/>
              </p:nvSpPr>
              <p:spPr bwMode="auto">
                <a:xfrm>
                  <a:off x="1362" y="8622"/>
                  <a:ext cx="216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34" name="Rectangle 1341"/>
                <p:cNvSpPr>
                  <a:spLocks noChangeArrowheads="1"/>
                </p:cNvSpPr>
                <p:nvPr/>
              </p:nvSpPr>
              <p:spPr bwMode="auto">
                <a:xfrm>
                  <a:off x="1334" y="8622"/>
                  <a:ext cx="272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4012" name="Group 1344"/>
              <p:cNvGrpSpPr>
                <a:grpSpLocks/>
              </p:cNvGrpSpPr>
              <p:nvPr/>
            </p:nvGrpSpPr>
            <p:grpSpPr bwMode="auto">
              <a:xfrm>
                <a:off x="1606" y="8622"/>
                <a:ext cx="272" cy="500"/>
                <a:chOff x="1606" y="8622"/>
                <a:chExt cx="272" cy="500"/>
              </a:xfrm>
            </p:grpSpPr>
            <p:sp>
              <p:nvSpPr>
                <p:cNvPr id="34031" name="Rectangle 1932"/>
                <p:cNvSpPr>
                  <a:spLocks noChangeArrowheads="1"/>
                </p:cNvSpPr>
                <p:nvPr/>
              </p:nvSpPr>
              <p:spPr bwMode="auto">
                <a:xfrm>
                  <a:off x="1634" y="8622"/>
                  <a:ext cx="216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 baseline="30000">
                      <a:cs typeface="Times New Roman" pitchFamily="18" charset="0"/>
                    </a:rPr>
                    <a:t>ns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32" name="Rectangle 1343"/>
                <p:cNvSpPr>
                  <a:spLocks noChangeArrowheads="1"/>
                </p:cNvSpPr>
                <p:nvPr/>
              </p:nvSpPr>
              <p:spPr bwMode="auto">
                <a:xfrm>
                  <a:off x="1606" y="8622"/>
                  <a:ext cx="272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4013" name="Group 1346"/>
              <p:cNvGrpSpPr>
                <a:grpSpLocks/>
              </p:cNvGrpSpPr>
              <p:nvPr/>
            </p:nvGrpSpPr>
            <p:grpSpPr bwMode="auto">
              <a:xfrm>
                <a:off x="1878" y="8622"/>
                <a:ext cx="344" cy="500"/>
                <a:chOff x="1878" y="8622"/>
                <a:chExt cx="344" cy="500"/>
              </a:xfrm>
            </p:grpSpPr>
            <p:sp>
              <p:nvSpPr>
                <p:cNvPr id="34029" name="Rectangle 1933"/>
                <p:cNvSpPr>
                  <a:spLocks noChangeArrowheads="1"/>
                </p:cNvSpPr>
                <p:nvPr/>
              </p:nvSpPr>
              <p:spPr bwMode="auto">
                <a:xfrm>
                  <a:off x="1906" y="8622"/>
                  <a:ext cx="28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19,1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30" name="Rectangle 1345"/>
                <p:cNvSpPr>
                  <a:spLocks noChangeArrowheads="1"/>
                </p:cNvSpPr>
                <p:nvPr/>
              </p:nvSpPr>
              <p:spPr bwMode="auto">
                <a:xfrm>
                  <a:off x="1878" y="8622"/>
                  <a:ext cx="34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4014" name="Group 1348"/>
              <p:cNvGrpSpPr>
                <a:grpSpLocks/>
              </p:cNvGrpSpPr>
              <p:nvPr/>
            </p:nvGrpSpPr>
            <p:grpSpPr bwMode="auto">
              <a:xfrm>
                <a:off x="2222" y="8622"/>
                <a:ext cx="416" cy="500"/>
                <a:chOff x="2222" y="8622"/>
                <a:chExt cx="416" cy="500"/>
              </a:xfrm>
            </p:grpSpPr>
            <p:sp>
              <p:nvSpPr>
                <p:cNvPr id="34027" name="Rectangle 1934"/>
                <p:cNvSpPr>
                  <a:spLocks noChangeArrowheads="1"/>
                </p:cNvSpPr>
                <p:nvPr/>
              </p:nvSpPr>
              <p:spPr bwMode="auto">
                <a:xfrm>
                  <a:off x="2250" y="8622"/>
                  <a:ext cx="360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9,2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28" name="Rectangle 1347"/>
                <p:cNvSpPr>
                  <a:spLocks noChangeArrowheads="1"/>
                </p:cNvSpPr>
                <p:nvPr/>
              </p:nvSpPr>
              <p:spPr bwMode="auto">
                <a:xfrm>
                  <a:off x="2222" y="8622"/>
                  <a:ext cx="416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4015" name="Group 1350"/>
              <p:cNvGrpSpPr>
                <a:grpSpLocks/>
              </p:cNvGrpSpPr>
              <p:nvPr/>
            </p:nvGrpSpPr>
            <p:grpSpPr bwMode="auto">
              <a:xfrm>
                <a:off x="2638" y="8622"/>
                <a:ext cx="344" cy="500"/>
                <a:chOff x="2638" y="8622"/>
                <a:chExt cx="344" cy="500"/>
              </a:xfrm>
            </p:grpSpPr>
            <p:sp>
              <p:nvSpPr>
                <p:cNvPr id="34025" name="Rectangle 1935"/>
                <p:cNvSpPr>
                  <a:spLocks noChangeArrowheads="1"/>
                </p:cNvSpPr>
                <p:nvPr/>
              </p:nvSpPr>
              <p:spPr bwMode="auto">
                <a:xfrm>
                  <a:off x="2666" y="8622"/>
                  <a:ext cx="28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7,7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26" name="Rectangle 1349"/>
                <p:cNvSpPr>
                  <a:spLocks noChangeArrowheads="1"/>
                </p:cNvSpPr>
                <p:nvPr/>
              </p:nvSpPr>
              <p:spPr bwMode="auto">
                <a:xfrm>
                  <a:off x="2638" y="8622"/>
                  <a:ext cx="34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4016" name="Group 1352"/>
              <p:cNvGrpSpPr>
                <a:grpSpLocks/>
              </p:cNvGrpSpPr>
              <p:nvPr/>
            </p:nvGrpSpPr>
            <p:grpSpPr bwMode="auto">
              <a:xfrm>
                <a:off x="2982" y="8622"/>
                <a:ext cx="344" cy="500"/>
                <a:chOff x="2982" y="8622"/>
                <a:chExt cx="344" cy="500"/>
              </a:xfrm>
            </p:grpSpPr>
            <p:sp>
              <p:nvSpPr>
                <p:cNvPr id="34023" name="Rectangle 1936"/>
                <p:cNvSpPr>
                  <a:spLocks noChangeArrowheads="1"/>
                </p:cNvSpPr>
                <p:nvPr/>
              </p:nvSpPr>
              <p:spPr bwMode="auto">
                <a:xfrm>
                  <a:off x="3010" y="8622"/>
                  <a:ext cx="28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8,8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24" name="Rectangle 1351"/>
                <p:cNvSpPr>
                  <a:spLocks noChangeArrowheads="1"/>
                </p:cNvSpPr>
                <p:nvPr/>
              </p:nvSpPr>
              <p:spPr bwMode="auto">
                <a:xfrm>
                  <a:off x="2982" y="8622"/>
                  <a:ext cx="34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4017" name="Group 1354"/>
              <p:cNvGrpSpPr>
                <a:grpSpLocks/>
              </p:cNvGrpSpPr>
              <p:nvPr/>
            </p:nvGrpSpPr>
            <p:grpSpPr bwMode="auto">
              <a:xfrm>
                <a:off x="3326" y="8622"/>
                <a:ext cx="416" cy="500"/>
                <a:chOff x="3326" y="8622"/>
                <a:chExt cx="416" cy="500"/>
              </a:xfrm>
            </p:grpSpPr>
            <p:sp>
              <p:nvSpPr>
                <p:cNvPr id="34021" name="Rectangle 1937"/>
                <p:cNvSpPr>
                  <a:spLocks noChangeArrowheads="1"/>
                </p:cNvSpPr>
                <p:nvPr/>
              </p:nvSpPr>
              <p:spPr bwMode="auto">
                <a:xfrm>
                  <a:off x="3354" y="8622"/>
                  <a:ext cx="360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41,4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22" name="Rectangle 1353"/>
                <p:cNvSpPr>
                  <a:spLocks noChangeArrowheads="1"/>
                </p:cNvSpPr>
                <p:nvPr/>
              </p:nvSpPr>
              <p:spPr bwMode="auto">
                <a:xfrm>
                  <a:off x="3326" y="8622"/>
                  <a:ext cx="416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  <p:grpSp>
            <p:nvGrpSpPr>
              <p:cNvPr id="34018" name="Group 1356"/>
              <p:cNvGrpSpPr>
                <a:grpSpLocks/>
              </p:cNvGrpSpPr>
              <p:nvPr/>
            </p:nvGrpSpPr>
            <p:grpSpPr bwMode="auto">
              <a:xfrm>
                <a:off x="3742" y="8622"/>
                <a:ext cx="424" cy="500"/>
                <a:chOff x="3742" y="8622"/>
                <a:chExt cx="424" cy="500"/>
              </a:xfrm>
            </p:grpSpPr>
            <p:sp>
              <p:nvSpPr>
                <p:cNvPr id="34019" name="Rectangle 1938"/>
                <p:cNvSpPr>
                  <a:spLocks noChangeArrowheads="1"/>
                </p:cNvSpPr>
                <p:nvPr/>
              </p:nvSpPr>
              <p:spPr bwMode="auto">
                <a:xfrm>
                  <a:off x="3770" y="8622"/>
                  <a:ext cx="368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just" eaLnBrk="0" hangingPunct="0"/>
                  <a:r>
                    <a:rPr lang="en-US" sz="1800" b="1">
                      <a:cs typeface="Times New Roman" pitchFamily="18" charset="0"/>
                    </a:rPr>
                    <a:t>14,4</a:t>
                  </a:r>
                  <a:r>
                    <a:rPr lang="en-US" sz="1800" b="1" baseline="30000">
                      <a:cs typeface="Times New Roman" pitchFamily="18" charset="0"/>
                    </a:rPr>
                    <a:t>**</a:t>
                  </a:r>
                  <a:endParaRPr lang="en-US" sz="1800" b="1">
                    <a:latin typeface="Arial" pitchFamily="34" charset="0"/>
                    <a:cs typeface="Arial" pitchFamily="34" charset="0"/>
                  </a:endParaRPr>
                </a:p>
                <a:p>
                  <a:pPr algn="just" eaLnBrk="0" hangingPunct="0"/>
                  <a:endParaRPr lang="en-US" sz="1800" b="1"/>
                </a:p>
              </p:txBody>
            </p:sp>
            <p:sp>
              <p:nvSpPr>
                <p:cNvPr id="34020" name="Rectangle 1355"/>
                <p:cNvSpPr>
                  <a:spLocks noChangeArrowheads="1"/>
                </p:cNvSpPr>
                <p:nvPr/>
              </p:nvSpPr>
              <p:spPr bwMode="auto">
                <a:xfrm>
                  <a:off x="3742" y="8622"/>
                  <a:ext cx="424" cy="50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pt-BR"/>
                </a:p>
              </p:txBody>
            </p:sp>
          </p:grpSp>
        </p:grpSp>
        <p:sp>
          <p:nvSpPr>
            <p:cNvPr id="33797" name="Rectangle 1358"/>
            <p:cNvSpPr>
              <a:spLocks noChangeArrowheads="1"/>
            </p:cNvSpPr>
            <p:nvPr/>
          </p:nvSpPr>
          <p:spPr bwMode="auto">
            <a:xfrm>
              <a:off x="-3" y="-3"/>
              <a:ext cx="4172" cy="9128"/>
            </a:xfrm>
            <a:prstGeom prst="rect">
              <a:avLst/>
            </a:prstGeom>
            <a:noFill/>
            <a:ln w="11112">
              <a:solidFill>
                <a:srgbClr val="A0A0A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</p:grp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6"/>
          <p:cNvSpPr txBox="1">
            <a:spLocks noChangeArrowheads="1"/>
          </p:cNvSpPr>
          <p:nvPr/>
        </p:nvSpPr>
        <p:spPr bwMode="auto">
          <a:xfrm>
            <a:off x="1371600" y="26670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pic>
        <p:nvPicPr>
          <p:cNvPr id="3481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9144000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1371600" y="26670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7" descr="http://pubs.caes.uga.edu/caespubs/pubcd/B1252-graphics/B1252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75088"/>
            <a:ext cx="4686300" cy="298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8"/>
          <p:cNvSpPr txBox="1">
            <a:spLocks noChangeArrowheads="1"/>
          </p:cNvSpPr>
          <p:nvPr/>
        </p:nvSpPr>
        <p:spPr bwMode="auto">
          <a:xfrm>
            <a:off x="4953000" y="60960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Malavolta</a:t>
            </a:r>
          </a:p>
        </p:txBody>
      </p:sp>
      <p:sp>
        <p:nvSpPr>
          <p:cNvPr id="35846" name="Line 9"/>
          <p:cNvSpPr>
            <a:spLocks noChangeShapeType="1"/>
          </p:cNvSpPr>
          <p:nvPr/>
        </p:nvSpPr>
        <p:spPr bwMode="auto">
          <a:xfrm flipH="1">
            <a:off x="2362200" y="3962400"/>
            <a:ext cx="5334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70" name="Rectangle 22"/>
          <p:cNvSpPr>
            <a:spLocks noChangeArrowheads="1"/>
          </p:cNvSpPr>
          <p:nvPr/>
        </p:nvSpPr>
        <p:spPr bwMode="auto">
          <a:xfrm>
            <a:off x="1857356" y="0"/>
            <a:ext cx="3857652" cy="857232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 sz="4000">
              <a:latin typeface="Arial" pitchFamily="34" charset="0"/>
            </a:endParaRPr>
          </a:p>
        </p:txBody>
      </p:sp>
      <p:sp>
        <p:nvSpPr>
          <p:cNvPr id="181252" name="Text Box 4"/>
          <p:cNvSpPr txBox="1">
            <a:spLocks noChangeArrowheads="1"/>
          </p:cNvSpPr>
          <p:nvPr/>
        </p:nvSpPr>
        <p:spPr bwMode="auto">
          <a:xfrm>
            <a:off x="1714480" y="0"/>
            <a:ext cx="41624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 err="1" smtClean="0">
                <a:solidFill>
                  <a:srgbClr val="009900"/>
                </a:solidFill>
                <a:latin typeface="Arial" pitchFamily="34" charset="0"/>
              </a:rPr>
              <a:t>Avaliación</a:t>
            </a:r>
            <a:r>
              <a:rPr lang="pt-BR" b="1" dirty="0" smtClean="0">
                <a:solidFill>
                  <a:srgbClr val="0099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009900"/>
                </a:solidFill>
                <a:latin typeface="Arial" pitchFamily="34" charset="0"/>
              </a:rPr>
              <a:t>del</a:t>
            </a:r>
            <a:r>
              <a:rPr lang="pt-BR" b="1" dirty="0" smtClean="0">
                <a:solidFill>
                  <a:srgbClr val="009900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009900"/>
                </a:solidFill>
                <a:latin typeface="Arial" pitchFamily="34" charset="0"/>
              </a:rPr>
              <a:t>estado nutricional </a:t>
            </a:r>
            <a:r>
              <a:rPr lang="pt-BR" b="1" dirty="0" smtClean="0">
                <a:solidFill>
                  <a:srgbClr val="009900"/>
                </a:solidFill>
                <a:latin typeface="Arial" pitchFamily="34" charset="0"/>
              </a:rPr>
              <a:t>de </a:t>
            </a:r>
            <a:r>
              <a:rPr lang="pt-BR" b="1" dirty="0" err="1" smtClean="0">
                <a:solidFill>
                  <a:srgbClr val="009900"/>
                </a:solidFill>
                <a:latin typeface="Arial" pitchFamily="34" charset="0"/>
              </a:rPr>
              <a:t>las</a:t>
            </a:r>
            <a:r>
              <a:rPr lang="pt-BR" b="1" dirty="0" smtClean="0">
                <a:solidFill>
                  <a:srgbClr val="009900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009900"/>
                </a:solidFill>
                <a:latin typeface="Arial" pitchFamily="34" charset="0"/>
              </a:rPr>
              <a:t>plantas:</a:t>
            </a:r>
          </a:p>
        </p:txBody>
      </p:sp>
      <p:sp>
        <p:nvSpPr>
          <p:cNvPr id="181253" name="Text Box 5"/>
          <p:cNvSpPr txBox="1">
            <a:spLocks noChangeArrowheads="1"/>
          </p:cNvSpPr>
          <p:nvPr/>
        </p:nvSpPr>
        <p:spPr bwMode="auto">
          <a:xfrm>
            <a:off x="3286116" y="1203325"/>
            <a:ext cx="26432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>
                <a:solidFill>
                  <a:srgbClr val="33CC33"/>
                </a:solidFill>
                <a:latin typeface="Arial" pitchFamily="34" charset="0"/>
              </a:rPr>
              <a:t>Diagnose  </a:t>
            </a:r>
            <a:r>
              <a:rPr lang="pt-BR" sz="2000" b="1" dirty="0" smtClean="0">
                <a:solidFill>
                  <a:srgbClr val="33CC33"/>
                </a:solidFill>
                <a:latin typeface="Arial" pitchFamily="34" charset="0"/>
              </a:rPr>
              <a:t>de </a:t>
            </a:r>
            <a:r>
              <a:rPr lang="pt-BR" sz="2000" b="1" dirty="0" err="1" smtClean="0">
                <a:solidFill>
                  <a:srgbClr val="33CC33"/>
                </a:solidFill>
                <a:latin typeface="Arial" pitchFamily="34" charset="0"/>
              </a:rPr>
              <a:t>Hojas</a:t>
            </a:r>
            <a:endParaRPr lang="pt-BR" sz="2000" b="1" dirty="0">
              <a:solidFill>
                <a:srgbClr val="33CC33"/>
              </a:solidFill>
              <a:latin typeface="Arial" pitchFamily="34" charset="0"/>
            </a:endParaRPr>
          </a:p>
        </p:txBody>
      </p:sp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3581400" y="1584325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>
                <a:solidFill>
                  <a:srgbClr val="FFCC00"/>
                </a:solidFill>
                <a:latin typeface="Arial" pitchFamily="34" charset="0"/>
              </a:rPr>
              <a:t>Diagnose visual</a:t>
            </a:r>
          </a:p>
        </p:txBody>
      </p:sp>
      <p:sp>
        <p:nvSpPr>
          <p:cNvPr id="181255" name="Text Box 7"/>
          <p:cNvSpPr txBox="1">
            <a:spLocks noChangeArrowheads="1"/>
          </p:cNvSpPr>
          <p:nvPr/>
        </p:nvSpPr>
        <p:spPr bwMode="auto">
          <a:xfrm>
            <a:off x="3428992" y="1965325"/>
            <a:ext cx="22860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 err="1" smtClean="0">
                <a:solidFill>
                  <a:srgbClr val="FFCC00"/>
                </a:solidFill>
                <a:latin typeface="Arial" pitchFamily="34" charset="0"/>
              </a:rPr>
              <a:t>Análisis</a:t>
            </a:r>
            <a:r>
              <a:rPr lang="pt-BR" sz="2000" b="1" dirty="0" smtClean="0">
                <a:solidFill>
                  <a:srgbClr val="FFCC00"/>
                </a:solidFill>
                <a:latin typeface="Arial" pitchFamily="34" charset="0"/>
              </a:rPr>
              <a:t> </a:t>
            </a:r>
            <a:r>
              <a:rPr lang="pt-BR" sz="2000" b="1" dirty="0">
                <a:solidFill>
                  <a:srgbClr val="FFCC00"/>
                </a:solidFill>
                <a:latin typeface="Arial" pitchFamily="34" charset="0"/>
              </a:rPr>
              <a:t>de </a:t>
            </a:r>
            <a:r>
              <a:rPr lang="pt-BR" sz="2000" b="1" dirty="0" err="1" smtClean="0">
                <a:solidFill>
                  <a:srgbClr val="FFCC00"/>
                </a:solidFill>
                <a:latin typeface="Arial" pitchFamily="34" charset="0"/>
              </a:rPr>
              <a:t>suelo</a:t>
            </a:r>
            <a:endParaRPr lang="pt-BR" sz="2000" b="1" dirty="0">
              <a:solidFill>
                <a:srgbClr val="FFCC00"/>
              </a:solidFill>
              <a:latin typeface="Arial" pitchFamily="34" charset="0"/>
            </a:endParaRPr>
          </a:p>
        </p:txBody>
      </p:sp>
      <p:sp>
        <p:nvSpPr>
          <p:cNvPr id="181256" name="Text Box 8"/>
          <p:cNvSpPr txBox="1">
            <a:spLocks noChangeArrowheads="1"/>
          </p:cNvSpPr>
          <p:nvPr/>
        </p:nvSpPr>
        <p:spPr bwMode="auto">
          <a:xfrm>
            <a:off x="304800" y="1828800"/>
            <a:ext cx="1981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 err="1" smtClean="0">
                <a:latin typeface="Arial" pitchFamily="34" charset="0"/>
              </a:rPr>
              <a:t>Hoja</a:t>
            </a:r>
            <a:r>
              <a:rPr lang="pt-BR" sz="1600" b="1" dirty="0" smtClean="0">
                <a:latin typeface="Arial" pitchFamily="34" charset="0"/>
              </a:rPr>
              <a:t> </a:t>
            </a:r>
            <a:r>
              <a:rPr lang="pt-BR" sz="1600" b="1" dirty="0" err="1" smtClean="0">
                <a:latin typeface="Arial" pitchFamily="34" charset="0"/>
              </a:rPr>
              <a:t>adecuada</a:t>
            </a:r>
            <a:r>
              <a:rPr lang="pt-BR" sz="1600" b="1" dirty="0">
                <a:latin typeface="Arial" pitchFamily="34" charset="0"/>
              </a:rPr>
              <a:t>;</a:t>
            </a:r>
          </a:p>
          <a:p>
            <a:pPr>
              <a:spcBef>
                <a:spcPct val="50000"/>
              </a:spcBef>
            </a:pPr>
            <a:r>
              <a:rPr lang="pt-BR" sz="1600" b="1" dirty="0">
                <a:latin typeface="Arial" pitchFamily="34" charset="0"/>
              </a:rPr>
              <a:t>Época </a:t>
            </a:r>
            <a:r>
              <a:rPr lang="pt-BR" sz="1600" b="1" dirty="0" smtClean="0">
                <a:latin typeface="Arial" pitchFamily="34" charset="0"/>
              </a:rPr>
              <a:t>y </a:t>
            </a:r>
            <a:r>
              <a:rPr lang="pt-BR" sz="1600" b="1" dirty="0">
                <a:latin typeface="Arial" pitchFamily="34" charset="0"/>
              </a:rPr>
              <a:t>n</a:t>
            </a:r>
            <a:r>
              <a:rPr lang="pt-BR" sz="1600" b="1" u="sng" baseline="30000" dirty="0">
                <a:latin typeface="Arial" pitchFamily="34" charset="0"/>
              </a:rPr>
              <a:t>o</a:t>
            </a:r>
            <a:r>
              <a:rPr lang="pt-BR" sz="1600" b="1" dirty="0">
                <a:latin typeface="Arial" pitchFamily="34" charset="0"/>
              </a:rPr>
              <a:t>. </a:t>
            </a:r>
            <a:r>
              <a:rPr lang="pt-BR" sz="1600" b="1" dirty="0" err="1" smtClean="0">
                <a:latin typeface="Arial" pitchFamily="34" charset="0"/>
              </a:rPr>
              <a:t>cierto</a:t>
            </a:r>
            <a:endParaRPr lang="pt-BR" sz="1600" b="1" dirty="0">
              <a:latin typeface="Arial" pitchFamily="34" charset="0"/>
            </a:endParaRPr>
          </a:p>
        </p:txBody>
      </p:sp>
      <p:sp>
        <p:nvSpPr>
          <p:cNvPr id="181257" name="Text Box 9"/>
          <p:cNvSpPr txBox="1">
            <a:spLocks noChangeArrowheads="1"/>
          </p:cNvSpPr>
          <p:nvPr/>
        </p:nvSpPr>
        <p:spPr bwMode="auto">
          <a:xfrm>
            <a:off x="0" y="990600"/>
            <a:ext cx="2971800" cy="4064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 err="1" smtClean="0">
                <a:solidFill>
                  <a:srgbClr val="009900"/>
                </a:solidFill>
                <a:latin typeface="Arial" pitchFamily="34" charset="0"/>
              </a:rPr>
              <a:t>Muestreo</a:t>
            </a:r>
            <a:r>
              <a:rPr lang="pt-BR" sz="2000" b="1" dirty="0" smtClean="0">
                <a:solidFill>
                  <a:srgbClr val="009900"/>
                </a:solidFill>
                <a:latin typeface="Arial" pitchFamily="34" charset="0"/>
              </a:rPr>
              <a:t> </a:t>
            </a:r>
            <a:r>
              <a:rPr lang="pt-BR" sz="2000" b="1" dirty="0">
                <a:solidFill>
                  <a:srgbClr val="009900"/>
                </a:solidFill>
                <a:latin typeface="Arial" pitchFamily="34" charset="0"/>
              </a:rPr>
              <a:t>de </a:t>
            </a:r>
            <a:r>
              <a:rPr lang="pt-BR" sz="2000" b="1" dirty="0" err="1" smtClean="0">
                <a:solidFill>
                  <a:srgbClr val="009900"/>
                </a:solidFill>
                <a:latin typeface="Arial" pitchFamily="34" charset="0"/>
              </a:rPr>
              <a:t>hojas</a:t>
            </a:r>
            <a:endParaRPr lang="pt-BR" sz="2000" b="1" dirty="0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181258" name="Text Box 10"/>
          <p:cNvSpPr txBox="1">
            <a:spLocks noChangeArrowheads="1"/>
          </p:cNvSpPr>
          <p:nvPr/>
        </p:nvSpPr>
        <p:spPr bwMode="auto">
          <a:xfrm>
            <a:off x="3810000" y="2667000"/>
            <a:ext cx="144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>
                <a:latin typeface="Arial" pitchFamily="34" charset="0"/>
              </a:rPr>
              <a:t>critérios de </a:t>
            </a:r>
            <a:r>
              <a:rPr lang="pt-BR" sz="1600" b="1" dirty="0" err="1" smtClean="0">
                <a:latin typeface="Arial" pitchFamily="34" charset="0"/>
              </a:rPr>
              <a:t>muestreo</a:t>
            </a:r>
            <a:endParaRPr lang="pt-BR" sz="1600" b="1" dirty="0">
              <a:latin typeface="Arial" pitchFamily="34" charset="0"/>
            </a:endParaRPr>
          </a:p>
        </p:txBody>
      </p:sp>
      <p:sp>
        <p:nvSpPr>
          <p:cNvPr id="181259" name="Text Box 11"/>
          <p:cNvSpPr txBox="1">
            <a:spLocks noChangeArrowheads="1"/>
          </p:cNvSpPr>
          <p:nvPr/>
        </p:nvSpPr>
        <p:spPr bwMode="auto">
          <a:xfrm>
            <a:off x="3071802" y="6396335"/>
            <a:ext cx="2514616" cy="46166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err="1" smtClean="0">
                <a:solidFill>
                  <a:srgbClr val="FFCC00"/>
                </a:solidFill>
                <a:latin typeface="Arial" pitchFamily="34" charset="0"/>
              </a:rPr>
              <a:t>Produción</a:t>
            </a:r>
            <a:endParaRPr lang="pt-BR" b="1" dirty="0">
              <a:solidFill>
                <a:srgbClr val="FFCC00"/>
              </a:solidFill>
              <a:latin typeface="Arial" pitchFamily="34" charset="0"/>
            </a:endParaRPr>
          </a:p>
        </p:txBody>
      </p:sp>
      <p:sp>
        <p:nvSpPr>
          <p:cNvPr id="181260" name="Text Box 12"/>
          <p:cNvSpPr txBox="1">
            <a:spLocks noChangeArrowheads="1"/>
          </p:cNvSpPr>
          <p:nvPr/>
        </p:nvSpPr>
        <p:spPr bwMode="auto">
          <a:xfrm>
            <a:off x="0" y="2955925"/>
            <a:ext cx="2667000" cy="415925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>
                <a:solidFill>
                  <a:srgbClr val="33CC33"/>
                </a:solidFill>
                <a:latin typeface="Arial" pitchFamily="34" charset="0"/>
              </a:rPr>
              <a:t>Preparo </a:t>
            </a:r>
            <a:r>
              <a:rPr lang="pt-BR" sz="2000" b="1" dirty="0" err="1" smtClean="0">
                <a:solidFill>
                  <a:srgbClr val="33CC33"/>
                </a:solidFill>
                <a:latin typeface="Arial" pitchFamily="34" charset="0"/>
              </a:rPr>
              <a:t>del</a:t>
            </a:r>
            <a:r>
              <a:rPr lang="pt-BR" sz="2000" b="1" dirty="0" smtClean="0">
                <a:solidFill>
                  <a:srgbClr val="33CC33"/>
                </a:solidFill>
                <a:latin typeface="Arial" pitchFamily="34" charset="0"/>
              </a:rPr>
              <a:t> </a:t>
            </a:r>
            <a:r>
              <a:rPr lang="pt-BR" sz="2000" b="1" dirty="0">
                <a:solidFill>
                  <a:srgbClr val="33CC33"/>
                </a:solidFill>
                <a:latin typeface="Arial" pitchFamily="34" charset="0"/>
              </a:rPr>
              <a:t>Material</a:t>
            </a:r>
          </a:p>
        </p:txBody>
      </p:sp>
      <p:sp>
        <p:nvSpPr>
          <p:cNvPr id="181261" name="Text Box 13"/>
          <p:cNvSpPr txBox="1">
            <a:spLocks noChangeArrowheads="1"/>
          </p:cNvSpPr>
          <p:nvPr/>
        </p:nvSpPr>
        <p:spPr bwMode="auto">
          <a:xfrm>
            <a:off x="0" y="3692525"/>
            <a:ext cx="2895600" cy="400110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>
                <a:solidFill>
                  <a:srgbClr val="33CC33"/>
                </a:solidFill>
                <a:latin typeface="Arial" pitchFamily="34" charset="0"/>
              </a:rPr>
              <a:t>Laboratório p/ </a:t>
            </a:r>
            <a:r>
              <a:rPr lang="pt-BR" sz="2000" b="1" dirty="0" err="1" smtClean="0">
                <a:solidFill>
                  <a:srgbClr val="33CC33"/>
                </a:solidFill>
                <a:latin typeface="Arial" pitchFamily="34" charset="0"/>
              </a:rPr>
              <a:t>análisis</a:t>
            </a:r>
            <a:endParaRPr lang="pt-BR" sz="2000" b="1" dirty="0">
              <a:solidFill>
                <a:srgbClr val="33CC33"/>
              </a:solidFill>
              <a:latin typeface="Arial" pitchFamily="34" charset="0"/>
            </a:endParaRPr>
          </a:p>
        </p:txBody>
      </p:sp>
      <p:sp>
        <p:nvSpPr>
          <p:cNvPr id="181262" name="Text Box 14"/>
          <p:cNvSpPr txBox="1">
            <a:spLocks noChangeArrowheads="1"/>
          </p:cNvSpPr>
          <p:nvPr/>
        </p:nvSpPr>
        <p:spPr bwMode="auto">
          <a:xfrm>
            <a:off x="0" y="4378325"/>
            <a:ext cx="2362200" cy="727075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>
                <a:solidFill>
                  <a:srgbClr val="33CC33"/>
                </a:solidFill>
                <a:latin typeface="Arial" pitchFamily="34" charset="0"/>
              </a:rPr>
              <a:t>Resultados da </a:t>
            </a:r>
            <a:r>
              <a:rPr lang="pt-BR" sz="2000" b="1" dirty="0" err="1" smtClean="0">
                <a:solidFill>
                  <a:srgbClr val="33CC33"/>
                </a:solidFill>
                <a:latin typeface="Arial" pitchFamily="34" charset="0"/>
              </a:rPr>
              <a:t>Análisis</a:t>
            </a:r>
            <a:r>
              <a:rPr lang="pt-BR" sz="2000" b="1" dirty="0" smtClean="0">
                <a:solidFill>
                  <a:srgbClr val="33CC33"/>
                </a:solidFill>
                <a:latin typeface="Arial" pitchFamily="34" charset="0"/>
              </a:rPr>
              <a:t> </a:t>
            </a:r>
            <a:r>
              <a:rPr lang="pt-BR" sz="2000" b="1" dirty="0">
                <a:solidFill>
                  <a:srgbClr val="33CC33"/>
                </a:solidFill>
                <a:latin typeface="Arial" pitchFamily="34" charset="0"/>
              </a:rPr>
              <a:t>química</a:t>
            </a:r>
          </a:p>
        </p:txBody>
      </p:sp>
      <p:sp>
        <p:nvSpPr>
          <p:cNvPr id="181263" name="Text Box 15"/>
          <p:cNvSpPr txBox="1">
            <a:spLocks noChangeArrowheads="1"/>
          </p:cNvSpPr>
          <p:nvPr/>
        </p:nvSpPr>
        <p:spPr bwMode="auto">
          <a:xfrm>
            <a:off x="1676400" y="5826125"/>
            <a:ext cx="4800600" cy="400110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 err="1" smtClean="0">
                <a:solidFill>
                  <a:srgbClr val="009900"/>
                </a:solidFill>
                <a:latin typeface="Arial" pitchFamily="34" charset="0"/>
              </a:rPr>
              <a:t>Adubación</a:t>
            </a:r>
            <a:r>
              <a:rPr lang="pt-BR" sz="2000" b="1" dirty="0" smtClean="0">
                <a:solidFill>
                  <a:srgbClr val="009900"/>
                </a:solidFill>
                <a:latin typeface="Arial" pitchFamily="34" charset="0"/>
              </a:rPr>
              <a:t> (</a:t>
            </a:r>
            <a:r>
              <a:rPr lang="pt-BR" sz="2000" b="1" dirty="0" err="1" smtClean="0">
                <a:solidFill>
                  <a:srgbClr val="009900"/>
                </a:solidFill>
                <a:latin typeface="Arial" pitchFamily="34" charset="0"/>
              </a:rPr>
              <a:t>Recomendación</a:t>
            </a:r>
            <a:r>
              <a:rPr lang="pt-BR" sz="2000" b="1" dirty="0" smtClean="0">
                <a:solidFill>
                  <a:srgbClr val="009900"/>
                </a:solidFill>
                <a:latin typeface="Arial" pitchFamily="34" charset="0"/>
              </a:rPr>
              <a:t> o </a:t>
            </a:r>
            <a:r>
              <a:rPr lang="pt-BR" sz="2000" b="1" dirty="0">
                <a:solidFill>
                  <a:srgbClr val="009900"/>
                </a:solidFill>
                <a:latin typeface="Arial" pitchFamily="34" charset="0"/>
              </a:rPr>
              <a:t>ajustes</a:t>
            </a:r>
          </a:p>
        </p:txBody>
      </p:sp>
      <p:sp>
        <p:nvSpPr>
          <p:cNvPr id="181264" name="Text Box 16"/>
          <p:cNvSpPr txBox="1">
            <a:spLocks noChangeArrowheads="1"/>
          </p:cNvSpPr>
          <p:nvPr/>
        </p:nvSpPr>
        <p:spPr bwMode="auto">
          <a:xfrm>
            <a:off x="6500826" y="1828800"/>
            <a:ext cx="264317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>
                <a:latin typeface="Arial" pitchFamily="34" charset="0"/>
              </a:rPr>
              <a:t>Dose x </a:t>
            </a:r>
            <a:r>
              <a:rPr lang="pt-BR" sz="1600" b="1" dirty="0" err="1" smtClean="0">
                <a:latin typeface="Arial" pitchFamily="34" charset="0"/>
              </a:rPr>
              <a:t>Produción</a:t>
            </a:r>
            <a:r>
              <a:rPr lang="pt-BR" sz="1600" b="1" dirty="0" smtClean="0">
                <a:latin typeface="Arial" pitchFamily="34" charset="0"/>
              </a:rPr>
              <a:t>;</a:t>
            </a:r>
            <a:endParaRPr lang="pt-BR" sz="1600" b="1" dirty="0"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pt-BR" sz="1600" b="1" dirty="0" err="1" smtClean="0">
                <a:latin typeface="Arial" pitchFamily="34" charset="0"/>
              </a:rPr>
              <a:t>Produción</a:t>
            </a:r>
            <a:r>
              <a:rPr lang="pt-BR" sz="1600" b="1" dirty="0" smtClean="0">
                <a:latin typeface="Arial" pitchFamily="34" charset="0"/>
              </a:rPr>
              <a:t> </a:t>
            </a:r>
            <a:r>
              <a:rPr lang="pt-BR" sz="1600" b="1" dirty="0">
                <a:latin typeface="Arial" pitchFamily="34" charset="0"/>
              </a:rPr>
              <a:t>x </a:t>
            </a:r>
            <a:r>
              <a:rPr lang="pt-BR" sz="1600" b="1" dirty="0" smtClean="0">
                <a:latin typeface="Arial" pitchFamily="34" charset="0"/>
              </a:rPr>
              <a:t>teor foliar;</a:t>
            </a:r>
            <a:endParaRPr lang="pt-BR" sz="1600" b="1" dirty="0"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pt-BR" sz="1600" b="1" dirty="0" smtClean="0">
                <a:latin typeface="Arial" pitchFamily="34" charset="0"/>
              </a:rPr>
              <a:t>Teor </a:t>
            </a:r>
            <a:r>
              <a:rPr lang="pt-BR" sz="1600" b="1" dirty="0" err="1" smtClean="0">
                <a:latin typeface="Arial" pitchFamily="34" charset="0"/>
              </a:rPr>
              <a:t>foliarx</a:t>
            </a:r>
            <a:r>
              <a:rPr lang="pt-BR" sz="1600" b="1" dirty="0" smtClean="0">
                <a:latin typeface="Arial" pitchFamily="34" charset="0"/>
              </a:rPr>
              <a:t> </a:t>
            </a:r>
            <a:r>
              <a:rPr lang="pt-BR" sz="1600" b="1" dirty="0" err="1" smtClean="0">
                <a:latin typeface="Arial" pitchFamily="34" charset="0"/>
              </a:rPr>
              <a:t>produción</a:t>
            </a:r>
            <a:endParaRPr lang="pt-BR" sz="1600" b="1" dirty="0">
              <a:latin typeface="Arial" pitchFamily="34" charset="0"/>
            </a:endParaRPr>
          </a:p>
        </p:txBody>
      </p:sp>
      <p:sp>
        <p:nvSpPr>
          <p:cNvPr id="181265" name="Text Box 17"/>
          <p:cNvSpPr txBox="1">
            <a:spLocks noChangeArrowheads="1"/>
          </p:cNvSpPr>
          <p:nvPr/>
        </p:nvSpPr>
        <p:spPr bwMode="auto">
          <a:xfrm>
            <a:off x="7315200" y="3616325"/>
            <a:ext cx="1752600" cy="422275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>
                <a:solidFill>
                  <a:srgbClr val="FFFF99"/>
                </a:solidFill>
                <a:latin typeface="Arial" pitchFamily="34" charset="0"/>
              </a:rPr>
              <a:t>Nível crítico</a:t>
            </a:r>
          </a:p>
        </p:txBody>
      </p:sp>
      <p:sp>
        <p:nvSpPr>
          <p:cNvPr id="181266" name="Text Box 18"/>
          <p:cNvSpPr txBox="1">
            <a:spLocks noChangeArrowheads="1"/>
          </p:cNvSpPr>
          <p:nvPr/>
        </p:nvSpPr>
        <p:spPr bwMode="auto">
          <a:xfrm>
            <a:off x="5943600" y="4378325"/>
            <a:ext cx="2286000" cy="727075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 dirty="0" err="1" smtClean="0">
                <a:solidFill>
                  <a:srgbClr val="33CC33"/>
                </a:solidFill>
                <a:latin typeface="Arial" pitchFamily="34" charset="0"/>
              </a:rPr>
              <a:t>Tablas</a:t>
            </a:r>
            <a:r>
              <a:rPr lang="pt-BR" sz="2000" b="1" dirty="0" smtClean="0">
                <a:solidFill>
                  <a:srgbClr val="33CC33"/>
                </a:solidFill>
                <a:latin typeface="Arial" pitchFamily="34" charset="0"/>
              </a:rPr>
              <a:t> </a:t>
            </a:r>
            <a:r>
              <a:rPr lang="pt-BR" sz="2000" b="1" dirty="0">
                <a:solidFill>
                  <a:srgbClr val="33CC33"/>
                </a:solidFill>
                <a:latin typeface="Arial" pitchFamily="34" charset="0"/>
              </a:rPr>
              <a:t>c/ teores </a:t>
            </a:r>
            <a:r>
              <a:rPr lang="pt-BR" sz="2000" b="1" dirty="0" err="1" smtClean="0">
                <a:solidFill>
                  <a:srgbClr val="33CC33"/>
                </a:solidFill>
                <a:latin typeface="Arial" pitchFamily="34" charset="0"/>
              </a:rPr>
              <a:t>adecuados</a:t>
            </a:r>
            <a:endParaRPr lang="pt-BR" sz="2000" b="1" dirty="0">
              <a:solidFill>
                <a:srgbClr val="33CC33"/>
              </a:solidFill>
              <a:latin typeface="Arial" pitchFamily="34" charset="0"/>
            </a:endParaRPr>
          </a:p>
        </p:txBody>
      </p:sp>
      <p:sp>
        <p:nvSpPr>
          <p:cNvPr id="181268" name="Text Box 20"/>
          <p:cNvSpPr txBox="1">
            <a:spLocks noChangeArrowheads="1"/>
          </p:cNvSpPr>
          <p:nvPr/>
        </p:nvSpPr>
        <p:spPr bwMode="auto">
          <a:xfrm>
            <a:off x="4724400" y="3616325"/>
            <a:ext cx="1371600" cy="400110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 err="1" smtClean="0">
                <a:solidFill>
                  <a:srgbClr val="FFFF99"/>
                </a:solidFill>
                <a:latin typeface="Arial" pitchFamily="34" charset="0"/>
              </a:rPr>
              <a:t>Estudio</a:t>
            </a:r>
            <a:endParaRPr lang="pt-BR" sz="2000" b="1" dirty="0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181269" name="Oval 21"/>
          <p:cNvSpPr>
            <a:spLocks noChangeArrowheads="1"/>
          </p:cNvSpPr>
          <p:nvPr/>
        </p:nvSpPr>
        <p:spPr bwMode="auto">
          <a:xfrm>
            <a:off x="3124200" y="1066800"/>
            <a:ext cx="2971800" cy="1371600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81271" name="Oval 23"/>
          <p:cNvSpPr>
            <a:spLocks noChangeArrowheads="1"/>
          </p:cNvSpPr>
          <p:nvPr/>
        </p:nvSpPr>
        <p:spPr bwMode="auto">
          <a:xfrm>
            <a:off x="0" y="1752600"/>
            <a:ext cx="2514600" cy="838200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81272" name="Oval 24"/>
          <p:cNvSpPr>
            <a:spLocks noChangeArrowheads="1"/>
          </p:cNvSpPr>
          <p:nvPr/>
        </p:nvSpPr>
        <p:spPr bwMode="auto">
          <a:xfrm>
            <a:off x="3352800" y="2667000"/>
            <a:ext cx="2133600" cy="609600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81273" name="Oval 25"/>
          <p:cNvSpPr>
            <a:spLocks noChangeArrowheads="1"/>
          </p:cNvSpPr>
          <p:nvPr/>
        </p:nvSpPr>
        <p:spPr bwMode="auto">
          <a:xfrm>
            <a:off x="6357950" y="1447800"/>
            <a:ext cx="2709850" cy="1828800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81277" name="Line 29"/>
          <p:cNvSpPr>
            <a:spLocks noChangeShapeType="1"/>
          </p:cNvSpPr>
          <p:nvPr/>
        </p:nvSpPr>
        <p:spPr bwMode="auto">
          <a:xfrm flipH="1" flipV="1">
            <a:off x="5257800" y="3048000"/>
            <a:ext cx="381000" cy="5334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81278" name="Line 30"/>
          <p:cNvSpPr>
            <a:spLocks noChangeShapeType="1"/>
          </p:cNvSpPr>
          <p:nvPr/>
        </p:nvSpPr>
        <p:spPr bwMode="auto">
          <a:xfrm flipV="1">
            <a:off x="5638800" y="2971800"/>
            <a:ext cx="990600" cy="6096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81279" name="Line 31"/>
          <p:cNvSpPr>
            <a:spLocks noChangeShapeType="1"/>
          </p:cNvSpPr>
          <p:nvPr/>
        </p:nvSpPr>
        <p:spPr bwMode="auto">
          <a:xfrm flipH="1">
            <a:off x="1219200" y="2590800"/>
            <a:ext cx="0" cy="3810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81280" name="Line 32"/>
          <p:cNvSpPr>
            <a:spLocks noChangeShapeType="1"/>
          </p:cNvSpPr>
          <p:nvPr/>
        </p:nvSpPr>
        <p:spPr bwMode="auto">
          <a:xfrm flipH="1">
            <a:off x="1295400" y="1447800"/>
            <a:ext cx="0" cy="3048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81281" name="Line 33"/>
          <p:cNvSpPr>
            <a:spLocks noChangeShapeType="1"/>
          </p:cNvSpPr>
          <p:nvPr/>
        </p:nvSpPr>
        <p:spPr bwMode="auto">
          <a:xfrm flipH="1" flipV="1">
            <a:off x="2971800" y="1143000"/>
            <a:ext cx="609600" cy="228600"/>
          </a:xfrm>
          <a:prstGeom prst="line">
            <a:avLst/>
          </a:prstGeom>
          <a:noFill/>
          <a:ln w="1301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81282" name="Line 34"/>
          <p:cNvSpPr>
            <a:spLocks noChangeShapeType="1"/>
          </p:cNvSpPr>
          <p:nvPr/>
        </p:nvSpPr>
        <p:spPr bwMode="auto">
          <a:xfrm flipH="1">
            <a:off x="7543800" y="4038600"/>
            <a:ext cx="609600" cy="3048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81283" name="Line 35"/>
          <p:cNvSpPr>
            <a:spLocks noChangeShapeType="1"/>
          </p:cNvSpPr>
          <p:nvPr/>
        </p:nvSpPr>
        <p:spPr bwMode="auto">
          <a:xfrm>
            <a:off x="8153400" y="3276600"/>
            <a:ext cx="228600" cy="3810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81284" name="Line 36"/>
          <p:cNvSpPr>
            <a:spLocks noChangeShapeType="1"/>
          </p:cNvSpPr>
          <p:nvPr/>
        </p:nvSpPr>
        <p:spPr bwMode="auto">
          <a:xfrm flipH="1">
            <a:off x="1219200" y="4114800"/>
            <a:ext cx="0" cy="3048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81285" name="Line 37"/>
          <p:cNvSpPr>
            <a:spLocks noChangeShapeType="1"/>
          </p:cNvSpPr>
          <p:nvPr/>
        </p:nvSpPr>
        <p:spPr bwMode="auto">
          <a:xfrm flipH="1">
            <a:off x="1219200" y="3352800"/>
            <a:ext cx="0" cy="3048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81287" name="Line 39"/>
          <p:cNvSpPr>
            <a:spLocks noChangeShapeType="1"/>
          </p:cNvSpPr>
          <p:nvPr/>
        </p:nvSpPr>
        <p:spPr bwMode="auto">
          <a:xfrm flipH="1" flipV="1">
            <a:off x="2362200" y="4800600"/>
            <a:ext cx="1828800" cy="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81288" name="Line 40"/>
          <p:cNvSpPr>
            <a:spLocks noChangeShapeType="1"/>
          </p:cNvSpPr>
          <p:nvPr/>
        </p:nvSpPr>
        <p:spPr bwMode="auto">
          <a:xfrm flipH="1" flipV="1">
            <a:off x="2667000" y="2286000"/>
            <a:ext cx="838200" cy="5334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81289" name="Line 41"/>
          <p:cNvSpPr>
            <a:spLocks noChangeShapeType="1"/>
          </p:cNvSpPr>
          <p:nvPr/>
        </p:nvSpPr>
        <p:spPr bwMode="auto">
          <a:xfrm flipV="1">
            <a:off x="3962400" y="4800600"/>
            <a:ext cx="1905000" cy="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81295" name="Line 47"/>
          <p:cNvSpPr>
            <a:spLocks noChangeShapeType="1"/>
          </p:cNvSpPr>
          <p:nvPr/>
        </p:nvSpPr>
        <p:spPr bwMode="auto">
          <a:xfrm flipH="1">
            <a:off x="4572000" y="838200"/>
            <a:ext cx="0" cy="3048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81297" name="Line 49"/>
          <p:cNvSpPr>
            <a:spLocks noChangeShapeType="1"/>
          </p:cNvSpPr>
          <p:nvPr/>
        </p:nvSpPr>
        <p:spPr bwMode="auto">
          <a:xfrm flipV="1">
            <a:off x="2438400" y="3886200"/>
            <a:ext cx="2209800" cy="7620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0277" name="Text Box 50"/>
          <p:cNvSpPr txBox="1">
            <a:spLocks noChangeArrowheads="1"/>
          </p:cNvSpPr>
          <p:nvPr/>
        </p:nvSpPr>
        <p:spPr bwMode="auto">
          <a:xfrm>
            <a:off x="3000364" y="4419600"/>
            <a:ext cx="23336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err="1" smtClean="0"/>
              <a:t>Interpretación</a:t>
            </a:r>
            <a:endParaRPr lang="pt-BR" b="1" dirty="0"/>
          </a:p>
        </p:txBody>
      </p:sp>
      <p:sp>
        <p:nvSpPr>
          <p:cNvPr id="181299" name="Text Box 51"/>
          <p:cNvSpPr txBox="1">
            <a:spLocks noChangeArrowheads="1"/>
          </p:cNvSpPr>
          <p:nvPr/>
        </p:nvSpPr>
        <p:spPr bwMode="auto">
          <a:xfrm>
            <a:off x="1676400" y="5181600"/>
            <a:ext cx="4648200" cy="461665"/>
          </a:xfrm>
          <a:prstGeom prst="rect">
            <a:avLst/>
          </a:prstGeom>
          <a:noFill/>
          <a:ln w="25400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 dirty="0" smtClean="0">
                <a:solidFill>
                  <a:schemeClr val="folHlink"/>
                </a:solidFill>
                <a:latin typeface="Arial" pitchFamily="34" charset="0"/>
              </a:rPr>
              <a:t>Deficiente</a:t>
            </a:r>
            <a:r>
              <a:rPr lang="pt-BR" sz="2000" b="1" dirty="0" smtClean="0">
                <a:solidFill>
                  <a:schemeClr val="folHlink"/>
                </a:solidFill>
                <a:latin typeface="Arial" pitchFamily="34" charset="0"/>
              </a:rPr>
              <a:t>/</a:t>
            </a:r>
            <a:r>
              <a:rPr lang="pt-BR" b="1" dirty="0" err="1" smtClean="0">
                <a:solidFill>
                  <a:schemeClr val="folHlink"/>
                </a:solidFill>
                <a:latin typeface="Arial" pitchFamily="34" charset="0"/>
              </a:rPr>
              <a:t>adecuado</a:t>
            </a:r>
            <a:r>
              <a:rPr lang="pt-BR" sz="2000" b="1" dirty="0" smtClean="0">
                <a:solidFill>
                  <a:schemeClr val="folHlink"/>
                </a:solidFill>
                <a:latin typeface="Arial" pitchFamily="34" charset="0"/>
              </a:rPr>
              <a:t>/</a:t>
            </a:r>
            <a:r>
              <a:rPr lang="pt-BR" sz="2000" b="1" dirty="0" err="1" smtClean="0">
                <a:solidFill>
                  <a:schemeClr val="folHlink"/>
                </a:solidFill>
                <a:latin typeface="Arial" pitchFamily="34" charset="0"/>
              </a:rPr>
              <a:t>excesivo</a:t>
            </a:r>
            <a:endParaRPr lang="pt-BR" sz="2000" b="1" dirty="0">
              <a:solidFill>
                <a:schemeClr val="folHlink"/>
              </a:solidFill>
              <a:latin typeface="Arial" pitchFamily="34" charset="0"/>
            </a:endParaRPr>
          </a:p>
        </p:txBody>
      </p:sp>
      <p:sp>
        <p:nvSpPr>
          <p:cNvPr id="181300" name="Line 52"/>
          <p:cNvSpPr>
            <a:spLocks noChangeShapeType="1"/>
          </p:cNvSpPr>
          <p:nvPr/>
        </p:nvSpPr>
        <p:spPr bwMode="auto">
          <a:xfrm flipH="1">
            <a:off x="4114800" y="5638800"/>
            <a:ext cx="0" cy="3048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81301" name="Line 53"/>
          <p:cNvSpPr>
            <a:spLocks noChangeShapeType="1"/>
          </p:cNvSpPr>
          <p:nvPr/>
        </p:nvSpPr>
        <p:spPr bwMode="auto">
          <a:xfrm flipH="1">
            <a:off x="3962400" y="4800600"/>
            <a:ext cx="0" cy="3048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81302" name="Line 54"/>
          <p:cNvSpPr>
            <a:spLocks noChangeShapeType="1"/>
          </p:cNvSpPr>
          <p:nvPr/>
        </p:nvSpPr>
        <p:spPr bwMode="auto">
          <a:xfrm flipH="1">
            <a:off x="3962400" y="6172200"/>
            <a:ext cx="0" cy="3048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81303" name="Oval 55"/>
          <p:cNvSpPr>
            <a:spLocks noChangeArrowheads="1"/>
          </p:cNvSpPr>
          <p:nvPr/>
        </p:nvSpPr>
        <p:spPr bwMode="auto">
          <a:xfrm>
            <a:off x="5943600" y="0"/>
            <a:ext cx="2971800" cy="1371600"/>
          </a:xfrm>
          <a:prstGeom prst="ellips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 b="1" dirty="0" err="1" smtClean="0"/>
              <a:t>Alteración</a:t>
            </a:r>
            <a:r>
              <a:rPr lang="pt-BR" b="1" dirty="0" smtClean="0"/>
              <a:t> </a:t>
            </a:r>
            <a:r>
              <a:rPr lang="pt-BR" b="1" dirty="0"/>
              <a:t>a </a:t>
            </a:r>
            <a:r>
              <a:rPr lang="pt-BR" b="1" dirty="0" err="1" smtClean="0"/>
              <a:t>nivel</a:t>
            </a:r>
            <a:r>
              <a:rPr lang="pt-BR" b="1" dirty="0" smtClean="0"/>
              <a:t> </a:t>
            </a:r>
            <a:r>
              <a:rPr lang="pt-BR" b="1" dirty="0"/>
              <a:t>de </a:t>
            </a:r>
          </a:p>
          <a:p>
            <a:pPr algn="ctr"/>
            <a:r>
              <a:rPr lang="pt-BR" b="1" dirty="0"/>
              <a:t>tecido vegetal</a:t>
            </a:r>
          </a:p>
        </p:txBody>
      </p:sp>
      <p:sp>
        <p:nvSpPr>
          <p:cNvPr id="181304" name="Line 56"/>
          <p:cNvSpPr>
            <a:spLocks noChangeShapeType="1"/>
          </p:cNvSpPr>
          <p:nvPr/>
        </p:nvSpPr>
        <p:spPr bwMode="auto">
          <a:xfrm flipV="1">
            <a:off x="5638800" y="1143000"/>
            <a:ext cx="609600" cy="6096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1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1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1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1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1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1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1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1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1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1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1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1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1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1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1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81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1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8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8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81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81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8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8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8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8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8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8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8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8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8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8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81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81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8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8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8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8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8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8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18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81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8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8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8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8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8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8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181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81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81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81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81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81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81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81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8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18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8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18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18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18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70" grpId="0" animBg="1" autoUpdateAnimBg="0"/>
      <p:bldP spid="181252" grpId="0" autoUpdateAnimBg="0"/>
      <p:bldP spid="181253" grpId="0" autoUpdateAnimBg="0"/>
      <p:bldP spid="181254" grpId="0" autoUpdateAnimBg="0"/>
      <p:bldP spid="181255" grpId="0" autoUpdateAnimBg="0"/>
      <p:bldP spid="181256" grpId="0" autoUpdateAnimBg="0"/>
      <p:bldP spid="181257" grpId="0" animBg="1" autoUpdateAnimBg="0"/>
      <p:bldP spid="181258" grpId="0" autoUpdateAnimBg="0"/>
      <p:bldP spid="181259" grpId="0" animBg="1" autoUpdateAnimBg="0"/>
      <p:bldP spid="181260" grpId="0" animBg="1" autoUpdateAnimBg="0"/>
      <p:bldP spid="181261" grpId="0" animBg="1" autoUpdateAnimBg="0"/>
      <p:bldP spid="181262" grpId="0" animBg="1" autoUpdateAnimBg="0"/>
      <p:bldP spid="181263" grpId="0" animBg="1" autoUpdateAnimBg="0"/>
      <p:bldP spid="181264" grpId="0" autoUpdateAnimBg="0"/>
      <p:bldP spid="181265" grpId="0" animBg="1" autoUpdateAnimBg="0"/>
      <p:bldP spid="181266" grpId="0" animBg="1" autoUpdateAnimBg="0"/>
      <p:bldP spid="181268" grpId="0" animBg="1" autoUpdateAnimBg="0"/>
      <p:bldP spid="181269" grpId="0" animBg="1"/>
      <p:bldP spid="181271" grpId="0" animBg="1"/>
      <p:bldP spid="181272" grpId="0" animBg="1"/>
      <p:bldP spid="181273" grpId="0" animBg="1"/>
      <p:bldP spid="181277" grpId="0" animBg="1"/>
      <p:bldP spid="181278" grpId="0" animBg="1"/>
      <p:bldP spid="181279" grpId="0" animBg="1"/>
      <p:bldP spid="181280" grpId="0" animBg="1"/>
      <p:bldP spid="181281" grpId="0" animBg="1"/>
      <p:bldP spid="181282" grpId="0" animBg="1"/>
      <p:bldP spid="181283" grpId="0" animBg="1"/>
      <p:bldP spid="181284" grpId="0" animBg="1"/>
      <p:bldP spid="181285" grpId="0" animBg="1"/>
      <p:bldP spid="181287" grpId="0" animBg="1"/>
      <p:bldP spid="181288" grpId="0" animBg="1"/>
      <p:bldP spid="181289" grpId="0" animBg="1"/>
      <p:bldP spid="181295" grpId="0" animBg="1"/>
      <p:bldP spid="181297" grpId="0" animBg="1"/>
      <p:bldP spid="181299" grpId="0" animBg="1" autoUpdateAnimBg="0"/>
      <p:bldP spid="181300" grpId="0" animBg="1"/>
      <p:bldP spid="181301" grpId="0" animBg="1"/>
      <p:bldP spid="181302" grpId="0" animBg="1"/>
      <p:bldP spid="181303" grpId="0" animBg="1" autoUpdateAnimBg="0"/>
      <p:bldP spid="18130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371600" y="26670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63"/>
            <a:ext cx="914400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371600" y="26670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914400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371600" y="26670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0"/>
            <a:ext cx="914400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371600" y="26670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19288"/>
            <a:ext cx="914400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09675"/>
            <a:ext cx="914400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01738"/>
            <a:ext cx="9144000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843088" y="0"/>
            <a:ext cx="55402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800" b="1" i="1" dirty="0" err="1" smtClean="0">
                <a:solidFill>
                  <a:schemeClr val="folHlink"/>
                </a:solidFill>
                <a:latin typeface="Arial" pitchFamily="34" charset="0"/>
              </a:rPr>
              <a:t>Muestreo</a:t>
            </a:r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sz="2800" b="1" i="1" dirty="0">
                <a:solidFill>
                  <a:schemeClr val="folHlink"/>
                </a:solidFill>
                <a:latin typeface="Arial" pitchFamily="34" charset="0"/>
              </a:rPr>
              <a:t>de </a:t>
            </a:r>
            <a:r>
              <a:rPr lang="pt-BR" sz="2800" b="1" i="1" dirty="0" err="1" smtClean="0">
                <a:solidFill>
                  <a:schemeClr val="folHlink"/>
                </a:solidFill>
                <a:latin typeface="Arial" pitchFamily="34" charset="0"/>
              </a:rPr>
              <a:t>hoja</a:t>
            </a:r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sz="2800" b="1" i="1" dirty="0" err="1" smtClean="0">
                <a:solidFill>
                  <a:schemeClr val="folHlink"/>
                </a:solidFill>
                <a:latin typeface="Arial" pitchFamily="34" charset="0"/>
              </a:rPr>
              <a:t>en</a:t>
            </a:r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sz="2800" b="1" i="1" dirty="0" err="1" smtClean="0">
                <a:solidFill>
                  <a:schemeClr val="folHlink"/>
                </a:solidFill>
                <a:latin typeface="Arial" pitchFamily="34" charset="0"/>
              </a:rPr>
              <a:t>el</a:t>
            </a:r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sz="2800" b="1" i="1" dirty="0">
                <a:solidFill>
                  <a:schemeClr val="folHlink"/>
                </a:solidFill>
                <a:latin typeface="Arial" pitchFamily="34" charset="0"/>
              </a:rPr>
              <a:t>cafeeiro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371600" y="26670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pic>
        <p:nvPicPr>
          <p:cNvPr id="43012" name="Picture 4" descr="am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4113" y="1143000"/>
            <a:ext cx="2884487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013" name="Group 5"/>
          <p:cNvGrpSpPr>
            <a:grpSpLocks/>
          </p:cNvGrpSpPr>
          <p:nvPr/>
        </p:nvGrpSpPr>
        <p:grpSpPr bwMode="auto">
          <a:xfrm>
            <a:off x="5486400" y="533400"/>
            <a:ext cx="2362200" cy="2286000"/>
            <a:chOff x="2688" y="912"/>
            <a:chExt cx="1488" cy="1440"/>
          </a:xfrm>
        </p:grpSpPr>
        <p:grpSp>
          <p:nvGrpSpPr>
            <p:cNvPr id="43023" name="Group 6"/>
            <p:cNvGrpSpPr>
              <a:grpSpLocks/>
            </p:cNvGrpSpPr>
            <p:nvPr/>
          </p:nvGrpSpPr>
          <p:grpSpPr bwMode="auto">
            <a:xfrm>
              <a:off x="2840" y="1128"/>
              <a:ext cx="1152" cy="1008"/>
              <a:chOff x="7641" y="2704"/>
              <a:chExt cx="2880" cy="2520"/>
            </a:xfrm>
          </p:grpSpPr>
          <p:sp>
            <p:nvSpPr>
              <p:cNvPr id="43028" name="Oval 7"/>
              <p:cNvSpPr>
                <a:spLocks noChangeArrowheads="1"/>
              </p:cNvSpPr>
              <p:nvPr/>
            </p:nvSpPr>
            <p:spPr bwMode="auto">
              <a:xfrm>
                <a:off x="8361" y="3244"/>
                <a:ext cx="1440" cy="1440"/>
              </a:xfrm>
              <a:prstGeom prst="ellips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029" name="Line 8"/>
              <p:cNvSpPr>
                <a:spLocks noChangeShapeType="1"/>
              </p:cNvSpPr>
              <p:nvPr/>
            </p:nvSpPr>
            <p:spPr bwMode="auto">
              <a:xfrm>
                <a:off x="7641" y="3964"/>
                <a:ext cx="720" cy="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030" name="Line 9"/>
              <p:cNvSpPr>
                <a:spLocks noChangeShapeType="1"/>
              </p:cNvSpPr>
              <p:nvPr/>
            </p:nvSpPr>
            <p:spPr bwMode="auto">
              <a:xfrm>
                <a:off x="9081" y="2704"/>
                <a:ext cx="0" cy="54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031" name="Line 10"/>
              <p:cNvSpPr>
                <a:spLocks noChangeShapeType="1"/>
              </p:cNvSpPr>
              <p:nvPr/>
            </p:nvSpPr>
            <p:spPr bwMode="auto">
              <a:xfrm flipV="1">
                <a:off x="9081" y="4684"/>
                <a:ext cx="0" cy="54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032" name="Line 11"/>
              <p:cNvSpPr>
                <a:spLocks noChangeShapeType="1"/>
              </p:cNvSpPr>
              <p:nvPr/>
            </p:nvSpPr>
            <p:spPr bwMode="auto">
              <a:xfrm flipH="1">
                <a:off x="9801" y="3964"/>
                <a:ext cx="720" cy="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3024" name="Text Box 12"/>
            <p:cNvSpPr txBox="1">
              <a:spLocks noChangeArrowheads="1"/>
            </p:cNvSpPr>
            <p:nvPr/>
          </p:nvSpPr>
          <p:spPr bwMode="auto">
            <a:xfrm>
              <a:off x="2688" y="1536"/>
              <a:ext cx="14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r>
                <a:rPr lang="pt-BR" sz="2000" b="1">
                  <a:solidFill>
                    <a:schemeClr val="folHlink"/>
                  </a:solidFill>
                </a:rPr>
                <a:t>N</a:t>
              </a:r>
            </a:p>
          </p:txBody>
        </p:sp>
        <p:sp>
          <p:nvSpPr>
            <p:cNvPr id="43025" name="Text Box 13"/>
            <p:cNvSpPr txBox="1">
              <a:spLocks noChangeArrowheads="1"/>
            </p:cNvSpPr>
            <p:nvPr/>
          </p:nvSpPr>
          <p:spPr bwMode="auto">
            <a:xfrm>
              <a:off x="4032" y="1536"/>
              <a:ext cx="14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r>
                <a:rPr lang="pt-BR" sz="2000" b="1">
                  <a:solidFill>
                    <a:schemeClr val="folHlink"/>
                  </a:solidFill>
                </a:rPr>
                <a:t>S</a:t>
              </a:r>
            </a:p>
          </p:txBody>
        </p:sp>
        <p:sp>
          <p:nvSpPr>
            <p:cNvPr id="43026" name="Text Box 14"/>
            <p:cNvSpPr txBox="1">
              <a:spLocks noChangeArrowheads="1"/>
            </p:cNvSpPr>
            <p:nvPr/>
          </p:nvSpPr>
          <p:spPr bwMode="auto">
            <a:xfrm>
              <a:off x="3408" y="912"/>
              <a:ext cx="144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r>
                <a:rPr lang="pt-BR" sz="2000" b="1">
                  <a:solidFill>
                    <a:schemeClr val="folHlink"/>
                  </a:solidFill>
                </a:rPr>
                <a:t>L</a:t>
              </a:r>
            </a:p>
          </p:txBody>
        </p:sp>
        <p:sp>
          <p:nvSpPr>
            <p:cNvPr id="43027" name="Text Box 15"/>
            <p:cNvSpPr txBox="1">
              <a:spLocks noChangeArrowheads="1"/>
            </p:cNvSpPr>
            <p:nvPr/>
          </p:nvSpPr>
          <p:spPr bwMode="auto">
            <a:xfrm>
              <a:off x="3360" y="2136"/>
              <a:ext cx="221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r>
                <a:rPr lang="pt-BR" sz="2000" b="1">
                  <a:solidFill>
                    <a:schemeClr val="folHlink"/>
                  </a:solidFill>
                </a:rPr>
                <a:t>O</a:t>
              </a:r>
            </a:p>
          </p:txBody>
        </p:sp>
      </p:grpSp>
      <p:pic>
        <p:nvPicPr>
          <p:cNvPr id="43014" name="Picture 16" descr="am08"/>
          <p:cNvPicPr>
            <a:picLocks noChangeAspect="1" noChangeArrowheads="1"/>
          </p:cNvPicPr>
          <p:nvPr/>
        </p:nvPicPr>
        <p:blipFill>
          <a:blip r:embed="rId3"/>
          <a:srcRect l="29527" t="23622" r="11810" b="23622"/>
          <a:stretch>
            <a:fillRect/>
          </a:stretch>
        </p:blipFill>
        <p:spPr bwMode="auto">
          <a:xfrm>
            <a:off x="1066800" y="4051300"/>
            <a:ext cx="35814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Line 17"/>
          <p:cNvSpPr>
            <a:spLocks noChangeShapeType="1"/>
          </p:cNvSpPr>
          <p:nvPr/>
        </p:nvSpPr>
        <p:spPr bwMode="auto">
          <a:xfrm>
            <a:off x="2286000" y="3962400"/>
            <a:ext cx="0" cy="1143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43016" name="Line 18"/>
          <p:cNvSpPr>
            <a:spLocks noChangeShapeType="1"/>
          </p:cNvSpPr>
          <p:nvPr/>
        </p:nvSpPr>
        <p:spPr bwMode="auto">
          <a:xfrm>
            <a:off x="2590800" y="3962400"/>
            <a:ext cx="0" cy="1143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43017" name="Line 19"/>
          <p:cNvSpPr>
            <a:spLocks noChangeShapeType="1"/>
          </p:cNvSpPr>
          <p:nvPr/>
        </p:nvSpPr>
        <p:spPr bwMode="auto">
          <a:xfrm>
            <a:off x="2895600" y="3962400"/>
            <a:ext cx="0" cy="1143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43018" name="Line 20"/>
          <p:cNvSpPr>
            <a:spLocks noChangeShapeType="1"/>
          </p:cNvSpPr>
          <p:nvPr/>
        </p:nvSpPr>
        <p:spPr bwMode="auto">
          <a:xfrm>
            <a:off x="3276600" y="3962400"/>
            <a:ext cx="0" cy="1143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43019" name="Text Box 21"/>
          <p:cNvSpPr txBox="1">
            <a:spLocks noChangeArrowheads="1"/>
          </p:cNvSpPr>
          <p:nvPr/>
        </p:nvSpPr>
        <p:spPr bwMode="auto">
          <a:xfrm>
            <a:off x="2057400" y="3581400"/>
            <a:ext cx="297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pt-BR" sz="2000" b="1" dirty="0">
                <a:solidFill>
                  <a:schemeClr val="folHlink"/>
                </a:solidFill>
              </a:rPr>
              <a:t>  4º  3º  2º 1º par de </a:t>
            </a:r>
            <a:r>
              <a:rPr lang="pt-BR" sz="2000" b="1" dirty="0" err="1" smtClean="0">
                <a:solidFill>
                  <a:schemeClr val="folHlink"/>
                </a:solidFill>
              </a:rPr>
              <a:t>hoja</a:t>
            </a:r>
            <a:endParaRPr lang="pt-BR" sz="2000" b="1" dirty="0">
              <a:solidFill>
                <a:schemeClr val="folHlink"/>
              </a:solidFill>
            </a:endParaRPr>
          </a:p>
        </p:txBody>
      </p:sp>
      <p:sp>
        <p:nvSpPr>
          <p:cNvPr id="43020" name="Text Box 22"/>
          <p:cNvSpPr txBox="1">
            <a:spLocks noChangeArrowheads="1"/>
          </p:cNvSpPr>
          <p:nvPr/>
        </p:nvSpPr>
        <p:spPr bwMode="auto">
          <a:xfrm>
            <a:off x="4572000" y="2667000"/>
            <a:ext cx="44434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pt-BR" sz="20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1 </a:t>
            </a:r>
            <a:r>
              <a:rPr lang="pt-BR" sz="20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hoja</a:t>
            </a:r>
            <a:r>
              <a:rPr lang="pt-BR" sz="20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0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en</a:t>
            </a:r>
            <a:r>
              <a:rPr lang="pt-BR" sz="20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0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cada </a:t>
            </a:r>
            <a:r>
              <a:rPr lang="pt-BR" sz="20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punto</a:t>
            </a:r>
            <a:r>
              <a:rPr lang="pt-BR" sz="20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0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cardeal </a:t>
            </a:r>
            <a:r>
              <a:rPr lang="pt-BR" sz="20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en</a:t>
            </a:r>
            <a:r>
              <a:rPr lang="pt-BR" sz="20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0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ramos </a:t>
            </a:r>
            <a:r>
              <a:rPr lang="pt-BR" sz="20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en</a:t>
            </a:r>
            <a:r>
              <a:rPr lang="pt-BR" sz="20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0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altura </a:t>
            </a:r>
            <a:r>
              <a:rPr lang="pt-BR" sz="20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media de </a:t>
            </a:r>
            <a:r>
              <a:rPr lang="pt-BR" sz="20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la</a:t>
            </a:r>
            <a:r>
              <a:rPr lang="pt-BR" sz="20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0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planta</a:t>
            </a:r>
            <a:r>
              <a:rPr lang="pt-BR" sz="2000" b="1" i="1" dirty="0">
                <a:solidFill>
                  <a:schemeClr val="folHlink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3021" name="Text Box 23"/>
          <p:cNvSpPr txBox="1">
            <a:spLocks noChangeArrowheads="1"/>
          </p:cNvSpPr>
          <p:nvPr/>
        </p:nvSpPr>
        <p:spPr bwMode="auto">
          <a:xfrm>
            <a:off x="4648200" y="4278313"/>
            <a:ext cx="441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pt-BR" sz="20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1 </a:t>
            </a:r>
            <a:r>
              <a:rPr lang="pt-BR" sz="20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hoja</a:t>
            </a:r>
            <a:r>
              <a:rPr lang="pt-BR" sz="20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0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del</a:t>
            </a:r>
            <a:r>
              <a:rPr lang="pt-BR" sz="20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0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3º par de </a:t>
            </a:r>
            <a:r>
              <a:rPr lang="pt-BR" sz="20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hojas</a:t>
            </a:r>
            <a:r>
              <a:rPr lang="pt-BR" sz="20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0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a </a:t>
            </a:r>
            <a:r>
              <a:rPr lang="pt-BR" sz="20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partír</a:t>
            </a:r>
            <a:r>
              <a:rPr lang="pt-BR" sz="20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pt-BR" sz="20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del</a:t>
            </a:r>
            <a:r>
              <a:rPr lang="pt-BR" sz="20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0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ápice </a:t>
            </a:r>
            <a:r>
              <a:rPr lang="pt-BR" sz="20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del</a:t>
            </a:r>
            <a:r>
              <a:rPr lang="pt-BR" sz="20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0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ramo</a:t>
            </a:r>
            <a:r>
              <a:rPr lang="pt-BR" sz="2000" b="1" i="1" dirty="0">
                <a:solidFill>
                  <a:schemeClr val="folHlink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3022" name="Text Box 24"/>
          <p:cNvSpPr txBox="1">
            <a:spLocks noChangeArrowheads="1"/>
          </p:cNvSpPr>
          <p:nvPr/>
        </p:nvSpPr>
        <p:spPr bwMode="auto">
          <a:xfrm>
            <a:off x="4572000" y="5013325"/>
            <a:ext cx="391485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0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4 </a:t>
            </a:r>
            <a:r>
              <a:rPr lang="pt-BR" sz="20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hojas</a:t>
            </a:r>
            <a:r>
              <a:rPr lang="pt-BR" sz="20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0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por planta</a:t>
            </a:r>
          </a:p>
          <a:p>
            <a:pPr algn="ctr" eaLnBrk="0" hangingPunct="0"/>
            <a:r>
              <a:rPr lang="pt-BR" sz="8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 </a:t>
            </a:r>
            <a:r>
              <a:rPr lang="pt-BR" sz="20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25 plantas por </a:t>
            </a:r>
            <a:r>
              <a:rPr lang="pt-BR" sz="20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muestra</a:t>
            </a:r>
            <a:endParaRPr lang="pt-BR" sz="2000" b="1" i="1" dirty="0">
              <a:solidFill>
                <a:schemeClr val="folHlink"/>
              </a:solidFill>
              <a:latin typeface="Arial" pitchFamily="34" charset="0"/>
              <a:cs typeface="Times New Roman" pitchFamily="18" charset="0"/>
            </a:endParaRPr>
          </a:p>
          <a:p>
            <a:pPr algn="ctr" eaLnBrk="0" hangingPunct="0"/>
            <a:r>
              <a:rPr lang="pt-BR" sz="8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 </a:t>
            </a:r>
            <a:r>
              <a:rPr lang="pt-BR" sz="20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total de 100 </a:t>
            </a:r>
            <a:r>
              <a:rPr lang="pt-BR" sz="20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hojas</a:t>
            </a:r>
            <a:r>
              <a:rPr lang="pt-BR" sz="20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0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por </a:t>
            </a:r>
            <a:r>
              <a:rPr lang="pt-BR" sz="20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muestra</a:t>
            </a:r>
            <a:endParaRPr lang="pt-BR" sz="2000" b="1" i="1" dirty="0">
              <a:solidFill>
                <a:schemeClr val="folHlink"/>
              </a:solidFill>
              <a:latin typeface="Arial" pitchFamily="34" charset="0"/>
              <a:cs typeface="Times New Roman" pitchFamily="18" charset="0"/>
            </a:endParaRPr>
          </a:p>
          <a:p>
            <a:pPr algn="ctr" eaLnBrk="0" hangingPunct="0"/>
            <a:r>
              <a:rPr lang="pt-BR" sz="8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 </a:t>
            </a:r>
            <a:r>
              <a:rPr lang="pt-BR" sz="20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muestreo</a:t>
            </a:r>
            <a:r>
              <a:rPr lang="pt-BR" sz="20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0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en</a:t>
            </a:r>
            <a:r>
              <a:rPr lang="pt-BR" sz="20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0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el</a:t>
            </a:r>
            <a:r>
              <a:rPr lang="pt-BR" sz="20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0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verano</a:t>
            </a:r>
            <a:endParaRPr lang="pt-BR" sz="2000" b="1" i="1" dirty="0">
              <a:solidFill>
                <a:schemeClr val="folHlink"/>
              </a:solidFill>
              <a:latin typeface="Arial" pitchFamily="34" charset="0"/>
              <a:cs typeface="Times New Roman" pitchFamily="18" charset="0"/>
            </a:endParaRPr>
          </a:p>
          <a:p>
            <a:pPr algn="ctr" eaLnBrk="0" hangingPunct="0"/>
            <a:r>
              <a:rPr lang="pt-BR" sz="20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(</a:t>
            </a:r>
            <a:r>
              <a:rPr lang="pt-BR" sz="20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Diciembre</a:t>
            </a:r>
            <a:r>
              <a:rPr lang="pt-BR" sz="20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0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a </a:t>
            </a:r>
            <a:r>
              <a:rPr lang="pt-BR" sz="20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Febrero</a:t>
            </a:r>
            <a:r>
              <a:rPr lang="pt-BR" sz="20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)</a:t>
            </a:r>
            <a:r>
              <a:rPr lang="pt-BR" sz="2000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endParaRPr lang="pt-BR" sz="2000" b="1" i="1" dirty="0">
              <a:solidFill>
                <a:schemeClr val="folHlink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881188" y="304800"/>
            <a:ext cx="57583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800" b="1" i="1" dirty="0">
                <a:solidFill>
                  <a:schemeClr val="folHlink"/>
                </a:solidFill>
                <a:latin typeface="Arial" pitchFamily="34" charset="0"/>
              </a:rPr>
              <a:t>Procedimentos para </a:t>
            </a:r>
            <a:r>
              <a:rPr lang="pt-BR" sz="2800" b="1" i="1" dirty="0" err="1" smtClean="0">
                <a:solidFill>
                  <a:schemeClr val="folHlink"/>
                </a:solidFill>
                <a:latin typeface="Arial" pitchFamily="34" charset="0"/>
              </a:rPr>
              <a:t>la</a:t>
            </a:r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sz="2800" b="1" i="1" dirty="0" err="1" smtClean="0">
                <a:solidFill>
                  <a:schemeClr val="folHlink"/>
                </a:solidFill>
                <a:latin typeface="Arial" pitchFamily="34" charset="0"/>
              </a:rPr>
              <a:t>muestreo</a:t>
            </a:r>
            <a:endParaRPr lang="pt-BR" sz="2800" b="1" i="1" dirty="0">
              <a:solidFill>
                <a:schemeClr val="folHlink"/>
              </a:solidFill>
              <a:latin typeface="Arial" pitchFamily="34" charset="0"/>
            </a:endParaRP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371600" y="26670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143000" y="1219200"/>
            <a:ext cx="8001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>
                <a:latin typeface="Arial" pitchFamily="34" charset="0"/>
              </a:rPr>
              <a:t>O </a:t>
            </a:r>
            <a:r>
              <a:rPr lang="pt-BR" b="1" dirty="0" err="1" smtClean="0">
                <a:latin typeface="Arial" pitchFamily="34" charset="0"/>
              </a:rPr>
              <a:t>procedimiento</a:t>
            </a:r>
            <a:r>
              <a:rPr lang="pt-BR" b="1" dirty="0" smtClean="0">
                <a:latin typeface="Arial" pitchFamily="34" charset="0"/>
              </a:rPr>
              <a:t> </a:t>
            </a:r>
            <a:r>
              <a:rPr lang="pt-BR" b="1" dirty="0">
                <a:latin typeface="Arial" pitchFamily="34" charset="0"/>
              </a:rPr>
              <a:t>que </a:t>
            </a:r>
            <a:r>
              <a:rPr lang="pt-BR" b="1" dirty="0" err="1" smtClean="0">
                <a:latin typeface="Arial" pitchFamily="34" charset="0"/>
              </a:rPr>
              <a:t>debe</a:t>
            </a:r>
            <a:r>
              <a:rPr lang="pt-BR" b="1" dirty="0" smtClean="0">
                <a:latin typeface="Arial" pitchFamily="34" charset="0"/>
              </a:rPr>
              <a:t> </a:t>
            </a:r>
            <a:r>
              <a:rPr lang="pt-BR" b="1" dirty="0">
                <a:latin typeface="Arial" pitchFamily="34" charset="0"/>
              </a:rPr>
              <a:t>ser seguido </a:t>
            </a:r>
            <a:r>
              <a:rPr lang="pt-BR" b="1" dirty="0" err="1" smtClean="0">
                <a:latin typeface="Arial" pitchFamily="34" charset="0"/>
              </a:rPr>
              <a:t>en</a:t>
            </a:r>
            <a:r>
              <a:rPr lang="pt-BR" b="1" dirty="0" smtClean="0">
                <a:latin typeface="Arial" pitchFamily="34" charset="0"/>
              </a:rPr>
              <a:t> </a:t>
            </a:r>
            <a:r>
              <a:rPr lang="pt-BR" b="1" dirty="0" err="1" smtClean="0">
                <a:latin typeface="Arial" pitchFamily="34" charset="0"/>
              </a:rPr>
              <a:t>el</a:t>
            </a:r>
            <a:r>
              <a:rPr lang="pt-BR" b="1" dirty="0" smtClean="0">
                <a:latin typeface="Arial" pitchFamily="34" charset="0"/>
              </a:rPr>
              <a:t> </a:t>
            </a:r>
            <a:r>
              <a:rPr lang="pt-BR" b="1" dirty="0">
                <a:latin typeface="Arial" pitchFamily="34" charset="0"/>
              </a:rPr>
              <a:t>campo para </a:t>
            </a:r>
            <a:r>
              <a:rPr lang="pt-BR" b="1" dirty="0" err="1" smtClean="0">
                <a:latin typeface="Arial" pitchFamily="34" charset="0"/>
              </a:rPr>
              <a:t>coger</a:t>
            </a:r>
            <a:r>
              <a:rPr lang="pt-BR" b="1" dirty="0" smtClean="0">
                <a:latin typeface="Arial" pitchFamily="34" charset="0"/>
              </a:rPr>
              <a:t> </a:t>
            </a:r>
            <a:r>
              <a:rPr lang="pt-BR" b="1" dirty="0" err="1" smtClean="0">
                <a:latin typeface="Arial" pitchFamily="34" charset="0"/>
              </a:rPr>
              <a:t>la</a:t>
            </a:r>
            <a:r>
              <a:rPr lang="pt-BR" b="1" dirty="0" smtClean="0">
                <a:latin typeface="Arial" pitchFamily="34" charset="0"/>
              </a:rPr>
              <a:t> </a:t>
            </a:r>
            <a:r>
              <a:rPr lang="pt-BR" b="1" dirty="0" err="1" smtClean="0">
                <a:latin typeface="Arial" pitchFamily="34" charset="0"/>
              </a:rPr>
              <a:t>muestra</a:t>
            </a:r>
            <a:r>
              <a:rPr lang="pt-BR" b="1" dirty="0" smtClean="0">
                <a:latin typeface="Arial" pitchFamily="34" charset="0"/>
              </a:rPr>
              <a:t> </a:t>
            </a:r>
            <a:r>
              <a:rPr lang="pt-BR" b="1" dirty="0">
                <a:latin typeface="Arial" pitchFamily="34" charset="0"/>
              </a:rPr>
              <a:t>de </a:t>
            </a:r>
            <a:r>
              <a:rPr lang="pt-BR" b="1" dirty="0" err="1" smtClean="0">
                <a:latin typeface="Arial" pitchFamily="34" charset="0"/>
              </a:rPr>
              <a:t>hojas</a:t>
            </a:r>
            <a:r>
              <a:rPr lang="pt-BR" b="1" dirty="0" smtClean="0">
                <a:latin typeface="Arial" pitchFamily="34" charset="0"/>
              </a:rPr>
              <a:t> </a:t>
            </a:r>
            <a:r>
              <a:rPr lang="pt-BR" b="1" dirty="0" err="1" smtClean="0">
                <a:latin typeface="Arial" pitchFamily="34" charset="0"/>
              </a:rPr>
              <a:t>es</a:t>
            </a:r>
            <a:r>
              <a:rPr lang="pt-BR" b="1" dirty="0" smtClean="0">
                <a:latin typeface="Arial" pitchFamily="34" charset="0"/>
              </a:rPr>
              <a:t> </a:t>
            </a:r>
            <a:r>
              <a:rPr lang="pt-BR" b="1" dirty="0" err="1" smtClean="0">
                <a:latin typeface="Arial" pitchFamily="34" charset="0"/>
              </a:rPr>
              <a:t>semejante</a:t>
            </a:r>
            <a:r>
              <a:rPr lang="pt-BR" b="1" dirty="0" smtClean="0">
                <a:latin typeface="Arial" pitchFamily="34" charset="0"/>
              </a:rPr>
              <a:t> </a:t>
            </a:r>
            <a:r>
              <a:rPr lang="pt-BR" b="1" dirty="0">
                <a:latin typeface="Arial" pitchFamily="34" charset="0"/>
              </a:rPr>
              <a:t>ao descrito </a:t>
            </a:r>
            <a:r>
              <a:rPr lang="pt-BR" b="1" dirty="0" err="1" smtClean="0">
                <a:latin typeface="Arial" pitchFamily="34" charset="0"/>
              </a:rPr>
              <a:t>en</a:t>
            </a:r>
            <a:r>
              <a:rPr lang="pt-BR" b="1" dirty="0" smtClean="0">
                <a:latin typeface="Arial" pitchFamily="34" charset="0"/>
              </a:rPr>
              <a:t> </a:t>
            </a:r>
            <a:r>
              <a:rPr lang="pt-BR" b="1" dirty="0" err="1" smtClean="0">
                <a:latin typeface="Arial" pitchFamily="34" charset="0"/>
              </a:rPr>
              <a:t>el</a:t>
            </a:r>
            <a:r>
              <a:rPr lang="pt-BR" b="1" dirty="0" smtClean="0">
                <a:latin typeface="Arial" pitchFamily="34" charset="0"/>
              </a:rPr>
              <a:t> </a:t>
            </a:r>
            <a:r>
              <a:rPr lang="pt-BR" b="1" dirty="0">
                <a:latin typeface="Arial" pitchFamily="34" charset="0"/>
              </a:rPr>
              <a:t>caso </a:t>
            </a:r>
            <a:r>
              <a:rPr lang="pt-BR" b="1" dirty="0" smtClean="0">
                <a:latin typeface="Arial" pitchFamily="34" charset="0"/>
              </a:rPr>
              <a:t>de </a:t>
            </a:r>
            <a:r>
              <a:rPr lang="pt-BR" b="1" dirty="0" err="1" smtClean="0">
                <a:latin typeface="Arial" pitchFamily="34" charset="0"/>
              </a:rPr>
              <a:t>el</a:t>
            </a:r>
            <a:r>
              <a:rPr lang="pt-BR" b="1" dirty="0" smtClean="0">
                <a:latin typeface="Arial" pitchFamily="34" charset="0"/>
              </a:rPr>
              <a:t> </a:t>
            </a:r>
            <a:r>
              <a:rPr lang="pt-BR" b="1" dirty="0" err="1" smtClean="0">
                <a:latin typeface="Arial" pitchFamily="34" charset="0"/>
              </a:rPr>
              <a:t>muestreo</a:t>
            </a:r>
            <a:r>
              <a:rPr lang="pt-BR" b="1" dirty="0" smtClean="0">
                <a:latin typeface="Arial" pitchFamily="34" charset="0"/>
              </a:rPr>
              <a:t> </a:t>
            </a:r>
            <a:r>
              <a:rPr lang="pt-BR" b="1" dirty="0">
                <a:latin typeface="Arial" pitchFamily="34" charset="0"/>
              </a:rPr>
              <a:t>de </a:t>
            </a:r>
            <a:r>
              <a:rPr lang="pt-BR" b="1" dirty="0" err="1" smtClean="0">
                <a:latin typeface="Arial" pitchFamily="34" charset="0"/>
              </a:rPr>
              <a:t>suelo</a:t>
            </a:r>
            <a:r>
              <a:rPr lang="pt-BR" b="1" dirty="0">
                <a:latin typeface="Arial" pitchFamily="34" charset="0"/>
              </a:rPr>
              <a:t>:</a:t>
            </a:r>
          </a:p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pt-BR" b="1" i="1" dirty="0">
                <a:latin typeface="Arial" pitchFamily="34" charset="0"/>
                <a:sym typeface="Symbol" pitchFamily="18" charset="2"/>
              </a:rPr>
              <a:t></a:t>
            </a:r>
            <a:r>
              <a:rPr lang="pt-BR" b="1" dirty="0"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9933"/>
                </a:solidFill>
                <a:latin typeface="Arial" pitchFamily="34" charset="0"/>
                <a:sym typeface="Symbol" pitchFamily="18" charset="2"/>
              </a:rPr>
              <a:t>Caminamento</a:t>
            </a:r>
            <a:r>
              <a:rPr lang="pt-BR" b="1" dirty="0" smtClean="0">
                <a:solidFill>
                  <a:srgbClr val="FF9933"/>
                </a:solidFill>
                <a:latin typeface="Arial" pitchFamily="34" charset="0"/>
                <a:sym typeface="Symbol" pitchFamily="18" charset="2"/>
              </a:rPr>
              <a:t> </a:t>
            </a:r>
            <a:r>
              <a:rPr lang="pt-BR" b="1" dirty="0">
                <a:solidFill>
                  <a:srgbClr val="FF9933"/>
                </a:solidFill>
                <a:latin typeface="Arial" pitchFamily="34" charset="0"/>
                <a:sym typeface="Symbol" pitchFamily="18" charset="2"/>
              </a:rPr>
              <a:t>em </a:t>
            </a:r>
            <a:r>
              <a:rPr lang="pt-BR" b="1" dirty="0" err="1">
                <a:solidFill>
                  <a:srgbClr val="FF9933"/>
                </a:solidFill>
                <a:latin typeface="Arial" pitchFamily="34" charset="0"/>
                <a:sym typeface="Symbol" pitchFamily="18" charset="2"/>
              </a:rPr>
              <a:t>zig-zag</a:t>
            </a:r>
            <a:r>
              <a:rPr lang="pt-BR" b="1" dirty="0">
                <a:solidFill>
                  <a:srgbClr val="FF9933"/>
                </a:solidFill>
                <a:latin typeface="Arial" pitchFamily="34" charset="0"/>
                <a:sym typeface="Symbol" pitchFamily="18" charset="2"/>
              </a:rPr>
              <a:t>;</a:t>
            </a:r>
          </a:p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pt-BR" b="1" i="1" dirty="0">
                <a:latin typeface="Arial" pitchFamily="34" charset="0"/>
                <a:sym typeface="Symbol" pitchFamily="18" charset="2"/>
              </a:rPr>
              <a:t></a:t>
            </a:r>
            <a:r>
              <a:rPr lang="pt-BR" b="1" dirty="0"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66FF66"/>
                </a:solidFill>
                <a:latin typeface="Arial" pitchFamily="34" charset="0"/>
              </a:rPr>
              <a:t>Caminamento</a:t>
            </a:r>
            <a:r>
              <a:rPr lang="pt-BR" b="1" dirty="0" smtClean="0">
                <a:solidFill>
                  <a:srgbClr val="66FF66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66FF66"/>
                </a:solidFill>
                <a:latin typeface="Arial" pitchFamily="34" charset="0"/>
              </a:rPr>
              <a:t>en</a:t>
            </a:r>
            <a:r>
              <a:rPr lang="pt-BR" b="1" dirty="0" smtClean="0">
                <a:solidFill>
                  <a:srgbClr val="66FF66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66FF66"/>
                </a:solidFill>
                <a:latin typeface="Arial" pitchFamily="34" charset="0"/>
              </a:rPr>
              <a:t>nivel</a:t>
            </a:r>
            <a:r>
              <a:rPr lang="pt-BR" b="1" dirty="0">
                <a:solidFill>
                  <a:srgbClr val="66FF66"/>
                </a:solidFill>
                <a:latin typeface="Arial" pitchFamily="34" charset="0"/>
              </a:rPr>
              <a:t>;</a:t>
            </a:r>
          </a:p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pt-BR" b="1" i="1" dirty="0">
                <a:latin typeface="Arial" pitchFamily="34" charset="0"/>
                <a:sym typeface="Symbol" pitchFamily="18" charset="2"/>
              </a:rPr>
              <a:t></a:t>
            </a:r>
            <a:r>
              <a:rPr lang="pt-BR" b="1" dirty="0">
                <a:latin typeface="Arial" pitchFamily="34" charset="0"/>
              </a:rPr>
              <a:t> </a:t>
            </a:r>
            <a:r>
              <a:rPr lang="pt-BR" b="1" dirty="0">
                <a:solidFill>
                  <a:srgbClr val="00FFFF"/>
                </a:solidFill>
                <a:latin typeface="Arial" pitchFamily="34" charset="0"/>
              </a:rPr>
              <a:t>Evitar plantas próximas de estradas </a:t>
            </a:r>
            <a:r>
              <a:rPr lang="pt-BR" b="1" dirty="0" smtClean="0">
                <a:solidFill>
                  <a:srgbClr val="00FFFF"/>
                </a:solidFill>
                <a:latin typeface="Arial" pitchFamily="34" charset="0"/>
              </a:rPr>
              <a:t>o </a:t>
            </a:r>
            <a:r>
              <a:rPr lang="pt-BR" b="1" dirty="0">
                <a:solidFill>
                  <a:srgbClr val="00FFFF"/>
                </a:solidFill>
                <a:latin typeface="Arial" pitchFamily="34" charset="0"/>
              </a:rPr>
              <a:t>carreadores;</a:t>
            </a:r>
          </a:p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pt-BR" b="1" i="1" dirty="0">
                <a:latin typeface="Arial" pitchFamily="34" charset="0"/>
                <a:sym typeface="Symbol" pitchFamily="18" charset="2"/>
              </a:rPr>
              <a:t></a:t>
            </a:r>
            <a:r>
              <a:rPr lang="pt-BR" b="1" dirty="0">
                <a:latin typeface="Arial" pitchFamily="34" charset="0"/>
              </a:rPr>
              <a:t> </a:t>
            </a:r>
            <a:r>
              <a:rPr lang="pt-BR" b="1" dirty="0">
                <a:solidFill>
                  <a:srgbClr val="99CC00"/>
                </a:solidFill>
                <a:latin typeface="Arial" pitchFamily="34" charset="0"/>
              </a:rPr>
              <a:t>Plantas </a:t>
            </a:r>
            <a:r>
              <a:rPr lang="pt-BR" b="1" dirty="0" err="1" smtClean="0">
                <a:solidFill>
                  <a:srgbClr val="99CC00"/>
                </a:solidFill>
                <a:latin typeface="Arial" pitchFamily="34" charset="0"/>
              </a:rPr>
              <a:t>con</a:t>
            </a:r>
            <a:r>
              <a:rPr lang="pt-BR" b="1" dirty="0" smtClean="0">
                <a:solidFill>
                  <a:srgbClr val="99CC00"/>
                </a:solidFill>
                <a:latin typeface="Arial" pitchFamily="34" charset="0"/>
              </a:rPr>
              <a:t> sinales </a:t>
            </a:r>
            <a:r>
              <a:rPr lang="pt-BR" b="1" dirty="0">
                <a:solidFill>
                  <a:srgbClr val="99CC00"/>
                </a:solidFill>
                <a:latin typeface="Arial" pitchFamily="34" charset="0"/>
              </a:rPr>
              <a:t>de </a:t>
            </a:r>
            <a:r>
              <a:rPr lang="pt-BR" b="1" dirty="0" smtClean="0">
                <a:solidFill>
                  <a:srgbClr val="99CC00"/>
                </a:solidFill>
                <a:latin typeface="Arial" pitchFamily="34" charset="0"/>
              </a:rPr>
              <a:t>plagas y </a:t>
            </a:r>
            <a:r>
              <a:rPr lang="pt-BR" b="1" dirty="0" err="1" smtClean="0">
                <a:solidFill>
                  <a:srgbClr val="99CC00"/>
                </a:solidFill>
                <a:latin typeface="Arial" pitchFamily="34" charset="0"/>
              </a:rPr>
              <a:t>molestias</a:t>
            </a:r>
            <a:r>
              <a:rPr lang="pt-BR" b="1" dirty="0">
                <a:solidFill>
                  <a:srgbClr val="99CC00"/>
                </a:solidFill>
                <a:latin typeface="Arial" pitchFamily="34" charset="0"/>
              </a:rPr>
              <a:t>;</a:t>
            </a:r>
          </a:p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pt-BR" b="1" i="1" dirty="0">
                <a:latin typeface="Arial" pitchFamily="34" charset="0"/>
                <a:sym typeface="Symbol" pitchFamily="18" charset="2"/>
              </a:rPr>
              <a:t></a:t>
            </a:r>
            <a:r>
              <a:rPr lang="pt-BR" b="1" dirty="0">
                <a:latin typeface="Arial" pitchFamily="34" charset="0"/>
              </a:rPr>
              <a:t> </a:t>
            </a:r>
            <a:r>
              <a:rPr lang="pt-BR" b="1" dirty="0">
                <a:solidFill>
                  <a:schemeClr val="folHlink"/>
                </a:solidFill>
                <a:latin typeface="Arial" pitchFamily="34" charset="0"/>
              </a:rPr>
              <a:t>Glebas que </a:t>
            </a:r>
            <a:r>
              <a:rPr lang="pt-BR" b="1" dirty="0" err="1" smtClean="0">
                <a:solidFill>
                  <a:schemeClr val="folHlink"/>
                </a:solidFill>
                <a:latin typeface="Arial" pitchFamily="34" charset="0"/>
              </a:rPr>
              <a:t>receberan</a:t>
            </a:r>
            <a:r>
              <a:rPr lang="pt-BR" b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chemeClr val="folHlink"/>
                </a:solidFill>
                <a:latin typeface="Arial" pitchFamily="34" charset="0"/>
              </a:rPr>
              <a:t>adubación</a:t>
            </a:r>
            <a:r>
              <a:rPr lang="pt-BR" b="1" dirty="0" smtClean="0">
                <a:solidFill>
                  <a:schemeClr val="folHlink"/>
                </a:solidFill>
                <a:latin typeface="Arial" pitchFamily="34" charset="0"/>
              </a:rPr>
              <a:t> a por </a:t>
            </a:r>
            <a:r>
              <a:rPr lang="pt-BR" b="1" dirty="0" err="1" smtClean="0">
                <a:solidFill>
                  <a:schemeClr val="folHlink"/>
                </a:solidFill>
                <a:latin typeface="Arial" pitchFamily="34" charset="0"/>
              </a:rPr>
              <a:t>lo</a:t>
            </a:r>
            <a:r>
              <a:rPr lang="pt-BR" b="1" dirty="0" smtClean="0">
                <a:solidFill>
                  <a:schemeClr val="folHlink"/>
                </a:solidFill>
                <a:latin typeface="Arial" pitchFamily="34" charset="0"/>
              </a:rPr>
              <a:t> menos </a:t>
            </a:r>
            <a:r>
              <a:rPr lang="pt-BR" b="1" dirty="0">
                <a:solidFill>
                  <a:schemeClr val="folHlink"/>
                </a:solidFill>
                <a:latin typeface="Arial" pitchFamily="34" charset="0"/>
              </a:rPr>
              <a:t>30 </a:t>
            </a:r>
            <a:r>
              <a:rPr lang="pt-BR" b="1" dirty="0" err="1" smtClean="0">
                <a:solidFill>
                  <a:schemeClr val="folHlink"/>
                </a:solidFill>
                <a:latin typeface="Arial" pitchFamily="34" charset="0"/>
              </a:rPr>
              <a:t>días</a:t>
            </a:r>
            <a:r>
              <a:rPr lang="pt-BR" b="1" dirty="0">
                <a:solidFill>
                  <a:schemeClr val="folHlink"/>
                </a:solidFill>
                <a:latin typeface="Arial" pitchFamily="34" charset="0"/>
              </a:rPr>
              <a:t>;</a:t>
            </a:r>
          </a:p>
          <a:p>
            <a:pPr>
              <a:spcBef>
                <a:spcPct val="50000"/>
              </a:spcBef>
              <a:buFont typeface="Symbol" pitchFamily="18" charset="2"/>
              <a:buNone/>
            </a:pPr>
            <a:endParaRPr lang="pt-BR" b="1" dirty="0">
              <a:solidFill>
                <a:schemeClr val="folHlink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981200" y="166688"/>
            <a:ext cx="46794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800" b="1" i="1" dirty="0">
                <a:solidFill>
                  <a:schemeClr val="folHlink"/>
                </a:solidFill>
                <a:latin typeface="Arial" pitchFamily="34" charset="0"/>
              </a:rPr>
              <a:t>Cuidados </a:t>
            </a:r>
            <a:r>
              <a:rPr lang="pt-BR" sz="2800" b="1" i="1" dirty="0" err="1" smtClean="0">
                <a:solidFill>
                  <a:schemeClr val="folHlink"/>
                </a:solidFill>
                <a:latin typeface="Arial" pitchFamily="34" charset="0"/>
              </a:rPr>
              <a:t>con</a:t>
            </a:r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sz="2800" b="1" i="1" dirty="0" err="1" smtClean="0">
                <a:solidFill>
                  <a:schemeClr val="folHlink"/>
                </a:solidFill>
                <a:latin typeface="Arial" pitchFamily="34" charset="0"/>
              </a:rPr>
              <a:t>el</a:t>
            </a:r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sz="2800" b="1" i="1" dirty="0" err="1" smtClean="0">
                <a:solidFill>
                  <a:schemeClr val="folHlink"/>
                </a:solidFill>
                <a:latin typeface="Arial" pitchFamily="34" charset="0"/>
              </a:rPr>
              <a:t>muestreo</a:t>
            </a:r>
            <a:endParaRPr lang="pt-BR" sz="2800" b="1" i="1" dirty="0">
              <a:solidFill>
                <a:schemeClr val="folHlink"/>
              </a:solidFill>
              <a:latin typeface="Arial" pitchFamily="34" charset="0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371600" y="26670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066800" y="835025"/>
            <a:ext cx="8077200" cy="570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pt-BR" b="1" dirty="0" smtClean="0">
                <a:latin typeface="Arial" pitchFamily="34" charset="0"/>
              </a:rPr>
              <a:t>No </a:t>
            </a:r>
            <a:r>
              <a:rPr lang="pt-BR" b="1" dirty="0">
                <a:latin typeface="Arial" pitchFamily="34" charset="0"/>
              </a:rPr>
              <a:t>se </a:t>
            </a:r>
            <a:r>
              <a:rPr lang="pt-BR" b="1" dirty="0" err="1" smtClean="0">
                <a:latin typeface="Arial" pitchFamily="34" charset="0"/>
              </a:rPr>
              <a:t>debe</a:t>
            </a:r>
            <a:r>
              <a:rPr lang="pt-BR" b="1" dirty="0">
                <a:latin typeface="Arial" pitchFamily="34" charset="0"/>
              </a:rPr>
              <a:t>: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pt-BR" b="1" i="1" dirty="0">
                <a:latin typeface="Arial" pitchFamily="34" charset="0"/>
                <a:sym typeface="Symbol" pitchFamily="18" charset="2"/>
              </a:rPr>
              <a:t></a:t>
            </a:r>
            <a:r>
              <a:rPr lang="pt-BR" b="1" dirty="0"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FF99"/>
                </a:solidFill>
                <a:latin typeface="Arial" pitchFamily="34" charset="0"/>
              </a:rPr>
              <a:t>Mezclar</a:t>
            </a:r>
            <a:r>
              <a:rPr lang="pt-BR" b="1" dirty="0" smtClean="0">
                <a:solidFill>
                  <a:srgbClr val="FFFF99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FF99"/>
                </a:solidFill>
                <a:latin typeface="Arial" pitchFamily="34" charset="0"/>
              </a:rPr>
              <a:t>hojas</a:t>
            </a:r>
            <a:r>
              <a:rPr lang="pt-BR" b="1" dirty="0" smtClean="0">
                <a:solidFill>
                  <a:srgbClr val="FFFF99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FFFF99"/>
                </a:solidFill>
                <a:latin typeface="Arial" pitchFamily="34" charset="0"/>
              </a:rPr>
              <a:t>de variedades diferentes;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pt-BR" b="1" i="1" dirty="0">
                <a:latin typeface="Arial" pitchFamily="34" charset="0"/>
                <a:sym typeface="Symbol" pitchFamily="18" charset="2"/>
              </a:rPr>
              <a:t></a:t>
            </a:r>
            <a:r>
              <a:rPr lang="pt-BR" b="1" dirty="0"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CC00"/>
                </a:solidFill>
                <a:latin typeface="Arial" pitchFamily="34" charset="0"/>
              </a:rPr>
              <a:t>En</a:t>
            </a:r>
            <a:r>
              <a:rPr lang="pt-BR" b="1" dirty="0" smtClean="0">
                <a:solidFill>
                  <a:srgbClr val="FFCC00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FFCC00"/>
                </a:solidFill>
                <a:latin typeface="Arial" pitchFamily="34" charset="0"/>
              </a:rPr>
              <a:t>caso de culturas </a:t>
            </a:r>
            <a:r>
              <a:rPr lang="pt-BR" b="1" dirty="0" err="1" smtClean="0">
                <a:solidFill>
                  <a:srgbClr val="FFCC00"/>
                </a:solidFill>
                <a:latin typeface="Arial" pitchFamily="34" charset="0"/>
              </a:rPr>
              <a:t>perennes</a:t>
            </a:r>
            <a:r>
              <a:rPr lang="pt-BR" b="1" dirty="0" smtClean="0">
                <a:solidFill>
                  <a:srgbClr val="FFCC00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FFCC00"/>
                </a:solidFill>
                <a:latin typeface="Arial" pitchFamily="34" charset="0"/>
              </a:rPr>
              <a:t>enxertadas </a:t>
            </a:r>
            <a:r>
              <a:rPr lang="pt-BR" b="1" dirty="0" smtClean="0">
                <a:solidFill>
                  <a:srgbClr val="FFCC00"/>
                </a:solidFill>
                <a:latin typeface="Arial" pitchFamily="34" charset="0"/>
              </a:rPr>
              <a:t>no </a:t>
            </a:r>
            <a:r>
              <a:rPr lang="pt-BR" b="1" dirty="0" err="1" smtClean="0">
                <a:solidFill>
                  <a:srgbClr val="FFCC00"/>
                </a:solidFill>
                <a:latin typeface="Arial" pitchFamily="34" charset="0"/>
              </a:rPr>
              <a:t>mezclar</a:t>
            </a:r>
            <a:r>
              <a:rPr lang="pt-BR" b="1" dirty="0" smtClean="0">
                <a:solidFill>
                  <a:srgbClr val="FFCC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CC00"/>
                </a:solidFill>
                <a:latin typeface="Arial" pitchFamily="34" charset="0"/>
              </a:rPr>
              <a:t>hojas</a:t>
            </a:r>
            <a:r>
              <a:rPr lang="pt-BR" b="1" dirty="0" smtClean="0">
                <a:solidFill>
                  <a:srgbClr val="FFCC00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FFCC00"/>
                </a:solidFill>
                <a:latin typeface="Arial" pitchFamily="34" charset="0"/>
              </a:rPr>
              <a:t>de plantas que </a:t>
            </a:r>
            <a:r>
              <a:rPr lang="pt-BR" b="1" dirty="0" err="1" smtClean="0">
                <a:solidFill>
                  <a:srgbClr val="FFCC00"/>
                </a:solidFill>
                <a:latin typeface="Arial" pitchFamily="34" charset="0"/>
              </a:rPr>
              <a:t>tenian</a:t>
            </a:r>
            <a:r>
              <a:rPr lang="pt-BR" b="1" dirty="0" smtClean="0">
                <a:solidFill>
                  <a:srgbClr val="FFCC00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FFCC00"/>
                </a:solidFill>
                <a:latin typeface="Arial" pitchFamily="34" charset="0"/>
              </a:rPr>
              <a:t>copa </a:t>
            </a:r>
            <a:r>
              <a:rPr lang="pt-BR" b="1" dirty="0" smtClean="0">
                <a:solidFill>
                  <a:srgbClr val="FFCC00"/>
                </a:solidFill>
                <a:latin typeface="Arial" pitchFamily="34" charset="0"/>
              </a:rPr>
              <a:t>o </a:t>
            </a:r>
            <a:r>
              <a:rPr lang="pt-BR" b="1" dirty="0">
                <a:solidFill>
                  <a:srgbClr val="FFCC00"/>
                </a:solidFill>
                <a:latin typeface="Arial" pitchFamily="34" charset="0"/>
              </a:rPr>
              <a:t>porta-enxerto diferentes;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pt-BR" b="1" i="1" dirty="0">
                <a:latin typeface="Arial" pitchFamily="34" charset="0"/>
                <a:sym typeface="Symbol" pitchFamily="18" charset="2"/>
              </a:rPr>
              <a:t></a:t>
            </a:r>
            <a:r>
              <a:rPr lang="pt-BR" b="1" dirty="0"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chemeClr val="hlink"/>
                </a:solidFill>
                <a:latin typeface="Arial" pitchFamily="34" charset="0"/>
              </a:rPr>
              <a:t>En</a:t>
            </a:r>
            <a:r>
              <a:rPr lang="pt-BR" b="1" dirty="0" smtClean="0">
                <a:solidFill>
                  <a:schemeClr val="hlink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chemeClr val="hlink"/>
                </a:solidFill>
                <a:latin typeface="Arial" pitchFamily="34" charset="0"/>
              </a:rPr>
              <a:t>ningun</a:t>
            </a:r>
            <a:r>
              <a:rPr lang="pt-BR" b="1" dirty="0" smtClean="0">
                <a:solidFill>
                  <a:schemeClr val="hlink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chemeClr val="hlink"/>
                </a:solidFill>
                <a:latin typeface="Arial" pitchFamily="34" charset="0"/>
              </a:rPr>
              <a:t>caso </a:t>
            </a:r>
            <a:r>
              <a:rPr lang="pt-BR" b="1" dirty="0" err="1" smtClean="0">
                <a:solidFill>
                  <a:schemeClr val="hlink"/>
                </a:solidFill>
                <a:latin typeface="Arial" pitchFamily="34" charset="0"/>
              </a:rPr>
              <a:t>son</a:t>
            </a:r>
            <a:r>
              <a:rPr lang="pt-BR" b="1" dirty="0" smtClean="0">
                <a:solidFill>
                  <a:schemeClr val="hlink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chemeClr val="hlink"/>
                </a:solidFill>
                <a:latin typeface="Arial" pitchFamily="34" charset="0"/>
              </a:rPr>
              <a:t>mezcladas</a:t>
            </a:r>
            <a:r>
              <a:rPr lang="pt-BR" b="1" dirty="0" smtClean="0">
                <a:solidFill>
                  <a:schemeClr val="hlink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chemeClr val="hlink"/>
                </a:solidFill>
                <a:latin typeface="Arial" pitchFamily="34" charset="0"/>
              </a:rPr>
              <a:t>hojas</a:t>
            </a:r>
            <a:r>
              <a:rPr lang="pt-BR" b="1" dirty="0" smtClean="0">
                <a:solidFill>
                  <a:schemeClr val="hlink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chemeClr val="hlink"/>
                </a:solidFill>
                <a:latin typeface="Arial" pitchFamily="34" charset="0"/>
              </a:rPr>
              <a:t>de </a:t>
            </a:r>
            <a:r>
              <a:rPr lang="pt-BR" b="1" dirty="0" err="1" smtClean="0">
                <a:solidFill>
                  <a:schemeClr val="hlink"/>
                </a:solidFill>
                <a:latin typeface="Arial" pitchFamily="34" charset="0"/>
              </a:rPr>
              <a:t>edades</a:t>
            </a:r>
            <a:r>
              <a:rPr lang="pt-BR" b="1" dirty="0" smtClean="0">
                <a:solidFill>
                  <a:schemeClr val="hlink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chemeClr val="hlink"/>
                </a:solidFill>
                <a:latin typeface="Arial" pitchFamily="34" charset="0"/>
              </a:rPr>
              <a:t>diferentes;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Symbol" pitchFamily="18" charset="2"/>
              <a:buChar char="Ö"/>
            </a:pPr>
            <a:r>
              <a:rPr lang="pt-BR" b="1" dirty="0" err="1" smtClean="0">
                <a:solidFill>
                  <a:srgbClr val="66FF66"/>
                </a:solidFill>
                <a:latin typeface="Arial" pitchFamily="34" charset="0"/>
              </a:rPr>
              <a:t>En</a:t>
            </a:r>
            <a:r>
              <a:rPr lang="pt-BR" b="1" dirty="0" smtClean="0">
                <a:solidFill>
                  <a:srgbClr val="66FF66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66FF66"/>
                </a:solidFill>
                <a:latin typeface="Arial" pitchFamily="34" charset="0"/>
              </a:rPr>
              <a:t>se tratando de culturas perenes </a:t>
            </a:r>
            <a:r>
              <a:rPr lang="pt-BR" b="1" dirty="0" smtClean="0">
                <a:solidFill>
                  <a:srgbClr val="66FF66"/>
                </a:solidFill>
                <a:latin typeface="Arial" pitchFamily="34" charset="0"/>
              </a:rPr>
              <a:t>no </a:t>
            </a:r>
            <a:r>
              <a:rPr lang="pt-BR" b="1" dirty="0">
                <a:solidFill>
                  <a:srgbClr val="66FF66"/>
                </a:solidFill>
                <a:latin typeface="Arial" pitchFamily="34" charset="0"/>
              </a:rPr>
              <a:t>se </a:t>
            </a:r>
            <a:r>
              <a:rPr lang="pt-BR" b="1" dirty="0" err="1" smtClean="0">
                <a:solidFill>
                  <a:srgbClr val="66FF66"/>
                </a:solidFill>
                <a:latin typeface="Arial" pitchFamily="34" charset="0"/>
              </a:rPr>
              <a:t>puede</a:t>
            </a:r>
            <a:r>
              <a:rPr lang="pt-BR" b="1" dirty="0" smtClean="0">
                <a:solidFill>
                  <a:srgbClr val="66FF66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66FF66"/>
                </a:solidFill>
                <a:latin typeface="Arial" pitchFamily="34" charset="0"/>
              </a:rPr>
              <a:t>colocar </a:t>
            </a:r>
            <a:r>
              <a:rPr lang="pt-BR" b="1" dirty="0" err="1" smtClean="0">
                <a:solidFill>
                  <a:srgbClr val="66FF66"/>
                </a:solidFill>
                <a:latin typeface="Arial" pitchFamily="34" charset="0"/>
              </a:rPr>
              <a:t>en</a:t>
            </a:r>
            <a:r>
              <a:rPr lang="pt-BR" b="1" dirty="0" smtClean="0">
                <a:solidFill>
                  <a:srgbClr val="66FF66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66FF66"/>
                </a:solidFill>
                <a:latin typeface="Arial" pitchFamily="34" charset="0"/>
              </a:rPr>
              <a:t>la</a:t>
            </a:r>
            <a:r>
              <a:rPr lang="pt-BR" b="1" dirty="0" smtClean="0">
                <a:solidFill>
                  <a:srgbClr val="66FF66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66FF66"/>
                </a:solidFill>
                <a:latin typeface="Arial" pitchFamily="34" charset="0"/>
              </a:rPr>
              <a:t>misma</a:t>
            </a:r>
            <a:r>
              <a:rPr lang="pt-BR" b="1" dirty="0" smtClean="0">
                <a:solidFill>
                  <a:srgbClr val="66FF66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66FF66"/>
                </a:solidFill>
                <a:latin typeface="Arial" pitchFamily="34" charset="0"/>
              </a:rPr>
              <a:t>muestra</a:t>
            </a:r>
            <a:r>
              <a:rPr lang="pt-BR" b="1" dirty="0" smtClean="0">
                <a:solidFill>
                  <a:srgbClr val="66FF66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66FF66"/>
                </a:solidFill>
                <a:latin typeface="Arial" pitchFamily="34" charset="0"/>
              </a:rPr>
              <a:t>hojas</a:t>
            </a:r>
            <a:r>
              <a:rPr lang="pt-BR" b="1" dirty="0" smtClean="0">
                <a:solidFill>
                  <a:srgbClr val="66FF66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66FF66"/>
                </a:solidFill>
                <a:latin typeface="Arial" pitchFamily="34" charset="0"/>
              </a:rPr>
              <a:t>de ramos </a:t>
            </a:r>
            <a:r>
              <a:rPr lang="pt-BR" b="1" dirty="0" err="1" smtClean="0">
                <a:solidFill>
                  <a:srgbClr val="66FF66"/>
                </a:solidFill>
                <a:latin typeface="Arial" pitchFamily="34" charset="0"/>
              </a:rPr>
              <a:t>productivos</a:t>
            </a:r>
            <a:r>
              <a:rPr lang="pt-BR" b="1" dirty="0" smtClean="0">
                <a:solidFill>
                  <a:srgbClr val="66FF66"/>
                </a:solidFill>
                <a:latin typeface="Arial" pitchFamily="34" charset="0"/>
              </a:rPr>
              <a:t> y </a:t>
            </a:r>
            <a:r>
              <a:rPr lang="pt-BR" b="1" dirty="0" err="1" smtClean="0">
                <a:solidFill>
                  <a:srgbClr val="66FF66"/>
                </a:solidFill>
                <a:latin typeface="Arial" pitchFamily="34" charset="0"/>
              </a:rPr>
              <a:t>hojas</a:t>
            </a:r>
            <a:r>
              <a:rPr lang="pt-BR" b="1" dirty="0" smtClean="0">
                <a:solidFill>
                  <a:srgbClr val="66FF66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66FF66"/>
                </a:solidFill>
                <a:latin typeface="Arial" pitchFamily="34" charset="0"/>
              </a:rPr>
              <a:t>de ramos </a:t>
            </a:r>
            <a:r>
              <a:rPr lang="pt-BR" b="1" dirty="0" err="1" smtClean="0">
                <a:solidFill>
                  <a:srgbClr val="66FF66"/>
                </a:solidFill>
                <a:latin typeface="Arial" pitchFamily="34" charset="0"/>
              </a:rPr>
              <a:t>en</a:t>
            </a:r>
            <a:r>
              <a:rPr lang="pt-BR" b="1" dirty="0" smtClean="0">
                <a:solidFill>
                  <a:srgbClr val="66FF66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66FF66"/>
                </a:solidFill>
                <a:latin typeface="Arial" pitchFamily="34" charset="0"/>
              </a:rPr>
              <a:t>los</a:t>
            </a:r>
            <a:r>
              <a:rPr lang="pt-BR" b="1" dirty="0" smtClean="0">
                <a:solidFill>
                  <a:srgbClr val="66FF66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66FF66"/>
                </a:solidFill>
                <a:latin typeface="Arial" pitchFamily="34" charset="0"/>
              </a:rPr>
              <a:t>productivos</a:t>
            </a:r>
            <a:endParaRPr lang="pt-BR" b="1" dirty="0">
              <a:solidFill>
                <a:srgbClr val="66FF66"/>
              </a:solidFill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 typeface="Symbol" pitchFamily="18" charset="2"/>
              <a:buChar char="Ö"/>
            </a:pPr>
            <a:r>
              <a:rPr lang="pt-BR" b="1" dirty="0">
                <a:latin typeface="Arial" pitchFamily="34" charset="0"/>
              </a:rPr>
              <a:t> Tecidos </a:t>
            </a:r>
            <a:r>
              <a:rPr lang="pt-BR" b="1" dirty="0" err="1" smtClean="0">
                <a:latin typeface="Arial" pitchFamily="34" charset="0"/>
              </a:rPr>
              <a:t>muertos</a:t>
            </a:r>
            <a:r>
              <a:rPr lang="pt-BR" b="1" dirty="0">
                <a:latin typeface="Arial" pitchFamily="34" charset="0"/>
              </a:rPr>
              <a:t>; </a:t>
            </a:r>
            <a:r>
              <a:rPr lang="pt-BR" b="1" dirty="0" err="1" smtClean="0">
                <a:latin typeface="Arial" pitchFamily="34" charset="0"/>
              </a:rPr>
              <a:t>con</a:t>
            </a:r>
            <a:r>
              <a:rPr lang="pt-BR" b="1" dirty="0" smtClean="0">
                <a:latin typeface="Arial" pitchFamily="34" charset="0"/>
              </a:rPr>
              <a:t> </a:t>
            </a:r>
            <a:r>
              <a:rPr lang="pt-BR" b="1" dirty="0">
                <a:latin typeface="Arial" pitchFamily="34" charset="0"/>
              </a:rPr>
              <a:t>danos mec./</a:t>
            </a:r>
            <a:r>
              <a:rPr lang="pt-BR" b="1" dirty="0" smtClean="0">
                <a:latin typeface="Arial" pitchFamily="34" charset="0"/>
              </a:rPr>
              <a:t>plagas/</a:t>
            </a:r>
            <a:r>
              <a:rPr lang="pt-BR" b="1" dirty="0" err="1" smtClean="0">
                <a:latin typeface="Arial" pitchFamily="34" charset="0"/>
              </a:rPr>
              <a:t>efermidad</a:t>
            </a:r>
            <a:r>
              <a:rPr lang="pt-BR" b="1" dirty="0" smtClean="0">
                <a:latin typeface="Arial" pitchFamily="34" charset="0"/>
              </a:rPr>
              <a:t>;</a:t>
            </a:r>
            <a:endParaRPr lang="pt-BR" b="1" dirty="0">
              <a:latin typeface="Arial" pitchFamily="34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Font typeface="Symbol" pitchFamily="18" charset="2"/>
              <a:buChar char="Ö"/>
            </a:pPr>
            <a:r>
              <a:rPr lang="pt-BR" b="1" dirty="0">
                <a:solidFill>
                  <a:srgbClr val="66FF66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003300"/>
                </a:solidFill>
                <a:latin typeface="Arial" pitchFamily="34" charset="0"/>
              </a:rPr>
              <a:t>Con</a:t>
            </a:r>
            <a:r>
              <a:rPr lang="pt-BR" b="1" dirty="0" smtClean="0">
                <a:solidFill>
                  <a:srgbClr val="003300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003300"/>
                </a:solidFill>
                <a:latin typeface="Arial" pitchFamily="34" charset="0"/>
              </a:rPr>
              <a:t>defensivos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Symbol" pitchFamily="18" charset="2"/>
              <a:buChar char="Ö"/>
            </a:pPr>
            <a:r>
              <a:rPr lang="pt-BR" b="1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Tener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recibido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adubación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FFFF00"/>
                </a:solidFill>
                <a:latin typeface="Arial" pitchFamily="34" charset="0"/>
              </a:rPr>
              <a:t>(&lt; 30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días</a:t>
            </a:r>
            <a:r>
              <a:rPr lang="pt-BR" b="1" dirty="0">
                <a:solidFill>
                  <a:srgbClr val="FFFF00"/>
                </a:solidFill>
                <a:latin typeface="Arial" pitchFamily="34" charset="0"/>
              </a:rPr>
              <a:t>)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aixaDeTexto 1"/>
          <p:cNvSpPr txBox="1">
            <a:spLocks noChangeArrowheads="1"/>
          </p:cNvSpPr>
          <p:nvPr/>
        </p:nvSpPr>
        <p:spPr bwMode="auto">
          <a:xfrm>
            <a:off x="1357313" y="428625"/>
            <a:ext cx="750093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PREPARO </a:t>
            </a:r>
            <a:r>
              <a:rPr lang="pt-BR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 LAS MUESTRAS</a:t>
            </a:r>
            <a:endParaRPr lang="pt-BR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pt-BR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pt-BR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3600" b="1" dirty="0">
                <a:latin typeface="Arial" pitchFamily="34" charset="0"/>
                <a:cs typeface="Arial" pitchFamily="34" charset="0"/>
              </a:rPr>
              <a:t>Procedimentos </a:t>
            </a:r>
            <a:r>
              <a:rPr lang="pt-BR" sz="3600" b="1" dirty="0" err="1" smtClean="0">
                <a:latin typeface="Arial" pitchFamily="34" charset="0"/>
                <a:cs typeface="Arial" pitchFamily="34" charset="0"/>
              </a:rPr>
              <a:t>pós-colecta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 y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envio 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para </a:t>
            </a:r>
            <a:r>
              <a:rPr lang="pt-BR" sz="3600" b="1" dirty="0" err="1" smtClean="0">
                <a:latin typeface="Arial" pitchFamily="34" charset="0"/>
                <a:cs typeface="Arial" pitchFamily="34" charset="0"/>
              </a:rPr>
              <a:t>el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 err="1" smtClean="0">
                <a:latin typeface="Arial" pitchFamily="34" charset="0"/>
                <a:cs typeface="Arial" pitchFamily="34" charset="0"/>
              </a:rPr>
              <a:t>laboratorio</a:t>
            </a:r>
            <a:endParaRPr lang="pt-BR" sz="3600" b="1" dirty="0">
              <a:latin typeface="Arial" pitchFamily="34" charset="0"/>
              <a:cs typeface="Arial" pitchFamily="34" charset="0"/>
            </a:endParaRPr>
          </a:p>
          <a:p>
            <a:endParaRPr lang="pt-BR" sz="3600" b="1" dirty="0">
              <a:latin typeface="Arial" pitchFamily="34" charset="0"/>
              <a:cs typeface="Arial" pitchFamily="34" charset="0"/>
            </a:endParaRPr>
          </a:p>
          <a:p>
            <a:endParaRPr lang="pt-BR" sz="3600" b="1" dirty="0">
              <a:latin typeface="Arial" pitchFamily="34" charset="0"/>
              <a:cs typeface="Arial" pitchFamily="34" charset="0"/>
            </a:endParaRPr>
          </a:p>
          <a:p>
            <a:r>
              <a:rPr lang="pt-BR" sz="3600" b="1" dirty="0">
                <a:latin typeface="Arial" pitchFamily="34" charset="0"/>
                <a:cs typeface="Arial" pitchFamily="34" charset="0"/>
              </a:rPr>
              <a:t>Procedimentos de preparo 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de </a:t>
            </a:r>
            <a:r>
              <a:rPr lang="pt-BR" sz="3600" b="1" dirty="0" err="1" smtClean="0">
                <a:latin typeface="Arial" pitchFamily="34" charset="0"/>
                <a:cs typeface="Arial" pitchFamily="34" charset="0"/>
              </a:rPr>
              <a:t>el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 err="1" smtClean="0">
                <a:latin typeface="Arial" pitchFamily="34" charset="0"/>
                <a:cs typeface="Arial" pitchFamily="34" charset="0"/>
              </a:rPr>
              <a:t>muestreo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 err="1" smtClean="0">
                <a:latin typeface="Arial" pitchFamily="34" charset="0"/>
                <a:cs typeface="Arial" pitchFamily="34" charset="0"/>
              </a:rPr>
              <a:t>en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 err="1" smtClean="0">
                <a:latin typeface="Arial" pitchFamily="34" charset="0"/>
                <a:cs typeface="Arial" pitchFamily="34" charset="0"/>
              </a:rPr>
              <a:t>el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 err="1" smtClean="0">
                <a:latin typeface="Arial" pitchFamily="34" charset="0"/>
                <a:cs typeface="Arial" pitchFamily="34" charset="0"/>
              </a:rPr>
              <a:t>laboratorio</a:t>
            </a:r>
            <a:endParaRPr lang="pt-BR" sz="3600" b="1" dirty="0">
              <a:latin typeface="Arial" pitchFamily="34" charset="0"/>
              <a:cs typeface="Arial" pitchFamily="34" charset="0"/>
            </a:endParaRPr>
          </a:p>
          <a:p>
            <a:endParaRPr lang="pt-BR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820738"/>
            <a:ext cx="7772400" cy="2227262"/>
          </a:xfrm>
        </p:spPr>
        <p:txBody>
          <a:bodyPr/>
          <a:lstStyle/>
          <a:p>
            <a:pPr eaLnBrk="1" hangingPunct="1"/>
            <a:r>
              <a:rPr lang="pt-BR" sz="2800" dirty="0" err="1" smtClean="0">
                <a:solidFill>
                  <a:srgbClr val="66FF66"/>
                </a:solidFill>
                <a:latin typeface="Arial Black" pitchFamily="34" charset="0"/>
              </a:rPr>
              <a:t>Alteración</a:t>
            </a:r>
            <a:r>
              <a:rPr lang="pt-BR" sz="2800" dirty="0" smtClean="0">
                <a:solidFill>
                  <a:srgbClr val="66FF66"/>
                </a:solidFill>
                <a:latin typeface="Arial Black" pitchFamily="34" charset="0"/>
              </a:rPr>
              <a:t> </a:t>
            </a:r>
            <a:r>
              <a:rPr lang="pt-BR" sz="2800" dirty="0" err="1" smtClean="0">
                <a:solidFill>
                  <a:srgbClr val="66FF66"/>
                </a:solidFill>
                <a:latin typeface="Arial Black" pitchFamily="34" charset="0"/>
              </a:rPr>
              <a:t>en</a:t>
            </a:r>
            <a:r>
              <a:rPr lang="pt-BR" sz="2800" dirty="0" smtClean="0">
                <a:solidFill>
                  <a:srgbClr val="66FF66"/>
                </a:solidFill>
                <a:latin typeface="Arial Black" pitchFamily="34" charset="0"/>
              </a:rPr>
              <a:t> </a:t>
            </a:r>
            <a:r>
              <a:rPr lang="pt-BR" sz="2800" dirty="0" err="1" smtClean="0">
                <a:solidFill>
                  <a:srgbClr val="66FF66"/>
                </a:solidFill>
                <a:latin typeface="Arial Black" pitchFamily="34" charset="0"/>
              </a:rPr>
              <a:t>el</a:t>
            </a:r>
            <a:r>
              <a:rPr lang="pt-BR" sz="2800" dirty="0" smtClean="0">
                <a:solidFill>
                  <a:srgbClr val="66FF66"/>
                </a:solidFill>
                <a:latin typeface="Arial Black" pitchFamily="34" charset="0"/>
              </a:rPr>
              <a:t> </a:t>
            </a:r>
            <a:r>
              <a:rPr lang="pt-BR" sz="2800" dirty="0" err="1" smtClean="0">
                <a:solidFill>
                  <a:srgbClr val="66FF66"/>
                </a:solidFill>
                <a:latin typeface="Arial Black" pitchFamily="34" charset="0"/>
              </a:rPr>
              <a:t>desarrollo</a:t>
            </a:r>
            <a:r>
              <a:rPr lang="pt-BR" sz="2800" dirty="0" smtClean="0">
                <a:solidFill>
                  <a:srgbClr val="66FF66"/>
                </a:solidFill>
                <a:latin typeface="Arial Black" pitchFamily="34" charset="0"/>
              </a:rPr>
              <a:t> </a:t>
            </a:r>
            <a:r>
              <a:rPr lang="pt-BR" sz="2800" dirty="0" smtClean="0">
                <a:solidFill>
                  <a:srgbClr val="66FF66"/>
                </a:solidFill>
                <a:latin typeface="Arial Black" pitchFamily="34" charset="0"/>
              </a:rPr>
              <a:t>normal </a:t>
            </a:r>
            <a:r>
              <a:rPr lang="pt-BR" sz="2800" dirty="0" smtClean="0">
                <a:solidFill>
                  <a:srgbClr val="66FF66"/>
                </a:solidFill>
                <a:latin typeface="Arial Black" pitchFamily="34" charset="0"/>
              </a:rPr>
              <a:t>de </a:t>
            </a:r>
            <a:r>
              <a:rPr lang="pt-BR" sz="2800" dirty="0" err="1" smtClean="0">
                <a:solidFill>
                  <a:srgbClr val="66FF66"/>
                </a:solidFill>
                <a:latin typeface="Arial Black" pitchFamily="34" charset="0"/>
              </a:rPr>
              <a:t>la</a:t>
            </a:r>
            <a:r>
              <a:rPr lang="pt-BR" sz="2800" dirty="0" smtClean="0">
                <a:solidFill>
                  <a:srgbClr val="66FF66"/>
                </a:solidFill>
                <a:latin typeface="Arial Black" pitchFamily="34" charset="0"/>
              </a:rPr>
              <a:t> </a:t>
            </a:r>
            <a:r>
              <a:rPr lang="pt-BR" sz="2800" dirty="0" smtClean="0">
                <a:solidFill>
                  <a:srgbClr val="66FF66"/>
                </a:solidFill>
                <a:latin typeface="Arial Black" pitchFamily="34" charset="0"/>
              </a:rPr>
              <a:t>planta:</a:t>
            </a:r>
            <a:br>
              <a:rPr lang="pt-BR" sz="2800" dirty="0" smtClean="0">
                <a:solidFill>
                  <a:srgbClr val="66FF66"/>
                </a:solidFill>
                <a:latin typeface="Arial Black" pitchFamily="34" charset="0"/>
              </a:rPr>
            </a:br>
            <a:r>
              <a:rPr lang="pt-BR" sz="2800" dirty="0" smtClean="0">
                <a:solidFill>
                  <a:srgbClr val="66FF66"/>
                </a:solidFill>
                <a:latin typeface="Arial Black" pitchFamily="34" charset="0"/>
              </a:rPr>
              <a:t/>
            </a:r>
            <a:br>
              <a:rPr lang="pt-BR" sz="2800" dirty="0" smtClean="0">
                <a:solidFill>
                  <a:srgbClr val="66FF66"/>
                </a:solidFill>
                <a:latin typeface="Arial Black" pitchFamily="34" charset="0"/>
              </a:rPr>
            </a:br>
            <a:r>
              <a:rPr lang="pt-BR" sz="2800" dirty="0" err="1" smtClean="0">
                <a:solidFill>
                  <a:srgbClr val="66FF66"/>
                </a:solidFill>
                <a:latin typeface="Arial Black" pitchFamily="34" charset="0"/>
              </a:rPr>
              <a:t>Disturbio</a:t>
            </a:r>
            <a:r>
              <a:rPr lang="pt-BR" sz="2800" dirty="0" smtClean="0">
                <a:solidFill>
                  <a:srgbClr val="66FF66"/>
                </a:solidFill>
                <a:latin typeface="Arial Black" pitchFamily="34" charset="0"/>
              </a:rPr>
              <a:t> </a:t>
            </a:r>
            <a:r>
              <a:rPr lang="pt-BR" sz="2800" dirty="0" smtClean="0">
                <a:solidFill>
                  <a:srgbClr val="66FF66"/>
                </a:solidFill>
                <a:latin typeface="Arial Black" pitchFamily="34" charset="0"/>
              </a:rPr>
              <a:t>nutricional </a:t>
            </a:r>
            <a:r>
              <a:rPr lang="pt-BR" sz="2800" dirty="0" smtClean="0">
                <a:solidFill>
                  <a:srgbClr val="66FF66"/>
                </a:solidFill>
                <a:latin typeface="Arial Black" pitchFamily="34" charset="0"/>
              </a:rPr>
              <a:t>o </a:t>
            </a:r>
            <a:r>
              <a:rPr lang="pt-BR" sz="2800" dirty="0" smtClean="0">
                <a:solidFill>
                  <a:srgbClr val="66FF66"/>
                </a:solidFill>
                <a:latin typeface="Arial Black" pitchFamily="34" charset="0"/>
              </a:rPr>
              <a:t/>
            </a:r>
            <a:br>
              <a:rPr lang="pt-BR" sz="2800" dirty="0" smtClean="0">
                <a:solidFill>
                  <a:srgbClr val="66FF66"/>
                </a:solidFill>
                <a:latin typeface="Arial Black" pitchFamily="34" charset="0"/>
              </a:rPr>
            </a:br>
            <a:r>
              <a:rPr lang="pt-BR" sz="2800" dirty="0" smtClean="0">
                <a:solidFill>
                  <a:srgbClr val="66FF66"/>
                </a:solidFill>
                <a:latin typeface="Arial Black" pitchFamily="34" charset="0"/>
              </a:rPr>
              <a:t>problemas fitossanitários?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98788" y="3775075"/>
            <a:ext cx="3124200" cy="1905000"/>
          </a:xfrm>
        </p:spPr>
        <p:txBody>
          <a:bodyPr/>
          <a:lstStyle/>
          <a:p>
            <a:pPr algn="just" eaLnBrk="1" hangingPunct="1">
              <a:defRPr/>
            </a:pPr>
            <a:r>
              <a:rPr lang="pt-BR" b="1" dirty="0" err="1" smtClean="0">
                <a:solidFill>
                  <a:schemeClr val="folHlink"/>
                </a:solidFill>
                <a:cs typeface="Times New Roman" pitchFamily="18" charset="0"/>
              </a:rPr>
              <a:t>Dispersión</a:t>
            </a:r>
            <a:r>
              <a:rPr lang="pt-BR" b="1" dirty="0" smtClean="0">
                <a:solidFill>
                  <a:schemeClr val="folHlink"/>
                </a:solidFill>
                <a:cs typeface="Times New Roman" pitchFamily="18" charset="0"/>
              </a:rPr>
              <a:t> </a:t>
            </a:r>
            <a:endParaRPr lang="pt-BR" b="1" dirty="0" smtClean="0">
              <a:solidFill>
                <a:schemeClr val="folHlink"/>
              </a:solidFill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pt-BR" b="1" dirty="0" err="1" smtClean="0">
                <a:solidFill>
                  <a:schemeClr val="folHlink"/>
                </a:solidFill>
                <a:cs typeface="Times New Roman" pitchFamily="18" charset="0"/>
              </a:rPr>
              <a:t>Simetría</a:t>
            </a:r>
            <a:endParaRPr lang="pt-BR" dirty="0" smtClean="0">
              <a:solidFill>
                <a:schemeClr val="folHlin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 eaLnBrk="1" hangingPunct="1">
              <a:defRPr/>
            </a:pPr>
            <a:r>
              <a:rPr lang="pt-BR" b="1" dirty="0" smtClean="0">
                <a:solidFill>
                  <a:schemeClr val="folHlink"/>
                </a:solidFill>
                <a:cs typeface="Times New Roman" pitchFamily="18" charset="0"/>
              </a:rPr>
              <a:t>Gradiente</a:t>
            </a:r>
            <a:endParaRPr lang="pt-BR" dirty="0" smtClean="0">
              <a:solidFill>
                <a:schemeClr val="folHlink"/>
              </a:solidFill>
              <a:cs typeface="Times New Roman" pitchFamily="18" charset="0"/>
            </a:endParaRP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609600" y="0"/>
            <a:ext cx="762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pt-BR" sz="2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DIAGNOSE VISUAL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aixaDeTexto 1"/>
          <p:cNvSpPr txBox="1">
            <a:spLocks noChangeArrowheads="1"/>
          </p:cNvSpPr>
          <p:nvPr/>
        </p:nvSpPr>
        <p:spPr bwMode="auto">
          <a:xfrm>
            <a:off x="1357313" y="428625"/>
            <a:ext cx="73580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600" b="1" dirty="0">
                <a:latin typeface="Arial" pitchFamily="34" charset="0"/>
                <a:cs typeface="Arial" pitchFamily="34" charset="0"/>
              </a:rPr>
              <a:t>Procedimentos </a:t>
            </a:r>
            <a:r>
              <a:rPr lang="pt-BR" sz="3600" b="1" dirty="0" err="1" smtClean="0">
                <a:latin typeface="Arial" pitchFamily="34" charset="0"/>
                <a:cs typeface="Arial" pitchFamily="34" charset="0"/>
              </a:rPr>
              <a:t>pós-colecta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 y </a:t>
            </a:r>
            <a:r>
              <a:rPr lang="pt-BR" sz="3600" b="1" dirty="0">
                <a:latin typeface="Arial" pitchFamily="34" charset="0"/>
                <a:cs typeface="Arial" pitchFamily="34" charset="0"/>
              </a:rPr>
              <a:t>envio 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para </a:t>
            </a:r>
            <a:r>
              <a:rPr lang="pt-BR" sz="3600" b="1" dirty="0" err="1" smtClean="0">
                <a:latin typeface="Arial" pitchFamily="34" charset="0"/>
                <a:cs typeface="Arial" pitchFamily="34" charset="0"/>
              </a:rPr>
              <a:t>el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 err="1" smtClean="0">
                <a:latin typeface="Arial" pitchFamily="34" charset="0"/>
                <a:cs typeface="Arial" pitchFamily="34" charset="0"/>
              </a:rPr>
              <a:t>laboratorio</a:t>
            </a:r>
            <a:endParaRPr lang="pt-BR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107" name="Retângulo 2"/>
          <p:cNvSpPr>
            <a:spLocks noChangeArrowheads="1"/>
          </p:cNvSpPr>
          <p:nvPr/>
        </p:nvSpPr>
        <p:spPr bwMode="auto">
          <a:xfrm>
            <a:off x="1214438" y="2714625"/>
            <a:ext cx="7929562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Symbol" pitchFamily="18" charset="2"/>
              <a:buNone/>
            </a:pPr>
            <a:r>
              <a:rPr lang="pt-BR" sz="4000" b="1" dirty="0" err="1" smtClean="0">
                <a:solidFill>
                  <a:srgbClr val="FF3300"/>
                </a:solidFill>
                <a:latin typeface="Arial" pitchFamily="34" charset="0"/>
              </a:rPr>
              <a:t>Pós-colecta</a:t>
            </a:r>
            <a:r>
              <a:rPr lang="pt-BR" sz="4000" b="1" dirty="0" smtClean="0">
                <a:solidFill>
                  <a:srgbClr val="FF3300"/>
                </a:solidFill>
                <a:latin typeface="Arial" pitchFamily="34" charset="0"/>
              </a:rPr>
              <a:t> de </a:t>
            </a:r>
            <a:r>
              <a:rPr lang="pt-BR" sz="4000" b="1" dirty="0" err="1" smtClean="0">
                <a:solidFill>
                  <a:srgbClr val="FF3300"/>
                </a:solidFill>
                <a:latin typeface="Arial" pitchFamily="34" charset="0"/>
              </a:rPr>
              <a:t>la</a:t>
            </a:r>
            <a:r>
              <a:rPr lang="pt-BR" sz="4000" b="1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pt-BR" sz="4000" b="1" dirty="0" err="1" smtClean="0">
                <a:solidFill>
                  <a:srgbClr val="FF3300"/>
                </a:solidFill>
                <a:latin typeface="Arial" pitchFamily="34" charset="0"/>
              </a:rPr>
              <a:t>muestra</a:t>
            </a:r>
            <a:r>
              <a:rPr lang="pt-BR" sz="4000" b="1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pt-BR" sz="4000" b="1" dirty="0">
                <a:solidFill>
                  <a:srgbClr val="FF3300"/>
                </a:solidFill>
                <a:latin typeface="Arial" pitchFamily="34" charset="0"/>
              </a:rPr>
              <a:t>para envio </a:t>
            </a:r>
            <a:r>
              <a:rPr lang="pt-BR" sz="4000" b="1" dirty="0" smtClean="0">
                <a:solidFill>
                  <a:srgbClr val="FF3300"/>
                </a:solidFill>
                <a:latin typeface="Arial" pitchFamily="34" charset="0"/>
              </a:rPr>
              <a:t>hasta </a:t>
            </a:r>
            <a:r>
              <a:rPr lang="pt-BR" sz="4000" b="1" dirty="0" err="1" smtClean="0">
                <a:solidFill>
                  <a:srgbClr val="FF3300"/>
                </a:solidFill>
                <a:latin typeface="Arial" pitchFamily="34" charset="0"/>
              </a:rPr>
              <a:t>el</a:t>
            </a:r>
            <a:r>
              <a:rPr lang="pt-BR" sz="4000" b="1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pt-BR" sz="4000" b="1" dirty="0" err="1" smtClean="0">
                <a:solidFill>
                  <a:srgbClr val="FF3300"/>
                </a:solidFill>
                <a:latin typeface="Arial" pitchFamily="34" charset="0"/>
              </a:rPr>
              <a:t>laboratorio</a:t>
            </a:r>
            <a:endParaRPr lang="pt-BR" sz="4000" b="1" dirty="0">
              <a:solidFill>
                <a:srgbClr val="FF3300"/>
              </a:solidFill>
              <a:latin typeface="Arial" pitchFamily="34" charset="0"/>
            </a:endParaRPr>
          </a:p>
          <a:p>
            <a:pPr marL="457200" indent="-457200">
              <a:spcBef>
                <a:spcPct val="50000"/>
              </a:spcBef>
              <a:buFont typeface="Symbol" pitchFamily="18" charset="2"/>
              <a:buNone/>
            </a:pPr>
            <a:endParaRPr lang="pt-BR" sz="4000" b="1" dirty="0">
              <a:solidFill>
                <a:srgbClr val="FF3300"/>
              </a:solidFill>
              <a:latin typeface="Arial" pitchFamily="34" charset="0"/>
            </a:endParaRPr>
          </a:p>
          <a:p>
            <a:pPr marL="457200" indent="-457200">
              <a:spcBef>
                <a:spcPct val="50000"/>
              </a:spcBef>
              <a:buFont typeface="Symbol" pitchFamily="18" charset="2"/>
              <a:buNone/>
            </a:pPr>
            <a:r>
              <a:rPr lang="pt-BR" sz="4000" b="1" dirty="0">
                <a:solidFill>
                  <a:srgbClr val="FF3300"/>
                </a:solidFill>
                <a:latin typeface="Arial" pitchFamily="34" charset="0"/>
              </a:rPr>
              <a:t>Envio </a:t>
            </a:r>
            <a:r>
              <a:rPr lang="pt-BR" sz="4000" b="1" dirty="0" smtClean="0">
                <a:solidFill>
                  <a:srgbClr val="FF3300"/>
                </a:solidFill>
                <a:latin typeface="Arial" pitchFamily="34" charset="0"/>
              </a:rPr>
              <a:t>para </a:t>
            </a:r>
            <a:r>
              <a:rPr lang="pt-BR" sz="4000" b="1" dirty="0" err="1" smtClean="0">
                <a:solidFill>
                  <a:srgbClr val="FF3300"/>
                </a:solidFill>
                <a:latin typeface="Arial" pitchFamily="34" charset="0"/>
              </a:rPr>
              <a:t>el</a:t>
            </a:r>
            <a:r>
              <a:rPr lang="pt-BR" sz="4000" b="1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pt-BR" sz="4000" b="1" dirty="0">
                <a:solidFill>
                  <a:srgbClr val="FF3300"/>
                </a:solidFill>
                <a:latin typeface="Arial" pitchFamily="34" charset="0"/>
              </a:rPr>
              <a:t>Laboratório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aixaDeTexto 1"/>
          <p:cNvSpPr txBox="1">
            <a:spLocks noChangeArrowheads="1"/>
          </p:cNvSpPr>
          <p:nvPr/>
        </p:nvSpPr>
        <p:spPr bwMode="auto">
          <a:xfrm>
            <a:off x="1357313" y="428625"/>
            <a:ext cx="73580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Symbol" pitchFamily="18" charset="2"/>
              <a:buNone/>
            </a:pPr>
            <a:r>
              <a:rPr lang="pt-BR" sz="3600" b="1" dirty="0" err="1" smtClean="0">
                <a:solidFill>
                  <a:srgbClr val="FF3300"/>
                </a:solidFill>
                <a:latin typeface="Arial" pitchFamily="34" charset="0"/>
              </a:rPr>
              <a:t>Pós-colecta</a:t>
            </a:r>
            <a:r>
              <a:rPr lang="pt-BR" sz="3600" b="1" dirty="0" smtClean="0">
                <a:solidFill>
                  <a:srgbClr val="FF3300"/>
                </a:solidFill>
                <a:latin typeface="Arial" pitchFamily="34" charset="0"/>
              </a:rPr>
              <a:t> de </a:t>
            </a:r>
            <a:r>
              <a:rPr lang="pt-BR" sz="3600" b="1" dirty="0" err="1" smtClean="0">
                <a:solidFill>
                  <a:srgbClr val="FF3300"/>
                </a:solidFill>
                <a:latin typeface="Arial" pitchFamily="34" charset="0"/>
              </a:rPr>
              <a:t>la</a:t>
            </a:r>
            <a:r>
              <a:rPr lang="pt-BR" sz="3600" b="1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pt-BR" sz="3600" b="1" dirty="0" err="1" smtClean="0">
                <a:solidFill>
                  <a:srgbClr val="FF3300"/>
                </a:solidFill>
                <a:latin typeface="Arial" pitchFamily="34" charset="0"/>
              </a:rPr>
              <a:t>muestra</a:t>
            </a:r>
            <a:r>
              <a:rPr lang="pt-BR" sz="3600" b="1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pt-BR" sz="3600" b="1" dirty="0">
                <a:solidFill>
                  <a:srgbClr val="FF3300"/>
                </a:solidFill>
                <a:latin typeface="Arial" pitchFamily="34" charset="0"/>
              </a:rPr>
              <a:t>para envio </a:t>
            </a:r>
            <a:r>
              <a:rPr lang="pt-BR" sz="3600" b="1" dirty="0" smtClean="0">
                <a:solidFill>
                  <a:srgbClr val="FF3300"/>
                </a:solidFill>
                <a:latin typeface="Arial" pitchFamily="34" charset="0"/>
              </a:rPr>
              <a:t>para </a:t>
            </a:r>
            <a:r>
              <a:rPr lang="pt-BR" sz="3600" b="1" dirty="0" err="1" smtClean="0">
                <a:solidFill>
                  <a:srgbClr val="FF3300"/>
                </a:solidFill>
                <a:latin typeface="Arial" pitchFamily="34" charset="0"/>
              </a:rPr>
              <a:t>el</a:t>
            </a:r>
            <a:r>
              <a:rPr lang="pt-BR" sz="3600" b="1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pt-BR" sz="3600" b="1" dirty="0">
                <a:solidFill>
                  <a:srgbClr val="FF3300"/>
                </a:solidFill>
                <a:latin typeface="Arial" pitchFamily="34" charset="0"/>
              </a:rPr>
              <a:t>laboratório</a:t>
            </a:r>
          </a:p>
        </p:txBody>
      </p:sp>
      <p:sp>
        <p:nvSpPr>
          <p:cNvPr id="48131" name="Retângulo 2"/>
          <p:cNvSpPr>
            <a:spLocks noChangeArrowheads="1"/>
          </p:cNvSpPr>
          <p:nvPr/>
        </p:nvSpPr>
        <p:spPr bwMode="auto">
          <a:xfrm>
            <a:off x="1214438" y="1779588"/>
            <a:ext cx="7929562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Symbol" pitchFamily="18" charset="2"/>
              <a:buNone/>
            </a:pPr>
            <a:r>
              <a:rPr lang="pt-BR" b="1" dirty="0" err="1" smtClean="0">
                <a:latin typeface="Arial" pitchFamily="34" charset="0"/>
              </a:rPr>
              <a:t>Tiene</a:t>
            </a:r>
            <a:r>
              <a:rPr lang="pt-BR" b="1" dirty="0" smtClean="0">
                <a:latin typeface="Arial" pitchFamily="34" charset="0"/>
              </a:rPr>
              <a:t> dos </a:t>
            </a:r>
            <a:r>
              <a:rPr lang="pt-BR" b="1" dirty="0">
                <a:latin typeface="Arial" pitchFamily="34" charset="0"/>
              </a:rPr>
              <a:t>alternativas:</a:t>
            </a:r>
          </a:p>
          <a:p>
            <a:pPr marL="457200" indent="-457200">
              <a:spcBef>
                <a:spcPct val="50000"/>
              </a:spcBef>
              <a:buFont typeface="Symbol" pitchFamily="18" charset="2"/>
              <a:buAutoNum type="arabicParenBoth"/>
            </a:pP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Si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la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muestra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puede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llegar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 a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el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laboratorio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en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el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FFFF00"/>
                </a:solidFill>
                <a:latin typeface="Arial" pitchFamily="34" charset="0"/>
              </a:rPr>
              <a:t>máximo 24 h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después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 de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el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muestreo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:</a:t>
            </a:r>
            <a:endParaRPr lang="pt-BR" b="1" dirty="0">
              <a:solidFill>
                <a:srgbClr val="FFFF00"/>
              </a:solidFill>
              <a:latin typeface="Arial" pitchFamily="34" charset="0"/>
            </a:endParaRPr>
          </a:p>
          <a:p>
            <a:pPr marL="457200" indent="-457200">
              <a:spcBef>
                <a:spcPct val="50000"/>
              </a:spcBef>
              <a:buFont typeface="Symbol" pitchFamily="18" charset="2"/>
              <a:buNone/>
            </a:pP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Poner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en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 bolsa </a:t>
            </a:r>
            <a:r>
              <a:rPr lang="pt-BR" b="1" dirty="0">
                <a:solidFill>
                  <a:srgbClr val="FFFF00"/>
                </a:solidFill>
                <a:latin typeface="Arial" pitchFamily="34" charset="0"/>
              </a:rPr>
              <a:t>de papel 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y enviar para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el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FFFF00"/>
                </a:solidFill>
                <a:latin typeface="Arial" pitchFamily="34" charset="0"/>
              </a:rPr>
              <a:t>laboratório.</a:t>
            </a:r>
          </a:p>
          <a:p>
            <a:pPr marL="457200" indent="-457200">
              <a:spcBef>
                <a:spcPct val="50000"/>
              </a:spcBef>
              <a:buFont typeface="Symbol" pitchFamily="18" charset="2"/>
              <a:buNone/>
            </a:pPr>
            <a:r>
              <a:rPr lang="pt-BR" b="1" dirty="0">
                <a:solidFill>
                  <a:srgbClr val="00FF00"/>
                </a:solidFill>
                <a:latin typeface="Arial" pitchFamily="34" charset="0"/>
              </a:rPr>
              <a:t>(2) 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Si </a:t>
            </a:r>
            <a:r>
              <a:rPr lang="pt-BR" b="1" dirty="0" err="1" smtClean="0">
                <a:solidFill>
                  <a:srgbClr val="00FF00"/>
                </a:solidFill>
                <a:latin typeface="Arial" pitchFamily="34" charset="0"/>
              </a:rPr>
              <a:t>la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00FF00"/>
                </a:solidFill>
                <a:latin typeface="Arial" pitchFamily="34" charset="0"/>
              </a:rPr>
              <a:t>muestra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00FF00"/>
                </a:solidFill>
                <a:latin typeface="Arial" pitchFamily="34" charset="0"/>
              </a:rPr>
              <a:t>llegar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 hasta </a:t>
            </a:r>
            <a:r>
              <a:rPr lang="pt-BR" b="1" dirty="0" err="1" smtClean="0">
                <a:solidFill>
                  <a:srgbClr val="00FF00"/>
                </a:solidFill>
                <a:latin typeface="Arial" pitchFamily="34" charset="0"/>
              </a:rPr>
              <a:t>el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00FF00"/>
                </a:solidFill>
                <a:latin typeface="Arial" pitchFamily="34" charset="0"/>
              </a:rPr>
              <a:t>laboratório 2 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o más </a:t>
            </a:r>
            <a:r>
              <a:rPr lang="pt-BR" b="1" dirty="0" err="1" smtClean="0">
                <a:solidFill>
                  <a:srgbClr val="00FF00"/>
                </a:solidFill>
                <a:latin typeface="Arial" pitchFamily="34" charset="0"/>
              </a:rPr>
              <a:t>días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00FF00"/>
                </a:solidFill>
                <a:latin typeface="Arial" pitchFamily="34" charset="0"/>
              </a:rPr>
              <a:t>despues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 de </a:t>
            </a:r>
            <a:r>
              <a:rPr lang="pt-BR" b="1" dirty="0" err="1" smtClean="0">
                <a:solidFill>
                  <a:srgbClr val="00FF00"/>
                </a:solidFill>
                <a:latin typeface="Arial" pitchFamily="34" charset="0"/>
              </a:rPr>
              <a:t>el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00FF00"/>
                </a:solidFill>
                <a:latin typeface="Arial" pitchFamily="34" charset="0"/>
              </a:rPr>
              <a:t>muestreo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:</a:t>
            </a:r>
            <a:endParaRPr lang="pt-BR" b="1" dirty="0">
              <a:solidFill>
                <a:srgbClr val="00FF00"/>
              </a:solidFill>
              <a:latin typeface="Arial" pitchFamily="34" charset="0"/>
            </a:endParaRPr>
          </a:p>
          <a:p>
            <a:pPr marL="457200" indent="-457200">
              <a:spcBef>
                <a:spcPct val="50000"/>
              </a:spcBef>
              <a:buFont typeface="Symbol" pitchFamily="18" charset="2"/>
              <a:buNone/>
            </a:pPr>
            <a:r>
              <a:rPr lang="pt-BR" b="1" dirty="0">
                <a:solidFill>
                  <a:srgbClr val="00FF00"/>
                </a:solidFill>
                <a:latin typeface="Arial" pitchFamily="34" charset="0"/>
              </a:rPr>
              <a:t>Lavar </a:t>
            </a:r>
            <a:r>
              <a:rPr lang="pt-BR" b="1" dirty="0" err="1" smtClean="0">
                <a:solidFill>
                  <a:srgbClr val="00FF00"/>
                </a:solidFill>
                <a:latin typeface="Arial" pitchFamily="34" charset="0"/>
              </a:rPr>
              <a:t>las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00FF00"/>
                </a:solidFill>
                <a:latin typeface="Arial" pitchFamily="34" charset="0"/>
              </a:rPr>
              <a:t>muestras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 y </a:t>
            </a:r>
            <a:r>
              <a:rPr lang="pt-BR" b="1" dirty="0">
                <a:solidFill>
                  <a:srgbClr val="00FF00"/>
                </a:solidFill>
                <a:latin typeface="Arial" pitchFamily="34" charset="0"/>
              </a:rPr>
              <a:t>Secar </a:t>
            </a:r>
            <a:r>
              <a:rPr lang="pt-BR" b="1" dirty="0" err="1" smtClean="0">
                <a:solidFill>
                  <a:srgbClr val="00FF00"/>
                </a:solidFill>
                <a:latin typeface="Arial" pitchFamily="34" charset="0"/>
              </a:rPr>
              <a:t>en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00FF00"/>
                </a:solidFill>
                <a:latin typeface="Arial" pitchFamily="34" charset="0"/>
              </a:rPr>
              <a:t>forno regulado para temperatura de 70-80</a:t>
            </a:r>
            <a:r>
              <a:rPr lang="pt-BR" b="1" baseline="30000" dirty="0">
                <a:solidFill>
                  <a:srgbClr val="00FF00"/>
                </a:solidFill>
                <a:latin typeface="Arial" pitchFamily="34" charset="0"/>
              </a:rPr>
              <a:t>o</a:t>
            </a:r>
            <a:r>
              <a:rPr lang="pt-BR" b="1" dirty="0">
                <a:solidFill>
                  <a:srgbClr val="00FF00"/>
                </a:solidFill>
                <a:latin typeface="Arial" pitchFamily="34" charset="0"/>
              </a:rPr>
              <a:t>C 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o </a:t>
            </a:r>
            <a:r>
              <a:rPr lang="pt-BR" b="1" dirty="0">
                <a:solidFill>
                  <a:srgbClr val="00FF00"/>
                </a:solidFill>
                <a:latin typeface="Arial" pitchFamily="34" charset="0"/>
              </a:rPr>
              <a:t>pleno sol 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y </a:t>
            </a:r>
            <a:r>
              <a:rPr lang="pt-BR" b="1" dirty="0" err="1" smtClean="0">
                <a:solidFill>
                  <a:srgbClr val="00FF00"/>
                </a:solidFill>
                <a:latin typeface="Arial" pitchFamily="34" charset="0"/>
              </a:rPr>
              <a:t>poner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00FF00"/>
                </a:solidFill>
                <a:latin typeface="Arial" pitchFamily="34" charset="0"/>
              </a:rPr>
              <a:t>en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 bolsas </a:t>
            </a:r>
            <a:r>
              <a:rPr lang="pt-BR" b="1" dirty="0">
                <a:solidFill>
                  <a:srgbClr val="00FF00"/>
                </a:solidFill>
                <a:latin typeface="Arial" pitchFamily="34" charset="0"/>
              </a:rPr>
              <a:t>de papel 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y enviar hasta </a:t>
            </a:r>
            <a:r>
              <a:rPr lang="pt-BR" b="1" dirty="0" err="1" smtClean="0">
                <a:solidFill>
                  <a:srgbClr val="00FF00"/>
                </a:solidFill>
                <a:latin typeface="Arial" pitchFamily="34" charset="0"/>
              </a:rPr>
              <a:t>el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00FF00"/>
                </a:solidFill>
                <a:latin typeface="Arial" pitchFamily="34" charset="0"/>
              </a:rPr>
              <a:t>laboratório.</a:t>
            </a:r>
          </a:p>
          <a:p>
            <a:pPr marL="457200" indent="-457200">
              <a:spcBef>
                <a:spcPct val="50000"/>
              </a:spcBef>
              <a:buFont typeface="Symbol" pitchFamily="18" charset="2"/>
              <a:buNone/>
            </a:pP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O </a:t>
            </a:r>
            <a:r>
              <a:rPr lang="pt-BR" b="1" dirty="0" err="1" smtClean="0">
                <a:solidFill>
                  <a:srgbClr val="00FF00"/>
                </a:solidFill>
                <a:latin typeface="Arial" pitchFamily="34" charset="0"/>
              </a:rPr>
              <a:t>mantener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00FF00"/>
                </a:solidFill>
                <a:latin typeface="Arial" pitchFamily="34" charset="0"/>
              </a:rPr>
              <a:t>muestras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00FF00"/>
                </a:solidFill>
                <a:latin typeface="Arial" pitchFamily="34" charset="0"/>
              </a:rPr>
              <a:t>en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00FF00"/>
                </a:solidFill>
                <a:latin typeface="Arial" pitchFamily="34" charset="0"/>
              </a:rPr>
              <a:t>refrigerador 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o </a:t>
            </a:r>
            <a:r>
              <a:rPr lang="pt-BR" b="1" dirty="0">
                <a:solidFill>
                  <a:srgbClr val="00FF00"/>
                </a:solidFill>
                <a:latin typeface="Arial" pitchFamily="34" charset="0"/>
              </a:rPr>
              <a:t>isopor </a:t>
            </a:r>
            <a:r>
              <a:rPr lang="pt-BR" b="1" dirty="0" err="1" smtClean="0">
                <a:solidFill>
                  <a:srgbClr val="00FF00"/>
                </a:solidFill>
                <a:latin typeface="Arial" pitchFamily="34" charset="0"/>
              </a:rPr>
              <a:t>con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00FF00"/>
                </a:solidFill>
                <a:latin typeface="Arial" pitchFamily="34" charset="0"/>
              </a:rPr>
              <a:t>hielo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00FF00"/>
                </a:solidFill>
                <a:latin typeface="Arial" pitchFamily="34" charset="0"/>
              </a:rPr>
              <a:t>(2-3 </a:t>
            </a:r>
            <a:r>
              <a:rPr lang="pt-BR" b="1" dirty="0" err="1" smtClean="0">
                <a:solidFill>
                  <a:srgbClr val="00FF00"/>
                </a:solidFill>
                <a:latin typeface="Arial" pitchFamily="34" charset="0"/>
              </a:rPr>
              <a:t>días</a:t>
            </a:r>
            <a:r>
              <a:rPr lang="pt-BR" b="1" dirty="0">
                <a:solidFill>
                  <a:srgbClr val="00FF00"/>
                </a:solidFill>
                <a:latin typeface="Arial" pitchFamily="34" charset="0"/>
              </a:rPr>
              <a:t>) 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hasta </a:t>
            </a:r>
            <a:r>
              <a:rPr lang="pt-BR" b="1" dirty="0" err="1" smtClean="0">
                <a:solidFill>
                  <a:srgbClr val="00FF00"/>
                </a:solidFill>
                <a:latin typeface="Arial" pitchFamily="34" charset="0"/>
              </a:rPr>
              <a:t>la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00FF00"/>
                </a:solidFill>
                <a:latin typeface="Arial" pitchFamily="34" charset="0"/>
              </a:rPr>
              <a:t>llegada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00FF00"/>
                </a:solidFill>
                <a:latin typeface="Arial" pitchFamily="34" charset="0"/>
              </a:rPr>
              <a:t>en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00FF00"/>
                </a:solidFill>
                <a:latin typeface="Arial" pitchFamily="34" charset="0"/>
              </a:rPr>
              <a:t>el</a:t>
            </a:r>
            <a:r>
              <a:rPr lang="pt-BR" b="1" dirty="0" smtClean="0">
                <a:solidFill>
                  <a:srgbClr val="00FF00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00FF00"/>
                </a:solidFill>
                <a:latin typeface="Arial" pitchFamily="34" charset="0"/>
              </a:rPr>
              <a:t>laboratório.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aixaDeTexto 1"/>
          <p:cNvSpPr txBox="1">
            <a:spLocks noChangeArrowheads="1"/>
          </p:cNvSpPr>
          <p:nvPr/>
        </p:nvSpPr>
        <p:spPr bwMode="auto">
          <a:xfrm>
            <a:off x="1000125" y="2000250"/>
            <a:ext cx="735806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Rellenar</a:t>
            </a:r>
            <a:r>
              <a:rPr lang="pt-BR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formulario</a:t>
            </a:r>
            <a:r>
              <a:rPr lang="pt-BR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</a:t>
            </a:r>
            <a:r>
              <a:rPr lang="pt-BR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información</a:t>
            </a:r>
            <a:r>
              <a:rPr lang="pt-BR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pt-BR" sz="3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</a:t>
            </a:r>
            <a:r>
              <a:rPr lang="pt-BR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muestra</a:t>
            </a:r>
            <a:endParaRPr lang="pt-BR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pt-BR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Optar </a:t>
            </a:r>
            <a:r>
              <a:rPr lang="pt-BR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por </a:t>
            </a:r>
            <a:r>
              <a:rPr lang="pt-BR" sz="3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un</a:t>
            </a:r>
            <a:r>
              <a:rPr lang="pt-BR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Laboratório credenciado </a:t>
            </a:r>
            <a:r>
              <a:rPr lang="pt-BR" sz="3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en</a:t>
            </a:r>
            <a:r>
              <a:rPr lang="pt-BR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programas que emitem “</a:t>
            </a:r>
            <a:r>
              <a:rPr lang="pt-BR" sz="3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sello</a:t>
            </a:r>
            <a:r>
              <a:rPr lang="pt-BR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pt-BR" sz="3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cualidade</a:t>
            </a:r>
            <a:r>
              <a:rPr lang="pt-BR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49155" name="Retângulo 2"/>
          <p:cNvSpPr>
            <a:spLocks noChangeArrowheads="1"/>
          </p:cNvSpPr>
          <p:nvPr/>
        </p:nvSpPr>
        <p:spPr bwMode="auto">
          <a:xfrm>
            <a:off x="1000125" y="0"/>
            <a:ext cx="792956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Symbol" pitchFamily="18" charset="2"/>
              <a:buNone/>
            </a:pPr>
            <a:endParaRPr lang="pt-BR" sz="3600" b="1" dirty="0">
              <a:solidFill>
                <a:srgbClr val="FF3300"/>
              </a:solidFill>
              <a:latin typeface="Arial" pitchFamily="34" charset="0"/>
            </a:endParaRPr>
          </a:p>
          <a:p>
            <a:pPr marL="457200" indent="-457200">
              <a:spcBef>
                <a:spcPct val="50000"/>
              </a:spcBef>
              <a:buFont typeface="Symbol" pitchFamily="18" charset="2"/>
              <a:buNone/>
            </a:pPr>
            <a:r>
              <a:rPr lang="pt-BR" sz="3600" b="1" dirty="0">
                <a:solidFill>
                  <a:srgbClr val="FF3300"/>
                </a:solidFill>
                <a:latin typeface="Arial" pitchFamily="34" charset="0"/>
              </a:rPr>
              <a:t>Envio </a:t>
            </a:r>
            <a:r>
              <a:rPr lang="pt-BR" sz="3600" b="1" dirty="0" smtClean="0">
                <a:solidFill>
                  <a:srgbClr val="FF3300"/>
                </a:solidFill>
                <a:latin typeface="Arial" pitchFamily="34" charset="0"/>
              </a:rPr>
              <a:t>para </a:t>
            </a:r>
            <a:r>
              <a:rPr lang="pt-BR" sz="3600" b="1" dirty="0" err="1" smtClean="0">
                <a:solidFill>
                  <a:srgbClr val="FF3300"/>
                </a:solidFill>
                <a:latin typeface="Arial" pitchFamily="34" charset="0"/>
              </a:rPr>
              <a:t>el</a:t>
            </a:r>
            <a:r>
              <a:rPr lang="pt-BR" sz="3600" b="1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pt-BR" sz="3600" b="1" dirty="0">
                <a:solidFill>
                  <a:srgbClr val="FF3300"/>
                </a:solidFill>
                <a:latin typeface="Arial" pitchFamily="34" charset="0"/>
              </a:rPr>
              <a:t>Laboratório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030413" y="282575"/>
            <a:ext cx="56989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3600" b="1" i="1" dirty="0" err="1" smtClean="0">
                <a:solidFill>
                  <a:schemeClr val="folHlink"/>
                </a:solidFill>
                <a:latin typeface="Arial" pitchFamily="34" charset="0"/>
              </a:rPr>
              <a:t>Formulario</a:t>
            </a:r>
            <a:r>
              <a:rPr lang="pt-BR" sz="3600" b="1" i="1" dirty="0" smtClean="0">
                <a:solidFill>
                  <a:schemeClr val="folHlink"/>
                </a:solidFill>
                <a:latin typeface="Arial" pitchFamily="34" charset="0"/>
              </a:rPr>
              <a:t> de </a:t>
            </a:r>
            <a:r>
              <a:rPr lang="pt-BR" sz="3600" b="1" i="1" dirty="0" err="1" smtClean="0">
                <a:solidFill>
                  <a:schemeClr val="folHlink"/>
                </a:solidFill>
                <a:latin typeface="Arial" pitchFamily="34" charset="0"/>
              </a:rPr>
              <a:t>la</a:t>
            </a:r>
            <a:r>
              <a:rPr lang="pt-BR" sz="3600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sz="3600" b="1" i="1" dirty="0" err="1" smtClean="0">
                <a:solidFill>
                  <a:schemeClr val="folHlink"/>
                </a:solidFill>
                <a:latin typeface="Arial" pitchFamily="34" charset="0"/>
              </a:rPr>
              <a:t>muestra</a:t>
            </a:r>
            <a:endParaRPr lang="pt-BR" sz="3600" b="1" i="1" dirty="0">
              <a:solidFill>
                <a:schemeClr val="folHlink"/>
              </a:solidFill>
              <a:latin typeface="Arial" pitchFamily="34" charset="0"/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371600" y="26670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50180" name="Rectangle 6"/>
          <p:cNvSpPr>
            <a:spLocks noChangeArrowheads="1"/>
          </p:cNvSpPr>
          <p:nvPr/>
        </p:nvSpPr>
        <p:spPr bwMode="auto">
          <a:xfrm>
            <a:off x="1066800" y="1066800"/>
            <a:ext cx="914400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en-US" sz="1600" b="1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0" hangingPunct="0"/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Amostra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 n</a:t>
            </a:r>
            <a:r>
              <a:rPr lang="en-US" sz="1600" b="1" u="sng" baseline="30000" dirty="0">
                <a:latin typeface="Arial" pitchFamily="34" charset="0"/>
                <a:cs typeface="Times New Roman" pitchFamily="18" charset="0"/>
              </a:rPr>
              <a:t>o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. ____.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Identificação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 do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Produtor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: __________________</a:t>
            </a:r>
          </a:p>
          <a:p>
            <a:pPr algn="ctr" eaLnBrk="0" hangingPunct="0"/>
            <a:endParaRPr lang="en-US" sz="1600" b="1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r>
              <a:rPr lang="en-US" sz="1600" b="1" dirty="0">
                <a:latin typeface="Arial" pitchFamily="34" charset="0"/>
                <a:cs typeface="Times New Roman" pitchFamily="18" charset="0"/>
              </a:rPr>
              <a:t>1 -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Identificação</a:t>
            </a:r>
            <a:endParaRPr lang="en-US" sz="1600" b="1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r>
              <a:rPr lang="en-US" sz="1600" b="1" dirty="0">
                <a:latin typeface="Arial" pitchFamily="34" charset="0"/>
                <a:cs typeface="Times New Roman" pitchFamily="18" charset="0"/>
              </a:rPr>
              <a:t>	Nome do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proprietário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:</a:t>
            </a:r>
            <a:endParaRPr lang="en-US" sz="1600" b="1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r>
              <a:rPr lang="en-US" sz="1600" b="1" dirty="0">
                <a:latin typeface="Arial" pitchFamily="34" charset="0"/>
                <a:cs typeface="Times New Roman" pitchFamily="18" charset="0"/>
              </a:rPr>
              <a:t>	Nome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da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propriedade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:</a:t>
            </a:r>
            <a:endParaRPr lang="en-US" sz="1600" b="1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r>
              <a:rPr lang="en-US" sz="1600" b="1" dirty="0">
                <a:latin typeface="Arial" pitchFamily="34" charset="0"/>
                <a:cs typeface="Times New Roman" pitchFamily="18" charset="0"/>
              </a:rPr>
              <a:t>	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Endereço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:</a:t>
            </a:r>
            <a:endParaRPr lang="en-US" sz="1600" b="1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r>
              <a:rPr lang="en-US" sz="1600" b="1" dirty="0">
                <a:latin typeface="Arial" pitchFamily="34" charset="0"/>
                <a:cs typeface="Times New Roman" pitchFamily="18" charset="0"/>
              </a:rPr>
              <a:t>	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Responsável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pela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remessa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:</a:t>
            </a:r>
            <a:endParaRPr lang="en-US" sz="1600" b="1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r>
              <a:rPr lang="en-US" sz="1600" b="1" dirty="0">
                <a:latin typeface="Arial" pitchFamily="34" charset="0"/>
                <a:cs typeface="Times New Roman" pitchFamily="18" charset="0"/>
              </a:rPr>
              <a:t> </a:t>
            </a:r>
            <a:endParaRPr lang="en-US" sz="1600" b="1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r>
              <a:rPr lang="en-US" sz="1600" b="1" dirty="0">
                <a:latin typeface="Arial" pitchFamily="34" charset="0"/>
                <a:cs typeface="Times New Roman" pitchFamily="18" charset="0"/>
              </a:rPr>
              <a:t>2 -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Descrição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da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amostra</a:t>
            </a:r>
            <a:endParaRPr lang="en-US" sz="1600" b="1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r>
              <a:rPr lang="en-US" sz="1600" b="1" dirty="0">
                <a:latin typeface="Arial" pitchFamily="34" charset="0"/>
                <a:cs typeface="Times New Roman" pitchFamily="18" charset="0"/>
              </a:rPr>
              <a:t>	Data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da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amostragem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:             </a:t>
            </a:r>
            <a:endParaRPr lang="en-US" sz="1600" b="1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r>
              <a:rPr lang="en-US" sz="1600" b="1" dirty="0">
                <a:latin typeface="Arial" pitchFamily="34" charset="0"/>
                <a:cs typeface="Times New Roman" pitchFamily="18" charset="0"/>
              </a:rPr>
              <a:t>	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Tipo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da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folha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amostrada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: </a:t>
            </a:r>
            <a:endParaRPr lang="en-US" sz="1600" b="1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r>
              <a:rPr lang="en-US" sz="1600" b="1" dirty="0">
                <a:latin typeface="Arial" pitchFamily="34" charset="0"/>
                <a:cs typeface="Times New Roman" pitchFamily="18" charset="0"/>
              </a:rPr>
              <a:t>	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Cultura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:                       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Variedade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:                         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Idade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:</a:t>
            </a:r>
            <a:endParaRPr lang="en-US" sz="1600" b="1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r>
              <a:rPr lang="en-US" sz="1600" b="1" dirty="0">
                <a:latin typeface="Arial" pitchFamily="34" charset="0"/>
                <a:cs typeface="Times New Roman" pitchFamily="18" charset="0"/>
              </a:rPr>
              <a:t>	Data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da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última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pulverização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 foliar:</a:t>
            </a:r>
            <a:endParaRPr lang="en-US" sz="1600" b="1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r>
              <a:rPr lang="en-US" sz="1600" b="1" dirty="0">
                <a:latin typeface="Arial" pitchFamily="34" charset="0"/>
                <a:cs typeface="Times New Roman" pitchFamily="18" charset="0"/>
              </a:rPr>
              <a:t> </a:t>
            </a:r>
            <a:endParaRPr lang="en-US" sz="1600" b="1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r>
              <a:rPr lang="en-US" sz="1600" b="1" dirty="0">
                <a:latin typeface="Arial" pitchFamily="34" charset="0"/>
                <a:cs typeface="Times New Roman" pitchFamily="18" charset="0"/>
              </a:rPr>
              <a:t>3 -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Nutrientes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 a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serem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analizados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:</a:t>
            </a:r>
            <a:endParaRPr lang="en-US" sz="1600" b="1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r>
              <a:rPr lang="en-US" sz="1600" b="1" dirty="0">
                <a:latin typeface="Arial" pitchFamily="34" charset="0"/>
                <a:cs typeface="Times New Roman" pitchFamily="18" charset="0"/>
              </a:rPr>
              <a:t>   (  )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macronutrientes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 (  )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micronutrientes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 (Fe,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Mn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, B, Zn, Cu)  (  ) </a:t>
            </a:r>
            <a:r>
              <a:rPr lang="en-US" sz="1600" b="1" dirty="0" err="1">
                <a:latin typeface="Arial" pitchFamily="34" charset="0"/>
                <a:cs typeface="Times New Roman" pitchFamily="18" charset="0"/>
              </a:rPr>
              <a:t>outros</a:t>
            </a:r>
            <a:r>
              <a:rPr lang="en-US" sz="1600" b="1" dirty="0">
                <a:latin typeface="Arial" pitchFamily="34" charset="0"/>
                <a:cs typeface="Times New Roman" pitchFamily="18" charset="0"/>
              </a:rPr>
              <a:t>  ____ </a:t>
            </a:r>
          </a:p>
          <a:p>
            <a:pPr eaLnBrk="0" hangingPunct="0"/>
            <a:endParaRPr lang="en-US" sz="1600" b="1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r>
              <a:rPr lang="pt-BR" sz="1600" b="1" dirty="0">
                <a:latin typeface="Arial" pitchFamily="34" charset="0"/>
                <a:cs typeface="Times New Roman" pitchFamily="18" charset="0"/>
              </a:rPr>
              <a:t>4 - Recomendações desejadas:</a:t>
            </a:r>
            <a:r>
              <a:rPr lang="en-US" sz="1600" b="1" dirty="0"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aixaDeTexto 1"/>
          <p:cNvSpPr txBox="1">
            <a:spLocks noChangeArrowheads="1"/>
          </p:cNvSpPr>
          <p:nvPr/>
        </p:nvSpPr>
        <p:spPr bwMode="auto">
          <a:xfrm>
            <a:off x="1143000" y="-142875"/>
            <a:ext cx="8001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Optar por Laboratório credenciado </a:t>
            </a:r>
            <a:r>
              <a:rPr lang="pt-BR" sz="3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en</a:t>
            </a:r>
            <a:r>
              <a:rPr lang="pt-BR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programas que </a:t>
            </a:r>
            <a:r>
              <a:rPr lang="pt-BR" sz="3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emiten</a:t>
            </a:r>
            <a:r>
              <a:rPr lang="pt-BR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pt-BR" sz="3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sello</a:t>
            </a:r>
            <a:r>
              <a:rPr lang="pt-BR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pt-BR" sz="3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cualidade</a:t>
            </a:r>
            <a:r>
              <a:rPr lang="pt-BR" sz="3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51203" name="Retângulo 2"/>
          <p:cNvSpPr>
            <a:spLocks noChangeArrowheads="1"/>
          </p:cNvSpPr>
          <p:nvPr/>
        </p:nvSpPr>
        <p:spPr bwMode="auto">
          <a:xfrm>
            <a:off x="1000125" y="2428875"/>
            <a:ext cx="7929563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Symbol" pitchFamily="18" charset="2"/>
              <a:buNone/>
            </a:pPr>
            <a:endParaRPr lang="pt-BR" sz="3600" b="1" dirty="0">
              <a:solidFill>
                <a:srgbClr val="FF3300"/>
              </a:solidFill>
              <a:latin typeface="Arial" pitchFamily="34" charset="0"/>
            </a:endParaRPr>
          </a:p>
          <a:p>
            <a:pPr marL="457200" indent="-457200">
              <a:spcBef>
                <a:spcPct val="50000"/>
              </a:spcBef>
              <a:buFont typeface="Symbol" pitchFamily="18" charset="2"/>
              <a:buNone/>
            </a:pPr>
            <a:r>
              <a:rPr lang="pt-BR" sz="3600" dirty="0">
                <a:latin typeface="Arial" pitchFamily="34" charset="0"/>
                <a:cs typeface="Arial" pitchFamily="34" charset="0"/>
              </a:rPr>
              <a:t>Programa </a:t>
            </a:r>
            <a:r>
              <a:rPr lang="pt-BR" sz="3600" dirty="0" err="1">
                <a:latin typeface="Arial" pitchFamily="34" charset="0"/>
                <a:cs typeface="Arial" pitchFamily="34" charset="0"/>
              </a:rPr>
              <a:t>Interlaboratorial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 de </a:t>
            </a:r>
            <a:r>
              <a:rPr lang="pt-BR" sz="3600" dirty="0" err="1" smtClean="0">
                <a:latin typeface="Arial" pitchFamily="34" charset="0"/>
                <a:cs typeface="Arial" pitchFamily="34" charset="0"/>
              </a:rPr>
              <a:t>Análisis</a:t>
            </a:r>
            <a:r>
              <a:rPr lang="pt-BR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dirty="0">
                <a:latin typeface="Arial" pitchFamily="34" charset="0"/>
                <a:cs typeface="Arial" pitchFamily="34" charset="0"/>
              </a:rPr>
              <a:t>de Tecido Vegetal - PIATV</a:t>
            </a:r>
          </a:p>
          <a:p>
            <a:pPr marL="457200" indent="-457200">
              <a:spcBef>
                <a:spcPct val="50000"/>
              </a:spcBef>
              <a:buFont typeface="Symbol" pitchFamily="18" charset="2"/>
              <a:buNone/>
            </a:pPr>
            <a:endParaRPr lang="pt-BR" b="1" dirty="0">
              <a:solidFill>
                <a:srgbClr val="FF3300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tângulo 2"/>
          <p:cNvSpPr>
            <a:spLocks noChangeArrowheads="1"/>
          </p:cNvSpPr>
          <p:nvPr/>
        </p:nvSpPr>
        <p:spPr bwMode="auto">
          <a:xfrm>
            <a:off x="1214438" y="-357188"/>
            <a:ext cx="7929562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Symbol" pitchFamily="18" charset="2"/>
              <a:buNone/>
            </a:pPr>
            <a:endParaRPr lang="pt-BR" sz="3600" b="1" dirty="0">
              <a:solidFill>
                <a:srgbClr val="FF3300"/>
              </a:solidFill>
              <a:latin typeface="Arial" pitchFamily="34" charset="0"/>
            </a:endParaRPr>
          </a:p>
          <a:p>
            <a:pPr marL="457200" indent="-457200">
              <a:spcBef>
                <a:spcPct val="50000"/>
              </a:spcBef>
              <a:buFont typeface="Symbol" pitchFamily="18" charset="2"/>
              <a:buNone/>
            </a:pPr>
            <a:r>
              <a:rPr lang="pt-BR" sz="4000" b="1" dirty="0">
                <a:solidFill>
                  <a:srgbClr val="FFFF00"/>
                </a:solidFill>
                <a:latin typeface="Arial" pitchFamily="34" charset="0"/>
              </a:rPr>
              <a:t>PIATV</a:t>
            </a:r>
          </a:p>
          <a:p>
            <a:pPr marL="457200" indent="-457200">
              <a:spcBef>
                <a:spcPct val="50000"/>
              </a:spcBef>
              <a:buFont typeface="Symbol" pitchFamily="18" charset="2"/>
              <a:buNone/>
            </a:pPr>
            <a:r>
              <a:rPr lang="pt-BR" b="1" dirty="0">
                <a:solidFill>
                  <a:srgbClr val="FF3300"/>
                </a:solidFill>
                <a:latin typeface="Arial" pitchFamily="34" charset="0"/>
              </a:rPr>
              <a:t>Início </a:t>
            </a:r>
            <a:r>
              <a:rPr lang="pt-BR" b="1" dirty="0" err="1" smtClean="0">
                <a:solidFill>
                  <a:srgbClr val="FF3300"/>
                </a:solidFill>
                <a:latin typeface="Arial" pitchFamily="34" charset="0"/>
              </a:rPr>
              <a:t>en</a:t>
            </a:r>
            <a:r>
              <a:rPr lang="pt-BR" b="1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FF3300"/>
                </a:solidFill>
                <a:latin typeface="Arial" pitchFamily="34" charset="0"/>
              </a:rPr>
              <a:t>1982 </a:t>
            </a:r>
            <a:r>
              <a:rPr lang="pt-BR" b="1" dirty="0" err="1" smtClean="0">
                <a:solidFill>
                  <a:srgbClr val="FF3300"/>
                </a:solidFill>
                <a:latin typeface="Arial" pitchFamily="34" charset="0"/>
              </a:rPr>
              <a:t>con</a:t>
            </a:r>
            <a:r>
              <a:rPr lang="pt-BR" b="1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FF3300"/>
                </a:solidFill>
                <a:latin typeface="Arial" pitchFamily="34" charset="0"/>
              </a:rPr>
              <a:t>Dr. Bataglia </a:t>
            </a:r>
            <a:r>
              <a:rPr lang="pt-BR" b="1" dirty="0" smtClean="0">
                <a:solidFill>
                  <a:srgbClr val="FF3300"/>
                </a:solidFill>
                <a:latin typeface="Arial" pitchFamily="34" charset="0"/>
              </a:rPr>
              <a:t>y </a:t>
            </a:r>
            <a:r>
              <a:rPr lang="pt-BR" b="1" dirty="0">
                <a:solidFill>
                  <a:srgbClr val="FF3300"/>
                </a:solidFill>
                <a:latin typeface="Arial" pitchFamily="34" charset="0"/>
              </a:rPr>
              <a:t>Dr. </a:t>
            </a:r>
            <a:r>
              <a:rPr lang="pt-BR" b="1" dirty="0" err="1">
                <a:solidFill>
                  <a:srgbClr val="FF3300"/>
                </a:solidFill>
                <a:latin typeface="Arial" pitchFamily="34" charset="0"/>
              </a:rPr>
              <a:t>Carmello</a:t>
            </a:r>
            <a:endParaRPr lang="pt-BR" b="1" dirty="0">
              <a:solidFill>
                <a:srgbClr val="FF3300"/>
              </a:solidFill>
              <a:latin typeface="Arial" pitchFamily="34" charset="0"/>
            </a:endParaRPr>
          </a:p>
          <a:p>
            <a:pPr marL="457200" indent="-457200">
              <a:spcBef>
                <a:spcPct val="50000"/>
              </a:spcBef>
              <a:buFont typeface="Symbol" pitchFamily="18" charset="2"/>
              <a:buNone/>
            </a:pPr>
            <a:r>
              <a:rPr lang="pt-BR" b="1" dirty="0">
                <a:solidFill>
                  <a:srgbClr val="FF3300"/>
                </a:solidFill>
                <a:latin typeface="Arial" pitchFamily="34" charset="0"/>
              </a:rPr>
              <a:t>+ 100 laboratórios </a:t>
            </a:r>
            <a:r>
              <a:rPr lang="pt-BR" b="1" dirty="0" err="1" smtClean="0">
                <a:solidFill>
                  <a:srgbClr val="FF3300"/>
                </a:solidFill>
                <a:latin typeface="Arial" pitchFamily="34" charset="0"/>
              </a:rPr>
              <a:t>en</a:t>
            </a:r>
            <a:r>
              <a:rPr lang="pt-BR" b="1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FF3300"/>
                </a:solidFill>
                <a:latin typeface="Arial" pitchFamily="34" charset="0"/>
              </a:rPr>
              <a:t>Brasil</a:t>
            </a:r>
          </a:p>
        </p:txBody>
      </p:sp>
      <p:sp>
        <p:nvSpPr>
          <p:cNvPr id="52227" name="Rectangle 1"/>
          <p:cNvSpPr>
            <a:spLocks noChangeArrowheads="1"/>
          </p:cNvSpPr>
          <p:nvPr/>
        </p:nvSpPr>
        <p:spPr bwMode="auto">
          <a:xfrm rot="10800000" flipV="1">
            <a:off x="1071538" y="2303214"/>
            <a:ext cx="807246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OBJETIVOS:</a:t>
            </a:r>
          </a:p>
          <a:p>
            <a:pPr eaLnBrk="0" hangingPunct="0"/>
            <a:endParaRPr lang="en-US" dirty="0">
              <a:latin typeface="Arial" pitchFamily="34" charset="0"/>
              <a:cs typeface="Arial" pitchFamily="34" charset="0"/>
            </a:endParaRPr>
          </a:p>
          <a:p>
            <a:pPr eaLnBrk="0" hangingPunct="0"/>
            <a:r>
              <a:rPr lang="en-US" dirty="0" err="1">
                <a:latin typeface="Arial" pitchFamily="34" charset="0"/>
                <a:cs typeface="Arial" pitchFamily="34" charset="0"/>
              </a:rPr>
              <a:t>Preservar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y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estimular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práctica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de la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análise</a:t>
            </a:r>
            <a:r>
              <a:rPr lang="en-US" dirty="0">
                <a:latin typeface="Arial" pitchFamily="34" charset="0"/>
                <a:cs typeface="Arial" pitchFamily="34" charset="0"/>
              </a:rPr>
              <a:t> de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plantas</a:t>
            </a:r>
            <a:r>
              <a:rPr lang="en-US" dirty="0">
                <a:latin typeface="Arial" pitchFamily="34" charset="0"/>
                <a:cs typeface="Arial" pitchFamily="34" charset="0"/>
              </a:rPr>
              <a:t>;</a:t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endParaRPr lang="en-US" dirty="0">
              <a:latin typeface="Arial" pitchFamily="34" charset="0"/>
              <a:cs typeface="Arial" pitchFamily="34" charset="0"/>
            </a:endParaRPr>
          </a:p>
          <a:p>
            <a:pPr eaLnBrk="0" hangingPunct="0"/>
            <a:r>
              <a:rPr lang="en-US" dirty="0" err="1">
                <a:latin typeface="Arial" pitchFamily="34" charset="0"/>
                <a:cs typeface="Arial" pitchFamily="34" charset="0"/>
              </a:rPr>
              <a:t>Controlar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la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cualidade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del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trabajo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de los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laboratórios</a:t>
            </a:r>
            <a:r>
              <a:rPr lang="en-US" dirty="0">
                <a:latin typeface="Arial" pitchFamily="34" charset="0"/>
                <a:cs typeface="Arial" pitchFamily="34" charset="0"/>
              </a:rPr>
              <a:t>;</a:t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endParaRPr lang="en-US" dirty="0">
              <a:latin typeface="Arial" pitchFamily="34" charset="0"/>
              <a:cs typeface="Arial" pitchFamily="34" charset="0"/>
            </a:endParaRPr>
          </a:p>
          <a:p>
            <a:pPr eaLnBrk="0" hangingPunct="0"/>
            <a:r>
              <a:rPr lang="en-US" dirty="0" err="1">
                <a:latin typeface="Arial" pitchFamily="34" charset="0"/>
                <a:cs typeface="Arial" pitchFamily="34" charset="0"/>
              </a:rPr>
              <a:t>Garantir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 los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usuarios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la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confianza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en los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resultados</a:t>
            </a:r>
            <a:r>
              <a:rPr lang="en-US" dirty="0">
                <a:latin typeface="Arial" pitchFamily="34" charset="0"/>
                <a:cs typeface="Arial" pitchFamily="34" charset="0"/>
              </a:rPr>
              <a:t>;</a:t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endParaRPr lang="en-US" dirty="0">
              <a:latin typeface="Arial" pitchFamily="34" charset="0"/>
              <a:cs typeface="Arial" pitchFamily="34" charset="0"/>
            </a:endParaRPr>
          </a:p>
          <a:p>
            <a:pPr eaLnBrk="0" hangingPunct="0"/>
            <a:r>
              <a:rPr lang="en-US" dirty="0" err="1" smtClean="0">
                <a:latin typeface="Arial" pitchFamily="34" charset="0"/>
                <a:cs typeface="Arial" pitchFamily="34" charset="0"/>
              </a:rPr>
              <a:t>Mejoramiento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constante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de </a:t>
            </a:r>
            <a:r>
              <a:rPr lang="en-US" dirty="0">
                <a:latin typeface="Arial" pitchFamily="34" charset="0"/>
                <a:cs typeface="Arial" pitchFamily="34" charset="0"/>
              </a:rPr>
              <a:t>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metodología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y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analistas</a:t>
            </a:r>
            <a:r>
              <a:rPr lang="en-US" dirty="0">
                <a:latin typeface="Arial" pitchFamily="34" charset="0"/>
                <a:cs typeface="Arial" pitchFamily="34" charset="0"/>
              </a:rPr>
              <a:t>;</a:t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endParaRPr lang="en-US" dirty="0">
              <a:latin typeface="Arial" pitchFamily="34" charset="0"/>
              <a:cs typeface="Arial" pitchFamily="34" charset="0"/>
            </a:endParaRPr>
          </a:p>
          <a:p>
            <a:pPr eaLnBrk="0" hangingPunct="0"/>
            <a:r>
              <a:rPr lang="en-US" dirty="0" err="1" smtClean="0">
                <a:latin typeface="Arial" pitchFamily="34" charset="0"/>
                <a:cs typeface="Arial" pitchFamily="34" charset="0"/>
              </a:rPr>
              <a:t>Posibilitar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 los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laboratorios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un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diferencial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en el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mercado</a:t>
            </a:r>
            <a:r>
              <a:rPr lang="en-US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52228" name="Picture 2" descr="http://www.piatv.com.br/imagens/set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" y="-236538"/>
            <a:ext cx="8572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3" descr="http://www.piatv.com.br/imagens/set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" y="-84138"/>
            <a:ext cx="85725" cy="10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4" descr="http://www.piatv.com.br/imagens/set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" y="68263"/>
            <a:ext cx="8572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5" descr="http://www.piatv.com.br/imagens/set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" y="220663"/>
            <a:ext cx="8572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Retângulo 8"/>
          <p:cNvSpPr>
            <a:spLocks noChangeArrowheads="1"/>
          </p:cNvSpPr>
          <p:nvPr/>
        </p:nvSpPr>
        <p:spPr bwMode="auto">
          <a:xfrm>
            <a:off x="5800725" y="6396038"/>
            <a:ext cx="3343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spcBef>
                <a:spcPct val="50000"/>
              </a:spcBef>
              <a:buFont typeface="Symbol" pitchFamily="18" charset="2"/>
              <a:buNone/>
            </a:pPr>
            <a:r>
              <a:rPr lang="pt-BR">
                <a:latin typeface="Arial" pitchFamily="34" charset="0"/>
                <a:cs typeface="Arial" pitchFamily="34" charset="0"/>
              </a:rPr>
              <a:t>http://www.piatv.com.br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CaixaDeTexto 1"/>
          <p:cNvSpPr txBox="1">
            <a:spLocks noChangeArrowheads="1"/>
          </p:cNvSpPr>
          <p:nvPr/>
        </p:nvSpPr>
        <p:spPr bwMode="auto">
          <a:xfrm>
            <a:off x="1428750" y="-214313"/>
            <a:ext cx="7500938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pt-BR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3600" b="1" dirty="0">
                <a:latin typeface="Arial" pitchFamily="34" charset="0"/>
                <a:cs typeface="Arial" pitchFamily="34" charset="0"/>
              </a:rPr>
              <a:t>Procedimentos de preparo 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de </a:t>
            </a:r>
            <a:r>
              <a:rPr lang="pt-BR" sz="3600" b="1" dirty="0" err="1" smtClean="0">
                <a:latin typeface="Arial" pitchFamily="34" charset="0"/>
                <a:cs typeface="Arial" pitchFamily="34" charset="0"/>
              </a:rPr>
              <a:t>la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 err="1" smtClean="0">
                <a:latin typeface="Arial" pitchFamily="34" charset="0"/>
                <a:cs typeface="Arial" pitchFamily="34" charset="0"/>
              </a:rPr>
              <a:t>muestra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 err="1" smtClean="0">
                <a:latin typeface="Arial" pitchFamily="34" charset="0"/>
                <a:cs typeface="Arial" pitchFamily="34" charset="0"/>
              </a:rPr>
              <a:t>en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 err="1" smtClean="0">
                <a:latin typeface="Arial" pitchFamily="34" charset="0"/>
                <a:cs typeface="Arial" pitchFamily="34" charset="0"/>
              </a:rPr>
              <a:t>el</a:t>
            </a:r>
            <a:r>
              <a:rPr lang="pt-BR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3600" b="1" dirty="0" err="1" smtClean="0">
                <a:latin typeface="Arial" pitchFamily="34" charset="0"/>
                <a:cs typeface="Arial" pitchFamily="34" charset="0"/>
              </a:rPr>
              <a:t>laboratorio</a:t>
            </a:r>
            <a:endParaRPr lang="pt-BR" sz="3600" b="1" dirty="0">
              <a:latin typeface="Arial" pitchFamily="34" charset="0"/>
              <a:cs typeface="Arial" pitchFamily="34" charset="0"/>
            </a:endParaRPr>
          </a:p>
          <a:p>
            <a:endParaRPr lang="pt-BR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251" name="Text Box 2"/>
          <p:cNvSpPr txBox="1">
            <a:spLocks noChangeArrowheads="1"/>
          </p:cNvSpPr>
          <p:nvPr/>
        </p:nvSpPr>
        <p:spPr bwMode="auto">
          <a:xfrm>
            <a:off x="2571750" y="2857500"/>
            <a:ext cx="3631059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800" b="1" i="1" dirty="0" smtClean="0">
                <a:solidFill>
                  <a:srgbClr val="FFFF99"/>
                </a:solidFill>
                <a:latin typeface="Arial" pitchFamily="34" charset="0"/>
              </a:rPr>
              <a:t>LAVADO</a:t>
            </a:r>
            <a:endParaRPr lang="pt-BR" sz="2800" b="1" i="1" dirty="0">
              <a:solidFill>
                <a:srgbClr val="FFFF99"/>
              </a:solidFill>
              <a:latin typeface="Arial" pitchFamily="34" charset="0"/>
            </a:endParaRPr>
          </a:p>
          <a:p>
            <a:pPr eaLnBrk="0" hangingPunct="0"/>
            <a:endParaRPr lang="pt-BR" sz="2800" b="1" i="1" dirty="0">
              <a:solidFill>
                <a:srgbClr val="FFFF99"/>
              </a:solidFill>
              <a:latin typeface="Arial" pitchFamily="34" charset="0"/>
            </a:endParaRPr>
          </a:p>
          <a:p>
            <a:pPr eaLnBrk="0" hangingPunct="0"/>
            <a:r>
              <a:rPr lang="pt-BR" sz="2800" b="1" i="1" dirty="0" smtClean="0">
                <a:solidFill>
                  <a:srgbClr val="FFFF99"/>
                </a:solidFill>
                <a:latin typeface="Arial" pitchFamily="34" charset="0"/>
              </a:rPr>
              <a:t>SECADO</a:t>
            </a:r>
            <a:endParaRPr lang="pt-BR" sz="2800" b="1" i="1" dirty="0">
              <a:solidFill>
                <a:srgbClr val="FFFF99"/>
              </a:solidFill>
              <a:latin typeface="Arial" pitchFamily="34" charset="0"/>
            </a:endParaRPr>
          </a:p>
          <a:p>
            <a:pPr eaLnBrk="0" hangingPunct="0"/>
            <a:endParaRPr lang="pt-BR" sz="2800" b="1" i="1" dirty="0">
              <a:solidFill>
                <a:srgbClr val="FFFF99"/>
              </a:solidFill>
              <a:latin typeface="Arial" pitchFamily="34" charset="0"/>
            </a:endParaRPr>
          </a:p>
          <a:p>
            <a:pPr eaLnBrk="0" hangingPunct="0"/>
            <a:r>
              <a:rPr lang="pt-BR" sz="2800" b="1" i="1" dirty="0" smtClean="0">
                <a:solidFill>
                  <a:srgbClr val="FFFF99"/>
                </a:solidFill>
                <a:latin typeface="Arial" pitchFamily="34" charset="0"/>
              </a:rPr>
              <a:t>MOLIENDA</a:t>
            </a:r>
            <a:endParaRPr lang="pt-BR" sz="2800" b="1" i="1" dirty="0">
              <a:solidFill>
                <a:srgbClr val="FFFF99"/>
              </a:solidFill>
              <a:latin typeface="Arial" pitchFamily="34" charset="0"/>
            </a:endParaRPr>
          </a:p>
          <a:p>
            <a:pPr eaLnBrk="0" hangingPunct="0"/>
            <a:endParaRPr lang="pt-BR" sz="2800" b="1" i="1" dirty="0">
              <a:solidFill>
                <a:srgbClr val="FFFF99"/>
              </a:solidFill>
              <a:latin typeface="Arial" pitchFamily="34" charset="0"/>
            </a:endParaRPr>
          </a:p>
          <a:p>
            <a:pPr eaLnBrk="0" hangingPunct="0"/>
            <a:r>
              <a:rPr lang="pt-BR" sz="2800" b="1" i="1" dirty="0" smtClean="0">
                <a:solidFill>
                  <a:srgbClr val="FFFF99"/>
                </a:solidFill>
                <a:latin typeface="Arial" pitchFamily="34" charset="0"/>
              </a:rPr>
              <a:t>ALMACENAMIENTO</a:t>
            </a:r>
            <a:endParaRPr lang="pt-BR" sz="2800" b="1" i="1" dirty="0">
              <a:solidFill>
                <a:srgbClr val="FFFF99"/>
              </a:solidFill>
              <a:latin typeface="Arial" pitchFamily="34" charset="0"/>
            </a:endParaRPr>
          </a:p>
        </p:txBody>
      </p:sp>
      <p:sp>
        <p:nvSpPr>
          <p:cNvPr id="53252" name="Raio 3"/>
          <p:cNvSpPr>
            <a:spLocks noChangeArrowheads="1"/>
          </p:cNvSpPr>
          <p:nvPr/>
        </p:nvSpPr>
        <p:spPr bwMode="auto">
          <a:xfrm>
            <a:off x="2071688" y="2786063"/>
            <a:ext cx="428625" cy="357187"/>
          </a:xfrm>
          <a:prstGeom prst="lightningBol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3253" name="Raio 4"/>
          <p:cNvSpPr>
            <a:spLocks noChangeArrowheads="1"/>
          </p:cNvSpPr>
          <p:nvPr/>
        </p:nvSpPr>
        <p:spPr bwMode="auto">
          <a:xfrm>
            <a:off x="2071688" y="3571875"/>
            <a:ext cx="428625" cy="357188"/>
          </a:xfrm>
          <a:prstGeom prst="lightningBol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3254" name="Raio 5"/>
          <p:cNvSpPr>
            <a:spLocks noChangeArrowheads="1"/>
          </p:cNvSpPr>
          <p:nvPr/>
        </p:nvSpPr>
        <p:spPr bwMode="auto">
          <a:xfrm>
            <a:off x="2071688" y="4429125"/>
            <a:ext cx="428625" cy="357188"/>
          </a:xfrm>
          <a:prstGeom prst="lightningBol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3255" name="Raio 6"/>
          <p:cNvSpPr>
            <a:spLocks noChangeArrowheads="1"/>
          </p:cNvSpPr>
          <p:nvPr/>
        </p:nvSpPr>
        <p:spPr bwMode="auto">
          <a:xfrm>
            <a:off x="2000250" y="5286375"/>
            <a:ext cx="428625" cy="357188"/>
          </a:xfrm>
          <a:prstGeom prst="lightningBol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1371600" y="26670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1071563" y="1643063"/>
            <a:ext cx="8382000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endParaRPr lang="pt-BR" sz="2700" b="1" dirty="0">
              <a:solidFill>
                <a:srgbClr val="00FFFF"/>
              </a:solidFill>
              <a:latin typeface="Arial" pitchFamily="34" charset="0"/>
            </a:endParaRPr>
          </a:p>
          <a:p>
            <a:pPr marL="457200" indent="-457200">
              <a:spcBef>
                <a:spcPct val="50000"/>
              </a:spcBef>
              <a:buFont typeface="Symbol" pitchFamily="18" charset="2"/>
              <a:buChar char="Ö"/>
            </a:pPr>
            <a:r>
              <a:rPr lang="pt-BR" sz="2700" b="1" i="1" dirty="0" err="1" smtClean="0">
                <a:solidFill>
                  <a:srgbClr val="FFFF00"/>
                </a:solidFill>
                <a:latin typeface="Arial" pitchFamily="34" charset="0"/>
                <a:sym typeface="Symbol" pitchFamily="18" charset="2"/>
              </a:rPr>
              <a:t>Agua</a:t>
            </a:r>
            <a:r>
              <a:rPr lang="pt-BR" sz="2700" b="1" i="1" dirty="0" smtClean="0">
                <a:solidFill>
                  <a:srgbClr val="FFFF00"/>
                </a:solidFill>
                <a:latin typeface="Arial" pitchFamily="34" charset="0"/>
                <a:sym typeface="Symbol" pitchFamily="18" charset="2"/>
              </a:rPr>
              <a:t> </a:t>
            </a:r>
            <a:r>
              <a:rPr lang="pt-BR" sz="2700" b="1" i="1" dirty="0" err="1" smtClean="0">
                <a:solidFill>
                  <a:srgbClr val="FFFF00"/>
                </a:solidFill>
                <a:latin typeface="Arial" pitchFamily="34" charset="0"/>
                <a:sym typeface="Symbol" pitchFamily="18" charset="2"/>
              </a:rPr>
              <a:t>corriente</a:t>
            </a:r>
            <a:endParaRPr lang="pt-BR" sz="2700" b="1" i="1" dirty="0">
              <a:solidFill>
                <a:srgbClr val="FFFF00"/>
              </a:solidFill>
              <a:latin typeface="Arial" pitchFamily="34" charset="0"/>
              <a:sym typeface="Symbol" pitchFamily="18" charset="2"/>
            </a:endParaRPr>
          </a:p>
          <a:p>
            <a:pPr marL="457200" indent="-457200">
              <a:spcBef>
                <a:spcPct val="50000"/>
              </a:spcBef>
              <a:buFont typeface="Symbol" pitchFamily="18" charset="2"/>
              <a:buChar char="Ö"/>
            </a:pPr>
            <a:r>
              <a:rPr lang="pt-BR" sz="2700" b="1" i="1" dirty="0" err="1" smtClean="0">
                <a:solidFill>
                  <a:srgbClr val="FFFF00"/>
                </a:solidFill>
                <a:latin typeface="Arial" pitchFamily="34" charset="0"/>
                <a:sym typeface="Symbol" pitchFamily="18" charset="2"/>
              </a:rPr>
              <a:t>Solución</a:t>
            </a:r>
            <a:r>
              <a:rPr lang="pt-BR" sz="2700" b="1" i="1" dirty="0" smtClean="0">
                <a:solidFill>
                  <a:srgbClr val="FFFF00"/>
                </a:solidFill>
                <a:latin typeface="Arial" pitchFamily="34" charset="0"/>
                <a:sym typeface="Symbol" pitchFamily="18" charset="2"/>
              </a:rPr>
              <a:t> </a:t>
            </a:r>
            <a:r>
              <a:rPr lang="pt-BR" sz="2700" b="1" i="1" dirty="0">
                <a:solidFill>
                  <a:srgbClr val="FFFF00"/>
                </a:solidFill>
                <a:latin typeface="Arial" pitchFamily="34" charset="0"/>
                <a:sym typeface="Symbol" pitchFamily="18" charset="2"/>
              </a:rPr>
              <a:t>detergente (0,1%)</a:t>
            </a:r>
          </a:p>
          <a:p>
            <a:pPr marL="457200" indent="-457200">
              <a:spcBef>
                <a:spcPct val="50000"/>
              </a:spcBef>
              <a:buFont typeface="Symbol" pitchFamily="18" charset="2"/>
              <a:buChar char="Ö"/>
            </a:pPr>
            <a:r>
              <a:rPr lang="pt-BR" sz="2700" b="1" i="1" dirty="0" err="1" smtClean="0">
                <a:solidFill>
                  <a:srgbClr val="FFFF00"/>
                </a:solidFill>
                <a:latin typeface="Arial" pitchFamily="34" charset="0"/>
                <a:sym typeface="Symbol" pitchFamily="18" charset="2"/>
              </a:rPr>
              <a:t>Solución</a:t>
            </a:r>
            <a:r>
              <a:rPr lang="pt-BR" sz="2700" b="1" i="1" dirty="0" smtClean="0">
                <a:solidFill>
                  <a:srgbClr val="FFFF00"/>
                </a:solidFill>
                <a:latin typeface="Arial" pitchFamily="34" charset="0"/>
                <a:sym typeface="Symbol" pitchFamily="18" charset="2"/>
              </a:rPr>
              <a:t> </a:t>
            </a:r>
            <a:r>
              <a:rPr lang="pt-BR" sz="2700" b="1" i="1" dirty="0">
                <a:solidFill>
                  <a:srgbClr val="FFFF00"/>
                </a:solidFill>
                <a:latin typeface="Arial" pitchFamily="34" charset="0"/>
                <a:sym typeface="Symbol" pitchFamily="18" charset="2"/>
              </a:rPr>
              <a:t>ácida (</a:t>
            </a:r>
            <a:r>
              <a:rPr lang="pt-BR" sz="2700" b="1" i="1" dirty="0" err="1">
                <a:solidFill>
                  <a:srgbClr val="FFFF00"/>
                </a:solidFill>
                <a:latin typeface="Arial" pitchFamily="34" charset="0"/>
                <a:sym typeface="Symbol" pitchFamily="18" charset="2"/>
              </a:rPr>
              <a:t>HCl</a:t>
            </a:r>
            <a:r>
              <a:rPr lang="pt-BR" sz="2700" b="1" i="1" dirty="0">
                <a:solidFill>
                  <a:srgbClr val="FFFF00"/>
                </a:solidFill>
                <a:latin typeface="Arial" pitchFamily="34" charset="0"/>
                <a:sym typeface="Symbol" pitchFamily="18" charset="2"/>
              </a:rPr>
              <a:t>) (0,3%)</a:t>
            </a:r>
          </a:p>
          <a:p>
            <a:pPr marL="457200" indent="-457200">
              <a:spcBef>
                <a:spcPct val="50000"/>
              </a:spcBef>
              <a:buFont typeface="Symbol" pitchFamily="18" charset="2"/>
              <a:buChar char="Ö"/>
            </a:pPr>
            <a:r>
              <a:rPr lang="pt-BR" sz="2700" b="1" i="1" dirty="0" err="1" smtClean="0">
                <a:solidFill>
                  <a:srgbClr val="FFFF00"/>
                </a:solidFill>
                <a:latin typeface="Arial" pitchFamily="34" charset="0"/>
                <a:sym typeface="Symbol" pitchFamily="18" charset="2"/>
              </a:rPr>
              <a:t>Agua</a:t>
            </a:r>
            <a:r>
              <a:rPr lang="pt-BR" sz="2700" b="1" i="1" dirty="0" smtClean="0">
                <a:solidFill>
                  <a:srgbClr val="FFFF00"/>
                </a:solidFill>
                <a:latin typeface="Arial" pitchFamily="34" charset="0"/>
                <a:sym typeface="Symbol" pitchFamily="18" charset="2"/>
              </a:rPr>
              <a:t> </a:t>
            </a:r>
            <a:r>
              <a:rPr lang="pt-BR" sz="2700" b="1" i="1" dirty="0">
                <a:solidFill>
                  <a:srgbClr val="FFFF00"/>
                </a:solidFill>
                <a:latin typeface="Arial" pitchFamily="34" charset="0"/>
                <a:sym typeface="Symbol" pitchFamily="18" charset="2"/>
              </a:rPr>
              <a:t>deionizada</a:t>
            </a:r>
          </a:p>
          <a:p>
            <a:pPr marL="457200" indent="-457200">
              <a:spcBef>
                <a:spcPct val="50000"/>
              </a:spcBef>
              <a:buFont typeface="Symbol" pitchFamily="18" charset="2"/>
              <a:buNone/>
            </a:pPr>
            <a:endParaRPr lang="pt-BR" sz="27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54276" name="Retângulo 4"/>
          <p:cNvSpPr>
            <a:spLocks noChangeArrowheads="1"/>
          </p:cNvSpPr>
          <p:nvPr/>
        </p:nvSpPr>
        <p:spPr bwMode="auto">
          <a:xfrm>
            <a:off x="1857375" y="428625"/>
            <a:ext cx="16477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2800" b="1" i="1" dirty="0" smtClean="0">
                <a:solidFill>
                  <a:srgbClr val="FFFF99"/>
                </a:solidFill>
                <a:latin typeface="Arial" pitchFamily="34" charset="0"/>
              </a:rPr>
              <a:t>LAVADO</a:t>
            </a:r>
            <a:endParaRPr lang="pt-BR" sz="2800" b="1" i="1" dirty="0">
              <a:solidFill>
                <a:srgbClr val="FFFF99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 descr="http://www.ganalab.com.br/produtos/p_Q314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2047875"/>
            <a:ext cx="571500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1027"/>
          <p:cNvSpPr txBox="1">
            <a:spLocks noChangeArrowheads="1"/>
          </p:cNvSpPr>
          <p:nvPr/>
        </p:nvSpPr>
        <p:spPr bwMode="auto">
          <a:xfrm>
            <a:off x="1371600" y="26670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55300" name="Text Box 1028"/>
          <p:cNvSpPr txBox="1">
            <a:spLocks noChangeArrowheads="1"/>
          </p:cNvSpPr>
          <p:nvPr/>
        </p:nvSpPr>
        <p:spPr bwMode="auto">
          <a:xfrm>
            <a:off x="914400" y="1143000"/>
            <a:ext cx="8229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Symbol" pitchFamily="18" charset="2"/>
              <a:buNone/>
            </a:pPr>
            <a:r>
              <a:rPr lang="pt-BR" b="1" dirty="0">
                <a:solidFill>
                  <a:srgbClr val="FF3300"/>
                </a:solidFill>
                <a:latin typeface="Arial" pitchFamily="34" charset="0"/>
              </a:rPr>
              <a:t>	</a:t>
            </a:r>
            <a:r>
              <a:rPr lang="pt-BR" b="1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3300"/>
                </a:solidFill>
                <a:latin typeface="Arial" pitchFamily="34" charset="0"/>
              </a:rPr>
              <a:t>Es</a:t>
            </a:r>
            <a:r>
              <a:rPr lang="pt-BR" b="1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3300"/>
                </a:solidFill>
                <a:latin typeface="Arial" pitchFamily="34" charset="0"/>
              </a:rPr>
              <a:t>hecha</a:t>
            </a:r>
            <a:r>
              <a:rPr lang="pt-BR" b="1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3300"/>
                </a:solidFill>
                <a:latin typeface="Arial" pitchFamily="34" charset="0"/>
              </a:rPr>
              <a:t>en</a:t>
            </a:r>
            <a:r>
              <a:rPr lang="pt-BR" b="1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FF3300"/>
                </a:solidFill>
                <a:latin typeface="Arial" pitchFamily="34" charset="0"/>
              </a:rPr>
              <a:t>estufa </a:t>
            </a:r>
            <a:r>
              <a:rPr lang="pt-BR" b="1" dirty="0" err="1" smtClean="0">
                <a:solidFill>
                  <a:srgbClr val="FF3300"/>
                </a:solidFill>
                <a:latin typeface="Arial" pitchFamily="34" charset="0"/>
              </a:rPr>
              <a:t>con</a:t>
            </a:r>
            <a:r>
              <a:rPr lang="pt-BR" b="1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3300"/>
                </a:solidFill>
                <a:latin typeface="Arial" pitchFamily="34" charset="0"/>
              </a:rPr>
              <a:t>circulación</a:t>
            </a:r>
            <a:r>
              <a:rPr lang="pt-BR" b="1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3300"/>
                </a:solidFill>
                <a:latin typeface="Arial" pitchFamily="34" charset="0"/>
              </a:rPr>
              <a:t>forzada</a:t>
            </a:r>
            <a:r>
              <a:rPr lang="pt-BR" b="1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FF3300"/>
                </a:solidFill>
                <a:latin typeface="Arial" pitchFamily="34" charset="0"/>
              </a:rPr>
              <a:t>de </a:t>
            </a:r>
            <a:r>
              <a:rPr lang="pt-BR" b="1" dirty="0" err="1" smtClean="0">
                <a:solidFill>
                  <a:srgbClr val="FF3300"/>
                </a:solidFill>
                <a:latin typeface="Arial" pitchFamily="34" charset="0"/>
              </a:rPr>
              <a:t>aire</a:t>
            </a:r>
            <a:r>
              <a:rPr lang="pt-BR" b="1" dirty="0" smtClean="0">
                <a:solidFill>
                  <a:srgbClr val="FF3300"/>
                </a:solidFill>
                <a:latin typeface="Arial" pitchFamily="34" charset="0"/>
              </a:rPr>
              <a:t> a </a:t>
            </a:r>
            <a:r>
              <a:rPr lang="pt-BR" b="1" dirty="0">
                <a:solidFill>
                  <a:srgbClr val="FF3300"/>
                </a:solidFill>
                <a:latin typeface="Arial" pitchFamily="34" charset="0"/>
              </a:rPr>
              <a:t>65 a 70</a:t>
            </a:r>
            <a:r>
              <a:rPr lang="pt-BR" b="1" baseline="30000" dirty="0">
                <a:solidFill>
                  <a:srgbClr val="FF3300"/>
                </a:solidFill>
                <a:latin typeface="Arial" pitchFamily="34" charset="0"/>
              </a:rPr>
              <a:t>o</a:t>
            </a:r>
            <a:r>
              <a:rPr lang="pt-BR" b="1" dirty="0">
                <a:solidFill>
                  <a:srgbClr val="FF3300"/>
                </a:solidFill>
                <a:latin typeface="Arial" pitchFamily="34" charset="0"/>
              </a:rPr>
              <a:t>C </a:t>
            </a:r>
            <a:r>
              <a:rPr lang="pt-BR" b="1" dirty="0" smtClean="0">
                <a:solidFill>
                  <a:srgbClr val="FF3300"/>
                </a:solidFill>
                <a:latin typeface="Arial" pitchFamily="34" charset="0"/>
              </a:rPr>
              <a:t>hasta </a:t>
            </a:r>
            <a:r>
              <a:rPr lang="pt-BR" b="1" dirty="0" err="1" smtClean="0">
                <a:solidFill>
                  <a:srgbClr val="FF3300"/>
                </a:solidFill>
                <a:latin typeface="Arial" pitchFamily="34" charset="0"/>
              </a:rPr>
              <a:t>masa</a:t>
            </a:r>
            <a:r>
              <a:rPr lang="pt-BR" b="1" dirty="0" smtClean="0">
                <a:solidFill>
                  <a:srgbClr val="FF3300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FF3300"/>
                </a:solidFill>
                <a:latin typeface="Arial" pitchFamily="34" charset="0"/>
              </a:rPr>
              <a:t>constante.</a:t>
            </a:r>
          </a:p>
        </p:txBody>
      </p:sp>
      <p:sp>
        <p:nvSpPr>
          <p:cNvPr id="55301" name="Text Box 2"/>
          <p:cNvSpPr txBox="1">
            <a:spLocks noChangeArrowheads="1"/>
          </p:cNvSpPr>
          <p:nvPr/>
        </p:nvSpPr>
        <p:spPr bwMode="auto">
          <a:xfrm>
            <a:off x="2714625" y="0"/>
            <a:ext cx="33575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pt-BR" sz="2800" b="1" i="1" dirty="0">
              <a:solidFill>
                <a:srgbClr val="FFFF99"/>
              </a:solidFill>
              <a:latin typeface="Arial" pitchFamily="34" charset="0"/>
            </a:endParaRPr>
          </a:p>
          <a:p>
            <a:pPr eaLnBrk="0" hangingPunct="0"/>
            <a:r>
              <a:rPr lang="pt-BR" sz="2800" b="1" i="1" dirty="0" smtClean="0">
                <a:solidFill>
                  <a:srgbClr val="FFFF99"/>
                </a:solidFill>
                <a:latin typeface="Arial" pitchFamily="34" charset="0"/>
              </a:rPr>
              <a:t>SECADO</a:t>
            </a:r>
            <a:endParaRPr lang="pt-BR" sz="2800" b="1" i="1" dirty="0">
              <a:solidFill>
                <a:srgbClr val="FFFF99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027"/>
          <p:cNvSpPr txBox="1">
            <a:spLocks noChangeArrowheads="1"/>
          </p:cNvSpPr>
          <p:nvPr/>
        </p:nvSpPr>
        <p:spPr bwMode="auto">
          <a:xfrm>
            <a:off x="1371600" y="26670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56323" name="Text Box 1028"/>
          <p:cNvSpPr txBox="1">
            <a:spLocks noChangeArrowheads="1"/>
          </p:cNvSpPr>
          <p:nvPr/>
        </p:nvSpPr>
        <p:spPr bwMode="auto">
          <a:xfrm>
            <a:off x="1143000" y="2214563"/>
            <a:ext cx="8001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pt-BR" b="1" dirty="0">
                <a:solidFill>
                  <a:srgbClr val="00FFFF"/>
                </a:solidFill>
                <a:latin typeface="Arial" pitchFamily="34" charset="0"/>
              </a:rPr>
              <a:t>	</a:t>
            </a:r>
            <a:r>
              <a:rPr lang="pt-BR" b="1" dirty="0" err="1" smtClean="0">
                <a:solidFill>
                  <a:srgbClr val="00FFFF"/>
                </a:solidFill>
                <a:latin typeface="Arial" pitchFamily="34" charset="0"/>
              </a:rPr>
              <a:t>Molienda</a:t>
            </a:r>
            <a:r>
              <a:rPr lang="pt-BR" b="1" dirty="0" smtClean="0">
                <a:solidFill>
                  <a:srgbClr val="00FFFF"/>
                </a:solidFill>
                <a:latin typeface="Arial" pitchFamily="34" charset="0"/>
              </a:rPr>
              <a:t>: </a:t>
            </a:r>
            <a:r>
              <a:rPr lang="pt-BR" b="1" dirty="0" err="1" smtClean="0">
                <a:solidFill>
                  <a:srgbClr val="00FFFF"/>
                </a:solidFill>
                <a:latin typeface="Arial" pitchFamily="34" charset="0"/>
              </a:rPr>
              <a:t>pulverización</a:t>
            </a:r>
            <a:r>
              <a:rPr lang="pt-BR" b="1" dirty="0" smtClean="0">
                <a:solidFill>
                  <a:srgbClr val="00FFFF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00FFFF"/>
                </a:solidFill>
                <a:latin typeface="Arial" pitchFamily="34" charset="0"/>
              </a:rPr>
              <a:t>en</a:t>
            </a:r>
            <a:r>
              <a:rPr lang="pt-BR" b="1" dirty="0" smtClean="0">
                <a:solidFill>
                  <a:srgbClr val="00FFFF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00FFFF"/>
                </a:solidFill>
                <a:latin typeface="Arial" pitchFamily="34" charset="0"/>
              </a:rPr>
              <a:t>molino</a:t>
            </a:r>
            <a:r>
              <a:rPr lang="pt-BR" b="1" dirty="0" smtClean="0">
                <a:solidFill>
                  <a:srgbClr val="00FFFF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00FFFF"/>
                </a:solidFill>
                <a:latin typeface="Arial" pitchFamily="34" charset="0"/>
              </a:rPr>
              <a:t>para </a:t>
            </a:r>
            <a:r>
              <a:rPr lang="pt-BR" b="1" dirty="0" err="1" smtClean="0">
                <a:solidFill>
                  <a:srgbClr val="00FFFF"/>
                </a:solidFill>
                <a:latin typeface="Arial" pitchFamily="34" charset="0"/>
              </a:rPr>
              <a:t>tener</a:t>
            </a:r>
            <a:r>
              <a:rPr lang="pt-BR" b="1" dirty="0" smtClean="0">
                <a:solidFill>
                  <a:srgbClr val="00FFFF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00FFFF"/>
                </a:solidFill>
                <a:latin typeface="Arial" pitchFamily="34" charset="0"/>
              </a:rPr>
              <a:t>material fino </a:t>
            </a:r>
            <a:r>
              <a:rPr lang="pt-BR" b="1" dirty="0" smtClean="0">
                <a:solidFill>
                  <a:srgbClr val="00FFFF"/>
                </a:solidFill>
                <a:latin typeface="Arial" pitchFamily="34" charset="0"/>
              </a:rPr>
              <a:t>y </a:t>
            </a:r>
            <a:r>
              <a:rPr lang="pt-BR" b="1" dirty="0" err="1" smtClean="0">
                <a:solidFill>
                  <a:srgbClr val="00FFFF"/>
                </a:solidFill>
                <a:latin typeface="Arial" pitchFamily="34" charset="0"/>
              </a:rPr>
              <a:t>homogeneo</a:t>
            </a:r>
            <a:r>
              <a:rPr lang="pt-BR" b="1" dirty="0" smtClean="0">
                <a:solidFill>
                  <a:srgbClr val="00FFFF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00FFFF"/>
                </a:solidFill>
                <a:latin typeface="Arial" pitchFamily="34" charset="0"/>
              </a:rPr>
              <a:t>para </a:t>
            </a:r>
            <a:r>
              <a:rPr lang="pt-BR" b="1" dirty="0" err="1" smtClean="0">
                <a:solidFill>
                  <a:srgbClr val="00FFFF"/>
                </a:solidFill>
                <a:latin typeface="Arial" pitchFamily="34" charset="0"/>
              </a:rPr>
              <a:t>análisis</a:t>
            </a:r>
            <a:r>
              <a:rPr lang="pt-BR" b="1" dirty="0" smtClean="0">
                <a:solidFill>
                  <a:srgbClr val="00FFFF"/>
                </a:solidFill>
                <a:latin typeface="Arial" pitchFamily="34" charset="0"/>
              </a:rPr>
              <a:t>;</a:t>
            </a:r>
            <a:endParaRPr lang="pt-BR" b="1" dirty="0">
              <a:solidFill>
                <a:srgbClr val="00FFFF"/>
              </a:solidFill>
              <a:latin typeface="Arial" pitchFamily="34" charset="0"/>
            </a:endParaRPr>
          </a:p>
        </p:txBody>
      </p:sp>
      <p:sp>
        <p:nvSpPr>
          <p:cNvPr id="56324" name="Text Box 2"/>
          <p:cNvSpPr txBox="1">
            <a:spLocks noChangeArrowheads="1"/>
          </p:cNvSpPr>
          <p:nvPr/>
        </p:nvSpPr>
        <p:spPr bwMode="auto">
          <a:xfrm>
            <a:off x="2714625" y="0"/>
            <a:ext cx="33575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pt-BR" sz="2800" b="1" i="1" dirty="0">
              <a:solidFill>
                <a:srgbClr val="FFFF99"/>
              </a:solidFill>
              <a:latin typeface="Arial" pitchFamily="34" charset="0"/>
            </a:endParaRPr>
          </a:p>
          <a:p>
            <a:pPr eaLnBrk="0" hangingPunct="0"/>
            <a:r>
              <a:rPr lang="pt-BR" sz="2800" b="1" i="1" dirty="0" smtClean="0">
                <a:solidFill>
                  <a:srgbClr val="FFFF99"/>
                </a:solidFill>
                <a:latin typeface="Arial" pitchFamily="34" charset="0"/>
              </a:rPr>
              <a:t>MOLIENDA</a:t>
            </a:r>
            <a:endParaRPr lang="pt-BR" sz="2800" b="1" i="1" dirty="0">
              <a:solidFill>
                <a:srgbClr val="FFFF99"/>
              </a:solidFill>
              <a:latin typeface="Arial" pitchFamily="34" charset="0"/>
            </a:endParaRPr>
          </a:p>
        </p:txBody>
      </p:sp>
      <p:pic>
        <p:nvPicPr>
          <p:cNvPr id="56325" name="Picture 6" descr="http://www.newquimica.com.br/produtos/MA_680___Macro_moinho_de_rotor_vertical_com_facas_moveis_e_fixas_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38" y="3348038"/>
            <a:ext cx="2786062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914400" y="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pt-BR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DIAGNOSE VISUAL</a:t>
            </a:r>
          </a:p>
        </p:txBody>
      </p:sp>
      <p:sp>
        <p:nvSpPr>
          <p:cNvPr id="12291" name="AutoShape 8" descr="Plant Image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2292" name="AutoShape 10" descr="Plant Image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12293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143000"/>
            <a:ext cx="6953250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8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7696200" y="6629400"/>
            <a:ext cx="1371600" cy="1524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t-BR" sz="1000" smtClean="0">
                <a:solidFill>
                  <a:schemeClr val="folHlink"/>
                </a:solidFill>
                <a:cs typeface="Times New Roman" pitchFamily="18" charset="0"/>
              </a:rPr>
              <a:t>Atrazine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027"/>
          <p:cNvSpPr txBox="1">
            <a:spLocks noChangeArrowheads="1"/>
          </p:cNvSpPr>
          <p:nvPr/>
        </p:nvSpPr>
        <p:spPr bwMode="auto">
          <a:xfrm>
            <a:off x="1371600" y="26670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57347" name="Text Box 1028"/>
          <p:cNvSpPr txBox="1">
            <a:spLocks noChangeArrowheads="1"/>
          </p:cNvSpPr>
          <p:nvPr/>
        </p:nvSpPr>
        <p:spPr bwMode="auto">
          <a:xfrm>
            <a:off x="914400" y="2143125"/>
            <a:ext cx="8229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pt-BR" b="1" dirty="0">
                <a:solidFill>
                  <a:srgbClr val="FFFF00"/>
                </a:solidFill>
                <a:latin typeface="Arial" pitchFamily="34" charset="0"/>
              </a:rPr>
              <a:t>	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Almacenamiento</a:t>
            </a:r>
            <a:r>
              <a:rPr lang="pt-BR" b="1" dirty="0">
                <a:solidFill>
                  <a:srgbClr val="FFFF00"/>
                </a:solidFill>
                <a:latin typeface="Arial" pitchFamily="34" charset="0"/>
              </a:rPr>
              <a:t>: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las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hojas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molidas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són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ponidas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en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 bolsos </a:t>
            </a:r>
            <a:r>
              <a:rPr lang="pt-BR" b="1" dirty="0">
                <a:solidFill>
                  <a:srgbClr val="FFFF00"/>
                </a:solidFill>
                <a:latin typeface="Arial" pitchFamily="34" charset="0"/>
              </a:rPr>
              <a:t>de papel devidamente etiquetados, 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donde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fican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 hasta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el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pt-BR" b="1" dirty="0">
                <a:solidFill>
                  <a:srgbClr val="FFFF00"/>
                </a:solidFill>
                <a:latin typeface="Arial" pitchFamily="34" charset="0"/>
              </a:rPr>
              <a:t>momento 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de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la</a:t>
            </a:r>
            <a:r>
              <a:rPr lang="pt-BR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pt-BR" b="1" dirty="0" err="1" smtClean="0">
                <a:solidFill>
                  <a:srgbClr val="FFFF00"/>
                </a:solidFill>
                <a:latin typeface="Arial" pitchFamily="34" charset="0"/>
              </a:rPr>
              <a:t>análisis</a:t>
            </a:r>
            <a:r>
              <a:rPr lang="pt-BR" b="1" dirty="0">
                <a:solidFill>
                  <a:srgbClr val="FFFF00"/>
                </a:solidFill>
                <a:latin typeface="Arial" pitchFamily="34" charset="0"/>
              </a:rPr>
              <a:t>.</a:t>
            </a:r>
          </a:p>
        </p:txBody>
      </p:sp>
      <p:sp>
        <p:nvSpPr>
          <p:cNvPr id="57348" name="Text Box 2"/>
          <p:cNvSpPr txBox="1">
            <a:spLocks noChangeArrowheads="1"/>
          </p:cNvSpPr>
          <p:nvPr/>
        </p:nvSpPr>
        <p:spPr bwMode="auto">
          <a:xfrm>
            <a:off x="2643188" y="571500"/>
            <a:ext cx="41433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pt-BR" sz="2800" b="1" i="1" dirty="0">
              <a:solidFill>
                <a:srgbClr val="FFFF99"/>
              </a:solidFill>
              <a:latin typeface="Arial" pitchFamily="34" charset="0"/>
            </a:endParaRPr>
          </a:p>
          <a:p>
            <a:pPr eaLnBrk="0" hangingPunct="0"/>
            <a:r>
              <a:rPr lang="pt-BR" sz="2800" b="1" i="1" dirty="0" smtClean="0">
                <a:solidFill>
                  <a:srgbClr val="FFFF99"/>
                </a:solidFill>
                <a:latin typeface="Arial" pitchFamily="34" charset="0"/>
              </a:rPr>
              <a:t>ALMACENAMIENTO</a:t>
            </a:r>
            <a:endParaRPr lang="pt-BR" sz="2800" b="1" i="1" dirty="0">
              <a:solidFill>
                <a:srgbClr val="FFFF99"/>
              </a:solidFill>
              <a:latin typeface="Arial" pitchFamily="34" charset="0"/>
            </a:endParaRPr>
          </a:p>
        </p:txBody>
      </p:sp>
      <p:pic>
        <p:nvPicPr>
          <p:cNvPr id="57349" name="Picture 8" descr="Detra Lab Laboratory Furniture System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5225" y="3476625"/>
            <a:ext cx="543877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lipse 13"/>
          <p:cNvSpPr>
            <a:spLocks noChangeArrowheads="1"/>
          </p:cNvSpPr>
          <p:nvPr/>
        </p:nvSpPr>
        <p:spPr bwMode="auto">
          <a:xfrm>
            <a:off x="1571625" y="1643063"/>
            <a:ext cx="6072188" cy="85725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8371" name="Text Box 1027"/>
          <p:cNvSpPr txBox="1">
            <a:spLocks noChangeArrowheads="1"/>
          </p:cNvSpPr>
          <p:nvPr/>
        </p:nvSpPr>
        <p:spPr bwMode="auto">
          <a:xfrm>
            <a:off x="1371600" y="26670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58372" name="Text Box 1028"/>
          <p:cNvSpPr txBox="1">
            <a:spLocks noChangeArrowheads="1"/>
          </p:cNvSpPr>
          <p:nvPr/>
        </p:nvSpPr>
        <p:spPr bwMode="auto">
          <a:xfrm>
            <a:off x="914400" y="3000375"/>
            <a:ext cx="822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pt-BR" sz="3200" b="1" dirty="0" err="1" smtClean="0">
                <a:solidFill>
                  <a:srgbClr val="FFFF00"/>
                </a:solidFill>
                <a:latin typeface="Arial" pitchFamily="34" charset="0"/>
              </a:rPr>
              <a:t>Digestón</a:t>
            </a:r>
            <a:endParaRPr lang="pt-BR" sz="3200" b="1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58373" name="Text Box 2"/>
          <p:cNvSpPr txBox="1">
            <a:spLocks noChangeArrowheads="1"/>
          </p:cNvSpPr>
          <p:nvPr/>
        </p:nvSpPr>
        <p:spPr bwMode="auto">
          <a:xfrm>
            <a:off x="2214563" y="-142875"/>
            <a:ext cx="4929187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pt-BR" sz="3200" b="1" i="1" dirty="0">
              <a:solidFill>
                <a:srgbClr val="FFFF99"/>
              </a:solidFill>
              <a:latin typeface="Arial" pitchFamily="34" charset="0"/>
            </a:endParaRPr>
          </a:p>
          <a:p>
            <a:pPr eaLnBrk="0" hangingPunct="0"/>
            <a:r>
              <a:rPr lang="pt-BR" sz="3200" b="1" i="1" dirty="0">
                <a:solidFill>
                  <a:srgbClr val="FFFF99"/>
                </a:solidFill>
                <a:latin typeface="Arial" pitchFamily="34" charset="0"/>
              </a:rPr>
              <a:t>    </a:t>
            </a:r>
            <a:r>
              <a:rPr lang="pt-BR" sz="3200" b="1" i="1" dirty="0" smtClean="0">
                <a:solidFill>
                  <a:srgbClr val="FFFF99"/>
                </a:solidFill>
                <a:latin typeface="Arial" pitchFamily="34" charset="0"/>
              </a:rPr>
              <a:t>ANÁLISIS </a:t>
            </a:r>
            <a:r>
              <a:rPr lang="pt-BR" sz="3200" b="1" i="1" dirty="0">
                <a:solidFill>
                  <a:srgbClr val="FFFF99"/>
                </a:solidFill>
                <a:latin typeface="Arial" pitchFamily="34" charset="0"/>
              </a:rPr>
              <a:t>QUÍMICA</a:t>
            </a:r>
          </a:p>
          <a:p>
            <a:pPr eaLnBrk="0" hangingPunct="0"/>
            <a:endParaRPr lang="pt-BR" sz="3200" b="1" i="1" dirty="0">
              <a:solidFill>
                <a:srgbClr val="FFFF99"/>
              </a:solidFill>
              <a:latin typeface="Arial" pitchFamily="34" charset="0"/>
            </a:endParaRPr>
          </a:p>
          <a:p>
            <a:pPr eaLnBrk="0" hangingPunct="0"/>
            <a:endParaRPr lang="pt-BR" sz="3200" b="1" i="1" dirty="0">
              <a:solidFill>
                <a:srgbClr val="FFFF99"/>
              </a:solidFill>
              <a:latin typeface="Arial" pitchFamily="34" charset="0"/>
            </a:endParaRPr>
          </a:p>
          <a:p>
            <a:pPr eaLnBrk="0" hangingPunct="0"/>
            <a:r>
              <a:rPr lang="pt-BR" sz="3200" b="1" i="1" dirty="0">
                <a:solidFill>
                  <a:srgbClr val="FF0000"/>
                </a:solidFill>
                <a:latin typeface="Arial" pitchFamily="34" charset="0"/>
              </a:rPr>
              <a:t>C – C – C – S – C – P - N</a:t>
            </a:r>
          </a:p>
        </p:txBody>
      </p:sp>
      <p:sp>
        <p:nvSpPr>
          <p:cNvPr id="58374" name="Text Box 1028"/>
          <p:cNvSpPr txBox="1">
            <a:spLocks noChangeArrowheads="1"/>
          </p:cNvSpPr>
          <p:nvPr/>
        </p:nvSpPr>
        <p:spPr bwMode="auto">
          <a:xfrm>
            <a:off x="914400" y="5214938"/>
            <a:ext cx="822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pt-BR" sz="3200" b="1" dirty="0" err="1" smtClean="0">
                <a:solidFill>
                  <a:srgbClr val="FFFF00"/>
                </a:solidFill>
                <a:latin typeface="Arial" pitchFamily="34" charset="0"/>
              </a:rPr>
              <a:t>Determinación</a:t>
            </a:r>
            <a:endParaRPr lang="pt-BR" sz="3200" b="1" dirty="0">
              <a:solidFill>
                <a:srgbClr val="FFFF00"/>
              </a:solidFill>
              <a:latin typeface="Arial" pitchFamily="34" charset="0"/>
            </a:endParaRPr>
          </a:p>
        </p:txBody>
      </p:sp>
      <p:pic>
        <p:nvPicPr>
          <p:cNvPr id="58375" name="Picture 2" descr="http://www.marconi.com.br/imagens/produtos/10651886920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5" y="2857500"/>
            <a:ext cx="243998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4" descr="http://www.thaiunique.com/varian/images/spectraa-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4845050"/>
            <a:ext cx="1857375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Raio 7"/>
          <p:cNvSpPr>
            <a:spLocks noChangeArrowheads="1"/>
          </p:cNvSpPr>
          <p:nvPr/>
        </p:nvSpPr>
        <p:spPr bwMode="auto">
          <a:xfrm>
            <a:off x="2643188" y="1857375"/>
            <a:ext cx="285750" cy="357188"/>
          </a:xfrm>
          <a:prstGeom prst="lightningBol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8378" name="Raio 8"/>
          <p:cNvSpPr>
            <a:spLocks noChangeArrowheads="1"/>
          </p:cNvSpPr>
          <p:nvPr/>
        </p:nvSpPr>
        <p:spPr bwMode="auto">
          <a:xfrm>
            <a:off x="3429000" y="1857375"/>
            <a:ext cx="285750" cy="357188"/>
          </a:xfrm>
          <a:prstGeom prst="lightningBol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8379" name="Raio 9"/>
          <p:cNvSpPr>
            <a:spLocks noChangeArrowheads="1"/>
          </p:cNvSpPr>
          <p:nvPr/>
        </p:nvSpPr>
        <p:spPr bwMode="auto">
          <a:xfrm>
            <a:off x="4071938" y="1857375"/>
            <a:ext cx="285750" cy="357188"/>
          </a:xfrm>
          <a:prstGeom prst="lightningBol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8380" name="Raio 10"/>
          <p:cNvSpPr>
            <a:spLocks noChangeArrowheads="1"/>
          </p:cNvSpPr>
          <p:nvPr/>
        </p:nvSpPr>
        <p:spPr bwMode="auto">
          <a:xfrm>
            <a:off x="4857750" y="1857375"/>
            <a:ext cx="285750" cy="357188"/>
          </a:xfrm>
          <a:prstGeom prst="lightningBol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8381" name="Raio 11"/>
          <p:cNvSpPr>
            <a:spLocks noChangeArrowheads="1"/>
          </p:cNvSpPr>
          <p:nvPr/>
        </p:nvSpPr>
        <p:spPr bwMode="auto">
          <a:xfrm>
            <a:off x="5643563" y="1928813"/>
            <a:ext cx="285750" cy="357187"/>
          </a:xfrm>
          <a:prstGeom prst="lightningBol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8382" name="Raio 12"/>
          <p:cNvSpPr>
            <a:spLocks noChangeArrowheads="1"/>
          </p:cNvSpPr>
          <p:nvPr/>
        </p:nvSpPr>
        <p:spPr bwMode="auto">
          <a:xfrm>
            <a:off x="6286500" y="1928813"/>
            <a:ext cx="285750" cy="357187"/>
          </a:xfrm>
          <a:prstGeom prst="lightningBol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1897063" y="228600"/>
            <a:ext cx="56616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pt-BR" sz="2800" b="1" i="1" dirty="0" err="1" smtClean="0">
                <a:solidFill>
                  <a:schemeClr val="folHlink"/>
                </a:solidFill>
                <a:latin typeface="Arial" pitchFamily="34" charset="0"/>
              </a:rPr>
              <a:t>En</a:t>
            </a:r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sz="2800" b="1" i="1" dirty="0">
                <a:solidFill>
                  <a:schemeClr val="folHlink"/>
                </a:solidFill>
                <a:latin typeface="Arial" pitchFamily="34" charset="0"/>
              </a:rPr>
              <a:t>laboratório: </a:t>
            </a:r>
            <a:r>
              <a:rPr lang="pt-BR" sz="2800" b="1" i="1" dirty="0" err="1" smtClean="0">
                <a:solidFill>
                  <a:schemeClr val="folHlink"/>
                </a:solidFill>
                <a:latin typeface="Arial" pitchFamily="34" charset="0"/>
              </a:rPr>
              <a:t>Análisis</a:t>
            </a:r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sz="2800" b="1" i="1" dirty="0">
                <a:solidFill>
                  <a:schemeClr val="folHlink"/>
                </a:solidFill>
                <a:latin typeface="Arial" pitchFamily="34" charset="0"/>
              </a:rPr>
              <a:t>química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371600" y="26670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59396" name="Text Box 5"/>
          <p:cNvSpPr txBox="1">
            <a:spLocks noChangeArrowheads="1"/>
          </p:cNvSpPr>
          <p:nvPr/>
        </p:nvSpPr>
        <p:spPr bwMode="auto">
          <a:xfrm>
            <a:off x="0" y="2819400"/>
            <a:ext cx="1143000" cy="923330"/>
          </a:xfrm>
          <a:prstGeom prst="rect">
            <a:avLst/>
          </a:prstGeom>
          <a:noFill/>
          <a:ln w="635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 err="1" smtClean="0"/>
              <a:t>Muestra</a:t>
            </a:r>
            <a:r>
              <a:rPr lang="pt-BR" sz="1800" b="1" dirty="0" smtClean="0"/>
              <a:t> </a:t>
            </a:r>
            <a:r>
              <a:rPr lang="pt-BR" sz="1800" b="1" dirty="0"/>
              <a:t>seca </a:t>
            </a:r>
            <a:r>
              <a:rPr lang="pt-BR" sz="1800" b="1" dirty="0" smtClean="0"/>
              <a:t>y </a:t>
            </a:r>
            <a:r>
              <a:rPr lang="pt-BR" sz="1800" b="1" dirty="0" err="1" smtClean="0"/>
              <a:t>molida</a:t>
            </a:r>
            <a:endParaRPr lang="pt-BR" sz="1800" b="1" dirty="0"/>
          </a:p>
        </p:txBody>
      </p:sp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6400800" y="1169988"/>
            <a:ext cx="1295400" cy="369332"/>
          </a:xfrm>
          <a:prstGeom prst="rect">
            <a:avLst/>
          </a:prstGeom>
          <a:noFill/>
          <a:ln w="635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 err="1" smtClean="0"/>
              <a:t>Titulación</a:t>
            </a:r>
            <a:endParaRPr lang="pt-BR" sz="1800" b="1" dirty="0"/>
          </a:p>
        </p:txBody>
      </p:sp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2895600" y="925513"/>
            <a:ext cx="1371600" cy="923330"/>
          </a:xfrm>
          <a:prstGeom prst="rect">
            <a:avLst/>
          </a:prstGeom>
          <a:noFill/>
          <a:ln w="635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 err="1" smtClean="0"/>
              <a:t>Digestión</a:t>
            </a:r>
            <a:r>
              <a:rPr lang="pt-BR" sz="1800" b="1" dirty="0" smtClean="0"/>
              <a:t> com </a:t>
            </a:r>
            <a:r>
              <a:rPr lang="pt-BR" sz="1800" b="1" dirty="0"/>
              <a:t>ácido sulfúrico</a:t>
            </a:r>
          </a:p>
        </p:txBody>
      </p:sp>
      <p:sp>
        <p:nvSpPr>
          <p:cNvPr id="59399" name="Text Box 9"/>
          <p:cNvSpPr txBox="1">
            <a:spLocks noChangeArrowheads="1"/>
          </p:cNvSpPr>
          <p:nvPr/>
        </p:nvSpPr>
        <p:spPr bwMode="auto">
          <a:xfrm>
            <a:off x="1371600" y="1219200"/>
            <a:ext cx="1143000" cy="369332"/>
          </a:xfrm>
          <a:prstGeom prst="rect">
            <a:avLst/>
          </a:prstGeom>
          <a:noFill/>
          <a:ln w="635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 err="1" smtClean="0"/>
              <a:t>Pesaje</a:t>
            </a:r>
            <a:endParaRPr lang="pt-BR" sz="1800" b="1" dirty="0"/>
          </a:p>
        </p:txBody>
      </p:sp>
      <p:sp>
        <p:nvSpPr>
          <p:cNvPr id="59400" name="Text Box 10"/>
          <p:cNvSpPr txBox="1">
            <a:spLocks noChangeArrowheads="1"/>
          </p:cNvSpPr>
          <p:nvPr/>
        </p:nvSpPr>
        <p:spPr bwMode="auto">
          <a:xfrm>
            <a:off x="4648200" y="1169988"/>
            <a:ext cx="1371600" cy="369332"/>
          </a:xfrm>
          <a:prstGeom prst="rect">
            <a:avLst/>
          </a:prstGeom>
          <a:noFill/>
          <a:ln w="635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 err="1" smtClean="0"/>
              <a:t>Destilación</a:t>
            </a:r>
            <a:endParaRPr lang="pt-BR" sz="1800" b="1" dirty="0"/>
          </a:p>
        </p:txBody>
      </p:sp>
      <p:sp>
        <p:nvSpPr>
          <p:cNvPr id="59401" name="Text Box 11"/>
          <p:cNvSpPr txBox="1">
            <a:spLocks noChangeArrowheads="1"/>
          </p:cNvSpPr>
          <p:nvPr/>
        </p:nvSpPr>
        <p:spPr bwMode="auto">
          <a:xfrm>
            <a:off x="3505200" y="2876550"/>
            <a:ext cx="2438400" cy="646331"/>
          </a:xfrm>
          <a:prstGeom prst="rect">
            <a:avLst/>
          </a:prstGeom>
          <a:noFill/>
          <a:ln w="635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 err="1" smtClean="0"/>
              <a:t>Digestión</a:t>
            </a:r>
            <a:r>
              <a:rPr lang="pt-BR" sz="1800" b="1" dirty="0" smtClean="0"/>
              <a:t> </a:t>
            </a:r>
            <a:r>
              <a:rPr lang="pt-BR" sz="1800" b="1" dirty="0" err="1" smtClean="0"/>
              <a:t>con</a:t>
            </a:r>
            <a:r>
              <a:rPr lang="pt-BR" sz="1800" b="1" dirty="0" smtClean="0"/>
              <a:t> </a:t>
            </a:r>
            <a:r>
              <a:rPr lang="pt-BR" sz="1800" b="1" dirty="0" err="1"/>
              <a:t>ác</a:t>
            </a:r>
            <a:r>
              <a:rPr lang="pt-BR" sz="1800" b="1" dirty="0"/>
              <a:t>. </a:t>
            </a:r>
            <a:r>
              <a:rPr lang="pt-BR" sz="1800" b="1" dirty="0" err="1"/>
              <a:t>Nitrícos</a:t>
            </a:r>
            <a:r>
              <a:rPr lang="pt-BR" sz="1800" b="1" dirty="0"/>
              <a:t> e </a:t>
            </a:r>
            <a:r>
              <a:rPr lang="pt-BR" sz="1800" b="1" dirty="0" err="1"/>
              <a:t>perclóricos</a:t>
            </a:r>
            <a:endParaRPr lang="pt-BR" sz="1800" b="1" dirty="0"/>
          </a:p>
        </p:txBody>
      </p:sp>
      <p:sp>
        <p:nvSpPr>
          <p:cNvPr id="59402" name="Text Box 12"/>
          <p:cNvSpPr txBox="1">
            <a:spLocks noChangeArrowheads="1"/>
          </p:cNvSpPr>
          <p:nvPr/>
        </p:nvSpPr>
        <p:spPr bwMode="auto">
          <a:xfrm>
            <a:off x="3200400" y="4552950"/>
            <a:ext cx="1447800" cy="646331"/>
          </a:xfrm>
          <a:prstGeom prst="rect">
            <a:avLst/>
          </a:prstGeom>
          <a:noFill/>
          <a:ln w="635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 err="1" smtClean="0"/>
              <a:t>Incineración</a:t>
            </a:r>
            <a:r>
              <a:rPr lang="pt-BR" sz="1800" b="1" dirty="0" smtClean="0"/>
              <a:t>(cinzas</a:t>
            </a:r>
            <a:r>
              <a:rPr lang="pt-BR" sz="1800" b="1" dirty="0"/>
              <a:t>) </a:t>
            </a:r>
          </a:p>
        </p:txBody>
      </p:sp>
      <p:sp>
        <p:nvSpPr>
          <p:cNvPr id="59403" name="Text Box 13"/>
          <p:cNvSpPr txBox="1">
            <a:spLocks noChangeArrowheads="1"/>
          </p:cNvSpPr>
          <p:nvPr/>
        </p:nvSpPr>
        <p:spPr bwMode="auto">
          <a:xfrm>
            <a:off x="5029200" y="4552950"/>
            <a:ext cx="1752600" cy="646331"/>
          </a:xfrm>
          <a:prstGeom prst="rect">
            <a:avLst/>
          </a:prstGeom>
          <a:noFill/>
          <a:ln w="635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 err="1" smtClean="0"/>
              <a:t>Extración</a:t>
            </a:r>
            <a:r>
              <a:rPr lang="pt-BR" sz="1800" b="1" dirty="0" smtClean="0"/>
              <a:t> </a:t>
            </a:r>
            <a:r>
              <a:rPr lang="pt-BR" sz="1800" b="1" dirty="0" err="1" smtClean="0"/>
              <a:t>con</a:t>
            </a:r>
            <a:r>
              <a:rPr lang="pt-BR" sz="1800" b="1" dirty="0" smtClean="0"/>
              <a:t> </a:t>
            </a:r>
            <a:r>
              <a:rPr lang="pt-BR" sz="1800" b="1" dirty="0" err="1"/>
              <a:t>Ác</a:t>
            </a:r>
            <a:r>
              <a:rPr lang="pt-BR" sz="1800" b="1" dirty="0"/>
              <a:t>.</a:t>
            </a:r>
            <a:r>
              <a:rPr lang="pt-BR" sz="1800" b="1" dirty="0" err="1"/>
              <a:t>Cloridríco</a:t>
            </a:r>
            <a:endParaRPr lang="pt-BR" sz="1800" b="1" dirty="0"/>
          </a:p>
        </p:txBody>
      </p:sp>
      <p:sp>
        <p:nvSpPr>
          <p:cNvPr id="59404" name="Text Box 15"/>
          <p:cNvSpPr txBox="1">
            <a:spLocks noChangeArrowheads="1"/>
          </p:cNvSpPr>
          <p:nvPr/>
        </p:nvSpPr>
        <p:spPr bwMode="auto">
          <a:xfrm>
            <a:off x="7010400" y="2743200"/>
            <a:ext cx="1905000" cy="1200329"/>
          </a:xfrm>
          <a:prstGeom prst="rect">
            <a:avLst/>
          </a:prstGeom>
          <a:noFill/>
          <a:ln w="635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 err="1" smtClean="0">
                <a:solidFill>
                  <a:srgbClr val="00FFFF"/>
                </a:solidFill>
              </a:rPr>
              <a:t>Determinación</a:t>
            </a:r>
            <a:r>
              <a:rPr lang="pt-BR" sz="1800" b="1" dirty="0" smtClean="0">
                <a:solidFill>
                  <a:srgbClr val="00FFFF"/>
                </a:solidFill>
              </a:rPr>
              <a:t> </a:t>
            </a:r>
            <a:r>
              <a:rPr lang="pt-BR" sz="1800" b="1" dirty="0">
                <a:solidFill>
                  <a:srgbClr val="00FFFF"/>
                </a:solidFill>
              </a:rPr>
              <a:t>de P,K,</a:t>
            </a:r>
            <a:r>
              <a:rPr lang="pt-BR" sz="1800" b="1" dirty="0" err="1">
                <a:solidFill>
                  <a:srgbClr val="00FFFF"/>
                </a:solidFill>
              </a:rPr>
              <a:t>Mg</a:t>
            </a:r>
            <a:r>
              <a:rPr lang="pt-BR" sz="1800" b="1" dirty="0">
                <a:solidFill>
                  <a:srgbClr val="00FFFF"/>
                </a:solidFill>
              </a:rPr>
              <a:t>,S,Cu,Fe,Mn,Zn</a:t>
            </a:r>
          </a:p>
        </p:txBody>
      </p:sp>
      <p:sp>
        <p:nvSpPr>
          <p:cNvPr id="59405" name="Text Box 16"/>
          <p:cNvSpPr txBox="1">
            <a:spLocks noChangeArrowheads="1"/>
          </p:cNvSpPr>
          <p:nvPr/>
        </p:nvSpPr>
        <p:spPr bwMode="auto">
          <a:xfrm>
            <a:off x="1447800" y="3048000"/>
            <a:ext cx="1219200" cy="369332"/>
          </a:xfrm>
          <a:prstGeom prst="rect">
            <a:avLst/>
          </a:prstGeom>
          <a:noFill/>
          <a:ln w="635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 err="1" smtClean="0"/>
              <a:t>Pesaje</a:t>
            </a:r>
            <a:r>
              <a:rPr lang="pt-BR" sz="1800" b="1" dirty="0" smtClean="0"/>
              <a:t> </a:t>
            </a:r>
            <a:endParaRPr lang="pt-BR" sz="1800" b="1" dirty="0"/>
          </a:p>
        </p:txBody>
      </p:sp>
      <p:sp>
        <p:nvSpPr>
          <p:cNvPr id="59406" name="Text Box 17"/>
          <p:cNvSpPr txBox="1">
            <a:spLocks noChangeArrowheads="1"/>
          </p:cNvSpPr>
          <p:nvPr/>
        </p:nvSpPr>
        <p:spPr bwMode="auto">
          <a:xfrm>
            <a:off x="8153400" y="990600"/>
            <a:ext cx="762000" cy="795338"/>
          </a:xfrm>
          <a:prstGeom prst="rect">
            <a:avLst/>
          </a:prstGeom>
          <a:noFill/>
          <a:ln w="635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>
                <a:solidFill>
                  <a:srgbClr val="00FFFF"/>
                </a:solidFill>
              </a:rPr>
              <a:t>Teor</a:t>
            </a:r>
            <a:r>
              <a:rPr lang="pt-BR" b="1">
                <a:solidFill>
                  <a:srgbClr val="00FFFF"/>
                </a:solidFill>
              </a:rPr>
              <a:t> </a:t>
            </a:r>
            <a:r>
              <a:rPr lang="pt-BR" sz="1800" b="1">
                <a:solidFill>
                  <a:srgbClr val="00FFFF"/>
                </a:solidFill>
              </a:rPr>
              <a:t>de N</a:t>
            </a:r>
          </a:p>
        </p:txBody>
      </p:sp>
      <p:sp>
        <p:nvSpPr>
          <p:cNvPr id="59407" name="Text Box 20"/>
          <p:cNvSpPr txBox="1">
            <a:spLocks noChangeArrowheads="1"/>
          </p:cNvSpPr>
          <p:nvPr/>
        </p:nvSpPr>
        <p:spPr bwMode="auto">
          <a:xfrm>
            <a:off x="7315200" y="4552950"/>
            <a:ext cx="1685956" cy="784830"/>
          </a:xfrm>
          <a:prstGeom prst="rect">
            <a:avLst/>
          </a:prstGeom>
          <a:noFill/>
          <a:ln w="63500">
            <a:solidFill>
              <a:srgbClr val="8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 smtClean="0">
                <a:solidFill>
                  <a:srgbClr val="00FFFF"/>
                </a:solidFill>
              </a:rPr>
              <a:t>Determina-</a:t>
            </a:r>
          </a:p>
          <a:p>
            <a:pPr>
              <a:spcBef>
                <a:spcPct val="50000"/>
              </a:spcBef>
            </a:pPr>
            <a:r>
              <a:rPr lang="pt-BR" sz="1800" b="1" dirty="0" err="1" smtClean="0">
                <a:solidFill>
                  <a:srgbClr val="00FFFF"/>
                </a:solidFill>
              </a:rPr>
              <a:t>ción</a:t>
            </a:r>
            <a:r>
              <a:rPr lang="pt-BR" sz="1800" b="1" dirty="0" smtClean="0">
                <a:solidFill>
                  <a:srgbClr val="00FFFF"/>
                </a:solidFill>
              </a:rPr>
              <a:t> </a:t>
            </a:r>
            <a:r>
              <a:rPr lang="pt-BR" sz="1800" b="1" dirty="0">
                <a:solidFill>
                  <a:srgbClr val="00FFFF"/>
                </a:solidFill>
              </a:rPr>
              <a:t>de B, Mo</a:t>
            </a:r>
            <a:endParaRPr lang="pt-BR" b="1" dirty="0">
              <a:solidFill>
                <a:srgbClr val="00FFFF"/>
              </a:solidFill>
            </a:endParaRPr>
          </a:p>
        </p:txBody>
      </p:sp>
      <p:sp>
        <p:nvSpPr>
          <p:cNvPr id="59408" name="Text Box 21"/>
          <p:cNvSpPr txBox="1">
            <a:spLocks noChangeArrowheads="1"/>
          </p:cNvSpPr>
          <p:nvPr/>
        </p:nvSpPr>
        <p:spPr bwMode="auto">
          <a:xfrm>
            <a:off x="1447800" y="4648200"/>
            <a:ext cx="1219200" cy="369332"/>
          </a:xfrm>
          <a:prstGeom prst="rect">
            <a:avLst/>
          </a:prstGeom>
          <a:noFill/>
          <a:ln w="6350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800" b="1" dirty="0" err="1" smtClean="0"/>
              <a:t>pesaje</a:t>
            </a:r>
            <a:endParaRPr lang="pt-BR" sz="1800" b="1" dirty="0"/>
          </a:p>
        </p:txBody>
      </p:sp>
      <p:sp>
        <p:nvSpPr>
          <p:cNvPr id="59409" name="Text Box 22"/>
          <p:cNvSpPr txBox="1">
            <a:spLocks noChangeArrowheads="1"/>
          </p:cNvSpPr>
          <p:nvPr/>
        </p:nvSpPr>
        <p:spPr bwMode="auto">
          <a:xfrm>
            <a:off x="609600" y="6096000"/>
            <a:ext cx="853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dirty="0">
                <a:solidFill>
                  <a:schemeClr val="hlink"/>
                </a:solidFill>
              </a:rPr>
              <a:t>Figura 1. O que </a:t>
            </a:r>
            <a:r>
              <a:rPr lang="pt-BR" sz="2800" b="1" dirty="0" err="1" smtClean="0">
                <a:solidFill>
                  <a:schemeClr val="hlink"/>
                </a:solidFill>
              </a:rPr>
              <a:t>acurre</a:t>
            </a:r>
            <a:r>
              <a:rPr lang="pt-BR" sz="2800" b="1" dirty="0" smtClean="0">
                <a:solidFill>
                  <a:schemeClr val="hlink"/>
                </a:solidFill>
              </a:rPr>
              <a:t> </a:t>
            </a:r>
            <a:r>
              <a:rPr lang="pt-BR" sz="2800" b="1" dirty="0" err="1" smtClean="0">
                <a:solidFill>
                  <a:schemeClr val="hlink"/>
                </a:solidFill>
              </a:rPr>
              <a:t>con</a:t>
            </a:r>
            <a:r>
              <a:rPr lang="pt-BR" sz="2800" b="1" dirty="0" smtClean="0">
                <a:solidFill>
                  <a:schemeClr val="hlink"/>
                </a:solidFill>
              </a:rPr>
              <a:t> </a:t>
            </a:r>
            <a:r>
              <a:rPr lang="pt-BR" sz="2800" b="1" dirty="0" err="1" smtClean="0">
                <a:solidFill>
                  <a:schemeClr val="hlink"/>
                </a:solidFill>
              </a:rPr>
              <a:t>muestra</a:t>
            </a:r>
            <a:r>
              <a:rPr lang="pt-BR" sz="2800" b="1" dirty="0" smtClean="0">
                <a:solidFill>
                  <a:schemeClr val="hlink"/>
                </a:solidFill>
              </a:rPr>
              <a:t> </a:t>
            </a:r>
            <a:r>
              <a:rPr lang="pt-BR" sz="2800" b="1" dirty="0" err="1" smtClean="0">
                <a:solidFill>
                  <a:schemeClr val="hlink"/>
                </a:solidFill>
              </a:rPr>
              <a:t>en</a:t>
            </a:r>
            <a:r>
              <a:rPr lang="pt-BR" sz="2800" b="1" dirty="0" smtClean="0">
                <a:solidFill>
                  <a:schemeClr val="hlink"/>
                </a:solidFill>
              </a:rPr>
              <a:t> </a:t>
            </a:r>
            <a:r>
              <a:rPr lang="pt-BR" sz="2800" b="1" dirty="0" err="1" smtClean="0">
                <a:solidFill>
                  <a:schemeClr val="hlink"/>
                </a:solidFill>
              </a:rPr>
              <a:t>el</a:t>
            </a:r>
            <a:r>
              <a:rPr lang="pt-BR" sz="2800" b="1" dirty="0" smtClean="0">
                <a:solidFill>
                  <a:schemeClr val="hlink"/>
                </a:solidFill>
              </a:rPr>
              <a:t> </a:t>
            </a:r>
            <a:r>
              <a:rPr lang="pt-BR" sz="2800" b="1" dirty="0">
                <a:solidFill>
                  <a:schemeClr val="hlink"/>
                </a:solidFill>
              </a:rPr>
              <a:t>laboratório</a:t>
            </a:r>
          </a:p>
        </p:txBody>
      </p:sp>
      <p:sp>
        <p:nvSpPr>
          <p:cNvPr id="59410" name="Line 25"/>
          <p:cNvSpPr>
            <a:spLocks noChangeShapeType="1"/>
          </p:cNvSpPr>
          <p:nvPr/>
        </p:nvSpPr>
        <p:spPr bwMode="auto">
          <a:xfrm>
            <a:off x="1066800" y="3276600"/>
            <a:ext cx="457200" cy="0"/>
          </a:xfrm>
          <a:prstGeom prst="line">
            <a:avLst/>
          </a:prstGeom>
          <a:noFill/>
          <a:ln w="412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9411" name="Line 26"/>
          <p:cNvSpPr>
            <a:spLocks noChangeShapeType="1"/>
          </p:cNvSpPr>
          <p:nvPr/>
        </p:nvSpPr>
        <p:spPr bwMode="auto">
          <a:xfrm>
            <a:off x="914400" y="3810000"/>
            <a:ext cx="381000" cy="762000"/>
          </a:xfrm>
          <a:prstGeom prst="line">
            <a:avLst/>
          </a:prstGeom>
          <a:noFill/>
          <a:ln w="412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9412" name="Line 27"/>
          <p:cNvSpPr>
            <a:spLocks noChangeShapeType="1"/>
          </p:cNvSpPr>
          <p:nvPr/>
        </p:nvSpPr>
        <p:spPr bwMode="auto">
          <a:xfrm flipV="1">
            <a:off x="762000" y="1828800"/>
            <a:ext cx="533400" cy="990600"/>
          </a:xfrm>
          <a:prstGeom prst="line">
            <a:avLst/>
          </a:prstGeom>
          <a:noFill/>
          <a:ln w="412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9413" name="Line 28"/>
          <p:cNvSpPr>
            <a:spLocks noChangeShapeType="1"/>
          </p:cNvSpPr>
          <p:nvPr/>
        </p:nvSpPr>
        <p:spPr bwMode="auto">
          <a:xfrm>
            <a:off x="6858000" y="4876800"/>
            <a:ext cx="457200" cy="0"/>
          </a:xfrm>
          <a:prstGeom prst="line">
            <a:avLst/>
          </a:prstGeom>
          <a:noFill/>
          <a:ln w="412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9414" name="Line 29"/>
          <p:cNvSpPr>
            <a:spLocks noChangeShapeType="1"/>
          </p:cNvSpPr>
          <p:nvPr/>
        </p:nvSpPr>
        <p:spPr bwMode="auto">
          <a:xfrm>
            <a:off x="4572000" y="4876800"/>
            <a:ext cx="457200" cy="0"/>
          </a:xfrm>
          <a:prstGeom prst="line">
            <a:avLst/>
          </a:prstGeom>
          <a:noFill/>
          <a:ln w="412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9415" name="Line 30"/>
          <p:cNvSpPr>
            <a:spLocks noChangeShapeType="1"/>
          </p:cNvSpPr>
          <p:nvPr/>
        </p:nvSpPr>
        <p:spPr bwMode="auto">
          <a:xfrm>
            <a:off x="2743200" y="4876800"/>
            <a:ext cx="457200" cy="0"/>
          </a:xfrm>
          <a:prstGeom prst="line">
            <a:avLst/>
          </a:prstGeom>
          <a:noFill/>
          <a:ln w="412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9416" name="Line 31"/>
          <p:cNvSpPr>
            <a:spLocks noChangeShapeType="1"/>
          </p:cNvSpPr>
          <p:nvPr/>
        </p:nvSpPr>
        <p:spPr bwMode="auto">
          <a:xfrm>
            <a:off x="4191000" y="1371600"/>
            <a:ext cx="457200" cy="0"/>
          </a:xfrm>
          <a:prstGeom prst="line">
            <a:avLst/>
          </a:prstGeom>
          <a:noFill/>
          <a:ln w="412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9417" name="Line 32"/>
          <p:cNvSpPr>
            <a:spLocks noChangeShapeType="1"/>
          </p:cNvSpPr>
          <p:nvPr/>
        </p:nvSpPr>
        <p:spPr bwMode="auto">
          <a:xfrm>
            <a:off x="2514600" y="1447800"/>
            <a:ext cx="457200" cy="0"/>
          </a:xfrm>
          <a:prstGeom prst="line">
            <a:avLst/>
          </a:prstGeom>
          <a:noFill/>
          <a:ln w="412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9418" name="Line 33"/>
          <p:cNvSpPr>
            <a:spLocks noChangeShapeType="1"/>
          </p:cNvSpPr>
          <p:nvPr/>
        </p:nvSpPr>
        <p:spPr bwMode="auto">
          <a:xfrm>
            <a:off x="6248400" y="3200400"/>
            <a:ext cx="457200" cy="0"/>
          </a:xfrm>
          <a:prstGeom prst="line">
            <a:avLst/>
          </a:prstGeom>
          <a:noFill/>
          <a:ln w="412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9419" name="Line 34"/>
          <p:cNvSpPr>
            <a:spLocks noChangeShapeType="1"/>
          </p:cNvSpPr>
          <p:nvPr/>
        </p:nvSpPr>
        <p:spPr bwMode="auto">
          <a:xfrm>
            <a:off x="2819400" y="3276600"/>
            <a:ext cx="457200" cy="0"/>
          </a:xfrm>
          <a:prstGeom prst="line">
            <a:avLst/>
          </a:prstGeom>
          <a:noFill/>
          <a:ln w="412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9420" name="Line 35"/>
          <p:cNvSpPr>
            <a:spLocks noChangeShapeType="1"/>
          </p:cNvSpPr>
          <p:nvPr/>
        </p:nvSpPr>
        <p:spPr bwMode="auto">
          <a:xfrm>
            <a:off x="7696200" y="1371600"/>
            <a:ext cx="457200" cy="0"/>
          </a:xfrm>
          <a:prstGeom prst="line">
            <a:avLst/>
          </a:prstGeom>
          <a:noFill/>
          <a:ln w="412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9421" name="Line 36"/>
          <p:cNvSpPr>
            <a:spLocks noChangeShapeType="1"/>
          </p:cNvSpPr>
          <p:nvPr/>
        </p:nvSpPr>
        <p:spPr bwMode="auto">
          <a:xfrm>
            <a:off x="6019800" y="1371600"/>
            <a:ext cx="457200" cy="0"/>
          </a:xfrm>
          <a:prstGeom prst="line">
            <a:avLst/>
          </a:prstGeom>
          <a:noFill/>
          <a:ln w="41275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54" name="Rectangle 30"/>
          <p:cNvSpPr>
            <a:spLocks noChangeArrowheads="1"/>
          </p:cNvSpPr>
          <p:nvPr/>
        </p:nvSpPr>
        <p:spPr bwMode="auto">
          <a:xfrm>
            <a:off x="53340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pt-BR" sz="4000" b="1" i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ANÁLISIS </a:t>
            </a:r>
            <a:r>
              <a:rPr lang="pt-BR" sz="4000" b="1" i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QUÍMICA DE PLANTAS</a:t>
            </a:r>
          </a:p>
        </p:txBody>
      </p:sp>
      <p:sp>
        <p:nvSpPr>
          <p:cNvPr id="60419" name="Rectangle 31"/>
          <p:cNvSpPr>
            <a:spLocks noChangeArrowheads="1"/>
          </p:cNvSpPr>
          <p:nvPr/>
        </p:nvSpPr>
        <p:spPr bwMode="auto">
          <a:xfrm>
            <a:off x="1066800" y="1600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None/>
            </a:pPr>
            <a:r>
              <a:rPr lang="pt-BR" sz="3200" dirty="0" smtClean="0">
                <a:solidFill>
                  <a:schemeClr val="folHlink"/>
                </a:solidFill>
                <a:latin typeface="Arial" pitchFamily="34" charset="0"/>
              </a:rPr>
              <a:t>Para </a:t>
            </a:r>
            <a:r>
              <a:rPr lang="pt-BR" sz="3200" dirty="0" err="1" smtClean="0">
                <a:solidFill>
                  <a:schemeClr val="folHlink"/>
                </a:solidFill>
                <a:latin typeface="Arial" pitchFamily="34" charset="0"/>
              </a:rPr>
              <a:t>qué</a:t>
            </a:r>
            <a:r>
              <a:rPr lang="pt-BR" sz="3200" dirty="0" smtClean="0">
                <a:solidFill>
                  <a:schemeClr val="folHlink"/>
                </a:solidFill>
                <a:latin typeface="Arial" pitchFamily="34" charset="0"/>
              </a:rPr>
              <a:t> serve?</a:t>
            </a:r>
            <a:endParaRPr lang="pt-BR" sz="3200" dirty="0">
              <a:solidFill>
                <a:schemeClr val="folHlink"/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None/>
            </a:pPr>
            <a:endParaRPr lang="pt-BR" sz="3200" dirty="0">
              <a:solidFill>
                <a:schemeClr val="folHlink"/>
              </a:solidFill>
              <a:latin typeface="Arial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</a:pPr>
            <a:r>
              <a:rPr lang="pt-BR" sz="2800" dirty="0">
                <a:solidFill>
                  <a:schemeClr val="folHlink"/>
                </a:solidFill>
                <a:latin typeface="Arial" pitchFamily="34" charset="0"/>
              </a:rPr>
              <a:t>SIMPLES DIAGNOSE DE </a:t>
            </a:r>
            <a:r>
              <a:rPr lang="pt-BR" sz="2800" dirty="0" smtClean="0">
                <a:solidFill>
                  <a:schemeClr val="folHlink"/>
                </a:solidFill>
                <a:latin typeface="Arial" pitchFamily="34" charset="0"/>
              </a:rPr>
              <a:t>DEFICIENCIA O EXCESO </a:t>
            </a:r>
            <a:r>
              <a:rPr lang="pt-BR" sz="2800" dirty="0">
                <a:solidFill>
                  <a:schemeClr val="folHlink"/>
                </a:solidFill>
                <a:latin typeface="Arial" pitchFamily="34" charset="0"/>
              </a:rPr>
              <a:t>DE NUTRIENTES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</a:pPr>
            <a:r>
              <a:rPr lang="pt-BR" sz="2800" dirty="0" smtClean="0">
                <a:solidFill>
                  <a:schemeClr val="folHlink"/>
                </a:solidFill>
                <a:latin typeface="Arial" pitchFamily="34" charset="0"/>
              </a:rPr>
              <a:t>CONECIR  LA EXPORTACIÓN </a:t>
            </a:r>
            <a:r>
              <a:rPr lang="pt-BR" sz="2800" dirty="0">
                <a:solidFill>
                  <a:schemeClr val="folHlink"/>
                </a:solidFill>
                <a:latin typeface="Arial" pitchFamily="34" charset="0"/>
              </a:rPr>
              <a:t>DE NUTRIENTES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</a:pPr>
            <a:r>
              <a:rPr lang="pt-BR" sz="2800" dirty="0">
                <a:solidFill>
                  <a:schemeClr val="folHlink"/>
                </a:solidFill>
                <a:latin typeface="Arial" pitchFamily="34" charset="0"/>
              </a:rPr>
              <a:t>CONTRIBUIR </a:t>
            </a:r>
            <a:r>
              <a:rPr lang="pt-BR" sz="2800" dirty="0" smtClean="0">
                <a:solidFill>
                  <a:schemeClr val="folHlink"/>
                </a:solidFill>
                <a:latin typeface="Arial" pitchFamily="34" charset="0"/>
              </a:rPr>
              <a:t>EN EL ESTABLECIMENTO </a:t>
            </a:r>
            <a:r>
              <a:rPr lang="pt-BR" sz="2800" dirty="0">
                <a:solidFill>
                  <a:schemeClr val="folHlink"/>
                </a:solidFill>
                <a:latin typeface="Arial" pitchFamily="34" charset="0"/>
              </a:rPr>
              <a:t>DE </a:t>
            </a:r>
            <a:r>
              <a:rPr lang="pt-BR" sz="2800" dirty="0" smtClean="0">
                <a:solidFill>
                  <a:schemeClr val="folHlink"/>
                </a:solidFill>
                <a:latin typeface="Arial" pitchFamily="34" charset="0"/>
              </a:rPr>
              <a:t>RECOMENDACIÓN </a:t>
            </a:r>
            <a:r>
              <a:rPr lang="pt-BR" sz="2800" dirty="0">
                <a:solidFill>
                  <a:schemeClr val="folHlink"/>
                </a:solidFill>
                <a:latin typeface="Arial" pitchFamily="34" charset="0"/>
              </a:rPr>
              <a:t>DE ADUBO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Char char="l"/>
            </a:pPr>
            <a:r>
              <a:rPr lang="pt-BR" sz="2800" dirty="0" smtClean="0">
                <a:solidFill>
                  <a:schemeClr val="folHlink"/>
                </a:solidFill>
                <a:latin typeface="Arial" pitchFamily="34" charset="0"/>
              </a:rPr>
              <a:t>LEVANTAMIENTO </a:t>
            </a:r>
            <a:r>
              <a:rPr lang="pt-BR" sz="2800" dirty="0">
                <a:solidFill>
                  <a:schemeClr val="folHlink"/>
                </a:solidFill>
                <a:latin typeface="Arial" pitchFamily="34" charset="0"/>
              </a:rPr>
              <a:t>DO ESTADO NUTRICIONAL DE CULTURAS DE </a:t>
            </a:r>
            <a:r>
              <a:rPr lang="pt-BR" sz="2800" dirty="0" smtClean="0">
                <a:solidFill>
                  <a:schemeClr val="folHlink"/>
                </a:solidFill>
                <a:latin typeface="Arial" pitchFamily="34" charset="0"/>
              </a:rPr>
              <a:t>UNA PROPRIEDAD, REGIÓN O </a:t>
            </a:r>
            <a:r>
              <a:rPr lang="pt-BR" sz="2800" dirty="0">
                <a:solidFill>
                  <a:schemeClr val="folHlink"/>
                </a:solidFill>
                <a:latin typeface="Arial" pitchFamily="34" charset="0"/>
              </a:rPr>
              <a:t>ESTADO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8"/>
          <p:cNvSpPr>
            <a:spLocks noChangeArrowheads="1"/>
          </p:cNvSpPr>
          <p:nvPr/>
        </p:nvSpPr>
        <p:spPr bwMode="auto">
          <a:xfrm>
            <a:off x="0" y="3611563"/>
            <a:ext cx="9144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tabLst>
                <a:tab pos="90488" algn="dec"/>
                <a:tab pos="809625" algn="r"/>
                <a:tab pos="1169988" algn="r"/>
                <a:tab pos="1530350" algn="r"/>
                <a:tab pos="1981200" algn="r"/>
                <a:tab pos="2339975" algn="r"/>
                <a:tab pos="2520950" algn="ctr"/>
                <a:tab pos="2700338" algn="r"/>
                <a:tab pos="2970213" algn="r"/>
                <a:tab pos="3421063" algn="r"/>
                <a:tab pos="3781425" algn="r"/>
                <a:tab pos="4140200" algn="r"/>
                <a:tab pos="4500563" algn="r"/>
              </a:tabLst>
            </a:pPr>
            <a:r>
              <a:rPr lang="es-ES_tradnl" sz="1200" b="1">
                <a:solidFill>
                  <a:srgbClr val="000000"/>
                </a:solidFill>
                <a:cs typeface="Times New Roman" pitchFamily="18" charset="0"/>
              </a:rPr>
              <a:t> </a:t>
            </a:r>
            <a:endParaRPr lang="en-US" sz="1200">
              <a:cs typeface="Times New Roman" pitchFamily="18" charset="0"/>
            </a:endParaRPr>
          </a:p>
          <a:p>
            <a:pPr eaLnBrk="0" hangingPunct="0">
              <a:tabLst>
                <a:tab pos="90488" algn="dec"/>
                <a:tab pos="809625" algn="r"/>
                <a:tab pos="1169988" algn="r"/>
                <a:tab pos="1530350" algn="r"/>
                <a:tab pos="1981200" algn="r"/>
                <a:tab pos="2339975" algn="r"/>
                <a:tab pos="2520950" algn="ctr"/>
                <a:tab pos="2700338" algn="r"/>
                <a:tab pos="2970213" algn="r"/>
                <a:tab pos="3421063" algn="r"/>
                <a:tab pos="3781425" algn="r"/>
                <a:tab pos="4140200" algn="r"/>
                <a:tab pos="4500563" algn="r"/>
              </a:tabLst>
            </a:pPr>
            <a:endParaRPr lang="en-US"/>
          </a:p>
        </p:txBody>
      </p:sp>
      <p:sp>
        <p:nvSpPr>
          <p:cNvPr id="61443" name="Text Box 18"/>
          <p:cNvSpPr txBox="1">
            <a:spLocks noChangeArrowheads="1"/>
          </p:cNvSpPr>
          <p:nvPr/>
        </p:nvSpPr>
        <p:spPr bwMode="auto">
          <a:xfrm>
            <a:off x="1066800" y="152400"/>
            <a:ext cx="838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Fajas</a:t>
            </a:r>
            <a:r>
              <a:rPr lang="pt-BR" b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de teores </a:t>
            </a:r>
            <a:r>
              <a:rPr lang="pt-BR" b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adecuados</a:t>
            </a:r>
            <a:r>
              <a:rPr lang="pt-BR" b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de macro </a:t>
            </a:r>
            <a:r>
              <a:rPr lang="pt-BR" b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y </a:t>
            </a:r>
            <a:r>
              <a:rPr lang="pt-BR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micronutrientes </a:t>
            </a:r>
            <a:r>
              <a:rPr lang="pt-BR" b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en</a:t>
            </a:r>
            <a:r>
              <a:rPr lang="pt-BR" b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b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hojas</a:t>
            </a:r>
            <a:r>
              <a:rPr lang="pt-BR" b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de </a:t>
            </a:r>
            <a:r>
              <a:rPr lang="pt-BR" b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algunas</a:t>
            </a:r>
            <a:r>
              <a:rPr lang="pt-BR" b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culturas (</a:t>
            </a:r>
            <a:r>
              <a:rPr lang="pt-PT" sz="1600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Raij </a:t>
            </a:r>
            <a:r>
              <a:rPr lang="pt-PT" sz="16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et al., </a:t>
            </a:r>
            <a:r>
              <a:rPr lang="pt-PT" sz="1600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1996) </a:t>
            </a:r>
            <a:endParaRPr lang="pt-BR" sz="1600" b="1" dirty="0">
              <a:solidFill>
                <a:schemeClr val="folHlink"/>
              </a:solidFill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61444" name="Picture 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143000"/>
            <a:ext cx="7924800" cy="54657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057400"/>
            <a:ext cx="7848600" cy="236855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143000" y="228600"/>
            <a:ext cx="77724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en-US" sz="2800" b="1" dirty="0" err="1">
                <a:latin typeface="Arial" pitchFamily="34" charset="0"/>
                <a:cs typeface="Times New Roman" pitchFamily="18" charset="0"/>
              </a:rPr>
              <a:t>Teor</a:t>
            </a:r>
            <a:r>
              <a:rPr lang="en-US" sz="2800" b="1" dirty="0">
                <a:latin typeface="Arial" pitchFamily="34" charset="0"/>
                <a:cs typeface="Times New Roman" pitchFamily="18" charset="0"/>
              </a:rPr>
              <a:t> foliar </a:t>
            </a:r>
            <a:r>
              <a:rPr lang="en-US" sz="2800" b="1" dirty="0" err="1" smtClean="0">
                <a:latin typeface="Arial" pitchFamily="34" charset="0"/>
                <a:cs typeface="Times New Roman" pitchFamily="18" charset="0"/>
              </a:rPr>
              <a:t>adecuado</a:t>
            </a:r>
            <a:r>
              <a:rPr lang="en-US" sz="2800" b="1" dirty="0" smtClean="0">
                <a:latin typeface="Arial" pitchFamily="34" charset="0"/>
                <a:cs typeface="Times New Roman" pitchFamily="18" charset="0"/>
              </a:rPr>
              <a:t> de los </a:t>
            </a:r>
            <a:r>
              <a:rPr lang="en-US" sz="2800" b="1" dirty="0" err="1">
                <a:latin typeface="Arial" pitchFamily="34" charset="0"/>
                <a:cs typeface="Times New Roman" pitchFamily="18" charset="0"/>
              </a:rPr>
              <a:t>macronutrientes</a:t>
            </a:r>
            <a:r>
              <a:rPr lang="en-US" sz="28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Times New Roman" pitchFamily="18" charset="0"/>
              </a:rPr>
              <a:t>en la </a:t>
            </a:r>
            <a:r>
              <a:rPr lang="en-US" sz="2800" b="1" dirty="0" err="1">
                <a:latin typeface="Arial" pitchFamily="34" charset="0"/>
                <a:cs typeface="Times New Roman" pitchFamily="18" charset="0"/>
              </a:rPr>
              <a:t>cultura</a:t>
            </a:r>
            <a:r>
              <a:rPr lang="en-US" sz="28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Times New Roman" pitchFamily="18" charset="0"/>
              </a:rPr>
              <a:t>del </a:t>
            </a:r>
            <a:r>
              <a:rPr lang="en-US" sz="2800" b="1" dirty="0" err="1" smtClean="0">
                <a:latin typeface="Arial" pitchFamily="34" charset="0"/>
                <a:cs typeface="Times New Roman" pitchFamily="18" charset="0"/>
              </a:rPr>
              <a:t>maíz</a:t>
            </a:r>
            <a:r>
              <a:rPr lang="en-US" sz="2800" b="1" dirty="0" smtClean="0">
                <a:latin typeface="Arial" pitchFamily="34" charset="0"/>
                <a:cs typeface="Times New Roman" pitchFamily="18" charset="0"/>
              </a:rPr>
              <a:t> en </a:t>
            </a:r>
            <a:r>
              <a:rPr lang="en-US" sz="2800" b="1" dirty="0" err="1" smtClean="0">
                <a:latin typeface="Arial" pitchFamily="34" charset="0"/>
                <a:cs typeface="Times New Roman" pitchFamily="18" charset="0"/>
              </a:rPr>
              <a:t>función</a:t>
            </a:r>
            <a:r>
              <a:rPr lang="en-US" sz="2800" b="1" dirty="0" smtClean="0">
                <a:latin typeface="Arial" pitchFamily="34" charset="0"/>
                <a:cs typeface="Times New Roman" pitchFamily="18" charset="0"/>
              </a:rPr>
              <a:t> del </a:t>
            </a:r>
            <a:r>
              <a:rPr lang="en-US" sz="2800" b="1" dirty="0" err="1">
                <a:latin typeface="Arial" pitchFamily="34" charset="0"/>
                <a:cs typeface="Times New Roman" pitchFamily="18" charset="0"/>
              </a:rPr>
              <a:t>tipo</a:t>
            </a:r>
            <a:r>
              <a:rPr lang="en-US" sz="2800" b="1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Times New Roman" pitchFamily="18" charset="0"/>
              </a:rPr>
              <a:t>de la </a:t>
            </a:r>
            <a:r>
              <a:rPr lang="en-US" sz="2800" b="1" dirty="0" err="1" smtClean="0">
                <a:latin typeface="Arial" pitchFamily="34" charset="0"/>
                <a:cs typeface="Times New Roman" pitchFamily="18" charset="0"/>
              </a:rPr>
              <a:t>hoja</a:t>
            </a:r>
            <a:r>
              <a:rPr lang="en-US" sz="2800" b="1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Arial" pitchFamily="34" charset="0"/>
                <a:cs typeface="Times New Roman" pitchFamily="18" charset="0"/>
              </a:rPr>
              <a:t>diagnóstica</a:t>
            </a:r>
            <a:endParaRPr lang="en-US" sz="2800" b="1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endParaRPr lang="en-US" sz="2800" b="1" dirty="0">
              <a:latin typeface="Arial" pitchFamily="34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143000" y="4419600"/>
            <a:ext cx="8001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en-US" baseline="30000" dirty="0">
                <a:latin typeface="Arial" pitchFamily="34" charset="0"/>
                <a:cs typeface="Times New Roman" pitchFamily="18" charset="0"/>
              </a:rPr>
              <a:t>1</a:t>
            </a:r>
            <a:r>
              <a:rPr lang="en-US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Arial" pitchFamily="34" charset="0"/>
                <a:cs typeface="Times New Roman" pitchFamily="18" charset="0"/>
              </a:rPr>
              <a:t>terço</a:t>
            </a:r>
            <a:r>
              <a:rPr lang="en-US" dirty="0">
                <a:latin typeface="Arial" pitchFamily="34" charset="0"/>
                <a:cs typeface="Times New Roman" pitchFamily="18" charset="0"/>
              </a:rPr>
              <a:t> central </a:t>
            </a:r>
            <a:r>
              <a:rPr lang="en-US" dirty="0" smtClean="0">
                <a:latin typeface="Arial" pitchFamily="34" charset="0"/>
                <a:cs typeface="Times New Roman" pitchFamily="18" charset="0"/>
              </a:rPr>
              <a:t>de la </a:t>
            </a:r>
            <a:r>
              <a:rPr lang="en-US" dirty="0" err="1" smtClean="0">
                <a:latin typeface="Arial" pitchFamily="34" charset="0"/>
                <a:cs typeface="Times New Roman" pitchFamily="18" charset="0"/>
              </a:rPr>
              <a:t>hoja</a:t>
            </a:r>
            <a:r>
              <a:rPr lang="en-US" dirty="0" smtClean="0">
                <a:latin typeface="Arial" pitchFamily="34" charset="0"/>
                <a:cs typeface="Times New Roman" pitchFamily="18" charset="0"/>
              </a:rPr>
              <a:t> de la </a:t>
            </a:r>
            <a:r>
              <a:rPr lang="en-US" dirty="0">
                <a:latin typeface="Arial" pitchFamily="34" charset="0"/>
                <a:cs typeface="Times New Roman" pitchFamily="18" charset="0"/>
              </a:rPr>
              <a:t>base </a:t>
            </a:r>
            <a:r>
              <a:rPr lang="en-US" dirty="0" smtClean="0">
                <a:latin typeface="Arial" pitchFamily="34" charset="0"/>
                <a:cs typeface="Times New Roman" pitchFamily="18" charset="0"/>
              </a:rPr>
              <a:t>de la </a:t>
            </a:r>
            <a:r>
              <a:rPr lang="en-US" dirty="0" err="1" smtClean="0">
                <a:latin typeface="Arial" pitchFamily="34" charset="0"/>
                <a:cs typeface="Times New Roman" pitchFamily="18" charset="0"/>
              </a:rPr>
              <a:t>mazorca</a:t>
            </a:r>
            <a:r>
              <a:rPr lang="en-US" dirty="0" smtClean="0">
                <a:latin typeface="Arial" pitchFamily="34" charset="0"/>
                <a:cs typeface="Times New Roman" pitchFamily="18" charset="0"/>
              </a:rPr>
              <a:t>, en el </a:t>
            </a:r>
            <a:r>
              <a:rPr lang="en-US" dirty="0" err="1">
                <a:latin typeface="Arial" pitchFamily="34" charset="0"/>
                <a:cs typeface="Times New Roman" pitchFamily="18" charset="0"/>
              </a:rPr>
              <a:t>pendoamento</a:t>
            </a:r>
            <a:r>
              <a:rPr lang="en-US" dirty="0">
                <a:latin typeface="Arial" pitchFamily="34" charset="0"/>
                <a:cs typeface="Times New Roman" pitchFamily="18" charset="0"/>
              </a:rPr>
              <a:t> (50% </a:t>
            </a:r>
            <a:r>
              <a:rPr lang="en-US" dirty="0" smtClean="0">
                <a:latin typeface="Arial" pitchFamily="34" charset="0"/>
                <a:cs typeface="Times New Roman" pitchFamily="18" charset="0"/>
              </a:rPr>
              <a:t>de </a:t>
            </a:r>
            <a:r>
              <a:rPr lang="en-US" dirty="0" err="1" smtClean="0">
                <a:latin typeface="Arial" pitchFamily="34" charset="0"/>
                <a:cs typeface="Times New Roman" pitchFamily="18" charset="0"/>
              </a:rPr>
              <a:t>las</a:t>
            </a:r>
            <a:r>
              <a:rPr lang="en-US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Arial" pitchFamily="34" charset="0"/>
                <a:cs typeface="Times New Roman" pitchFamily="18" charset="0"/>
              </a:rPr>
              <a:t>plantas</a:t>
            </a:r>
            <a:r>
              <a:rPr lang="en-US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Arial" pitchFamily="34" charset="0"/>
                <a:cs typeface="Times New Roman" pitchFamily="18" charset="0"/>
              </a:rPr>
              <a:t>pendoadas</a:t>
            </a:r>
            <a:r>
              <a:rPr lang="en-US" dirty="0">
                <a:latin typeface="Arial" pitchFamily="34" charset="0"/>
                <a:cs typeface="Times New Roman" pitchFamily="18" charset="0"/>
              </a:rPr>
              <a:t>); </a:t>
            </a:r>
          </a:p>
          <a:p>
            <a:pPr algn="just" eaLnBrk="0" hangingPunct="0"/>
            <a:r>
              <a:rPr lang="en-US" baseline="30000" dirty="0">
                <a:latin typeface="Arial" pitchFamily="34" charset="0"/>
                <a:cs typeface="Times New Roman" pitchFamily="18" charset="0"/>
              </a:rPr>
              <a:t>2</a:t>
            </a:r>
            <a:r>
              <a:rPr lang="en-US" dirty="0">
                <a:latin typeface="Arial" pitchFamily="34" charset="0"/>
                <a:cs typeface="Times New Roman" pitchFamily="18" charset="0"/>
              </a:rPr>
              <a:t> limbo </a:t>
            </a:r>
            <a:r>
              <a:rPr lang="en-US" dirty="0" smtClean="0">
                <a:latin typeface="Arial" pitchFamily="34" charset="0"/>
                <a:cs typeface="Times New Roman" pitchFamily="18" charset="0"/>
              </a:rPr>
              <a:t>de </a:t>
            </a:r>
            <a:r>
              <a:rPr lang="en-US" dirty="0" err="1" smtClean="0">
                <a:latin typeface="Arial" pitchFamily="34" charset="0"/>
                <a:cs typeface="Times New Roman" pitchFamily="18" charset="0"/>
              </a:rPr>
              <a:t>las</a:t>
            </a:r>
            <a:r>
              <a:rPr lang="en-US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Arial" pitchFamily="34" charset="0"/>
                <a:cs typeface="Times New Roman" pitchFamily="18" charset="0"/>
              </a:rPr>
              <a:t>hojas</a:t>
            </a:r>
            <a:r>
              <a:rPr lang="en-US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Arial" pitchFamily="34" charset="0"/>
                <a:cs typeface="Times New Roman" pitchFamily="18" charset="0"/>
              </a:rPr>
              <a:t>opuesta</a:t>
            </a:r>
            <a:r>
              <a:rPr lang="en-US" dirty="0" smtClean="0">
                <a:latin typeface="Arial" pitchFamily="34" charset="0"/>
                <a:cs typeface="Times New Roman" pitchFamily="18" charset="0"/>
              </a:rPr>
              <a:t> y </a:t>
            </a:r>
            <a:r>
              <a:rPr lang="en-US" dirty="0" err="1" smtClean="0">
                <a:latin typeface="Arial" pitchFamily="34" charset="0"/>
                <a:cs typeface="Times New Roman" pitchFamily="18" charset="0"/>
              </a:rPr>
              <a:t>abajo</a:t>
            </a:r>
            <a:r>
              <a:rPr lang="en-US" dirty="0" smtClean="0">
                <a:latin typeface="Arial" pitchFamily="34" charset="0"/>
                <a:cs typeface="Times New Roman" pitchFamily="18" charset="0"/>
              </a:rPr>
              <a:t> de la </a:t>
            </a:r>
            <a:r>
              <a:rPr lang="en-US" dirty="0" err="1" smtClean="0">
                <a:latin typeface="Arial" pitchFamily="34" charset="0"/>
                <a:cs typeface="Times New Roman" pitchFamily="18" charset="0"/>
              </a:rPr>
              <a:t>mazorca</a:t>
            </a:r>
            <a:r>
              <a:rPr lang="en-US" dirty="0" smtClean="0">
                <a:latin typeface="Arial" pitchFamily="34" charset="0"/>
                <a:cs typeface="Times New Roman" pitchFamily="18" charset="0"/>
              </a:rPr>
              <a:t>, en el </a:t>
            </a:r>
            <a:r>
              <a:rPr lang="en-US" dirty="0" err="1" smtClean="0">
                <a:latin typeface="Arial" pitchFamily="34" charset="0"/>
                <a:cs typeface="Times New Roman" pitchFamily="18" charset="0"/>
              </a:rPr>
              <a:t>florescimiento</a:t>
            </a:r>
            <a:r>
              <a:rPr lang="en-US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Arial" pitchFamily="34" charset="0"/>
                <a:cs typeface="Times New Roman" pitchFamily="18" charset="0"/>
              </a:rPr>
              <a:t>feminino</a:t>
            </a:r>
            <a:r>
              <a:rPr lang="en-US" dirty="0">
                <a:latin typeface="Arial" pitchFamily="34" charset="0"/>
                <a:cs typeface="Times New Roman" pitchFamily="18" charset="0"/>
              </a:rPr>
              <a:t> (</a:t>
            </a:r>
            <a:r>
              <a:rPr lang="en-US" dirty="0" err="1" smtClean="0">
                <a:latin typeface="Arial" pitchFamily="34" charset="0"/>
                <a:cs typeface="Times New Roman" pitchFamily="18" charset="0"/>
              </a:rPr>
              <a:t>aparecimiento</a:t>
            </a:r>
            <a:r>
              <a:rPr lang="en-US" dirty="0" smtClean="0">
                <a:latin typeface="Arial" pitchFamily="34" charset="0"/>
                <a:cs typeface="Times New Roman" pitchFamily="18" charset="0"/>
              </a:rPr>
              <a:t> del </a:t>
            </a:r>
            <a:r>
              <a:rPr lang="en-US" dirty="0" err="1" smtClean="0">
                <a:latin typeface="Arial" pitchFamily="34" charset="0"/>
                <a:cs typeface="Times New Roman" pitchFamily="18" charset="0"/>
              </a:rPr>
              <a:t>cabello</a:t>
            </a:r>
            <a:r>
              <a:rPr lang="en-US" dirty="0">
                <a:latin typeface="Arial" pitchFamily="34" charset="0"/>
                <a:cs typeface="Times New Roman" pitchFamily="18" charset="0"/>
              </a:rPr>
              <a:t>).</a:t>
            </a:r>
            <a:endParaRPr lang="en-US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endParaRPr lang="en-US" dirty="0">
              <a:latin typeface="Arial" pitchFamily="34" charset="0"/>
            </a:endParaRPr>
          </a:p>
        </p:txBody>
      </p:sp>
      <p:sp>
        <p:nvSpPr>
          <p:cNvPr id="62469" name="Oval 5"/>
          <p:cNvSpPr>
            <a:spLocks noChangeArrowheads="1"/>
          </p:cNvSpPr>
          <p:nvPr/>
        </p:nvSpPr>
        <p:spPr bwMode="auto">
          <a:xfrm>
            <a:off x="4267200" y="3048000"/>
            <a:ext cx="533400" cy="533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2470" name="Oval 6"/>
          <p:cNvSpPr>
            <a:spLocks noChangeArrowheads="1"/>
          </p:cNvSpPr>
          <p:nvPr/>
        </p:nvSpPr>
        <p:spPr bwMode="auto">
          <a:xfrm>
            <a:off x="4343400" y="3581400"/>
            <a:ext cx="457200" cy="609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3352800" y="6172200"/>
            <a:ext cx="34877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000" b="1" dirty="0" err="1" smtClean="0">
                <a:solidFill>
                  <a:schemeClr val="folHlink"/>
                </a:solidFill>
                <a:latin typeface="Arial" pitchFamily="34" charset="0"/>
              </a:rPr>
              <a:t>Nitrógeno</a:t>
            </a:r>
            <a:r>
              <a:rPr lang="pt-BR" sz="2000" b="1" dirty="0" smtClean="0">
                <a:solidFill>
                  <a:schemeClr val="folHlink"/>
                </a:solidFill>
                <a:latin typeface="Arial" pitchFamily="34" charset="0"/>
              </a:rPr>
              <a:t> em </a:t>
            </a:r>
            <a:r>
              <a:rPr lang="pt-BR" sz="2000" b="1" dirty="0" err="1" smtClean="0">
                <a:solidFill>
                  <a:schemeClr val="folHlink"/>
                </a:solidFill>
                <a:latin typeface="Arial" pitchFamily="34" charset="0"/>
              </a:rPr>
              <a:t>las</a:t>
            </a:r>
            <a:r>
              <a:rPr lang="pt-BR" sz="2000" b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sz="2000" b="1" dirty="0" err="1" smtClean="0">
                <a:solidFill>
                  <a:schemeClr val="folHlink"/>
                </a:solidFill>
                <a:latin typeface="Arial" pitchFamily="34" charset="0"/>
              </a:rPr>
              <a:t>hojas</a:t>
            </a:r>
            <a:r>
              <a:rPr lang="pt-BR" sz="2000" b="1" dirty="0" smtClean="0">
                <a:solidFill>
                  <a:schemeClr val="folHlink"/>
                </a:solidFill>
                <a:latin typeface="Arial" pitchFamily="34" charset="0"/>
              </a:rPr>
              <a:t>,  </a:t>
            </a:r>
            <a:r>
              <a:rPr lang="pt-BR" sz="2000" b="1" dirty="0">
                <a:solidFill>
                  <a:schemeClr val="folHlink"/>
                </a:solidFill>
                <a:latin typeface="Arial" pitchFamily="34" charset="0"/>
              </a:rPr>
              <a:t>%</a:t>
            </a: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 rot="16200000">
            <a:off x="-257181" y="3168615"/>
            <a:ext cx="31654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sz="2000" b="1" dirty="0" err="1" smtClean="0">
                <a:solidFill>
                  <a:schemeClr val="folHlink"/>
                </a:solidFill>
                <a:latin typeface="Arial" pitchFamily="34" charset="0"/>
              </a:rPr>
              <a:t>Produción</a:t>
            </a:r>
            <a:r>
              <a:rPr lang="pt-BR" sz="2000" b="1" dirty="0" smtClean="0">
                <a:solidFill>
                  <a:schemeClr val="folHlink"/>
                </a:solidFill>
                <a:latin typeface="Arial" pitchFamily="34" charset="0"/>
              </a:rPr>
              <a:t>  </a:t>
            </a:r>
            <a:r>
              <a:rPr lang="pt-BR" sz="2000" b="1" dirty="0">
                <a:solidFill>
                  <a:schemeClr val="folHlink"/>
                </a:solidFill>
                <a:latin typeface="Arial" pitchFamily="34" charset="0"/>
              </a:rPr>
              <a:t>relativa,  %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1504950" y="990600"/>
          <a:ext cx="7715250" cy="5200650"/>
        </p:xfrm>
        <a:graphic>
          <a:graphicData uri="http://schemas.openxmlformats.org/presentationml/2006/ole">
            <p:oleObj spid="_x0000_s2050" name="Planilha" r:id="rId3" imgW="5591491" imgH="3772262" progId="Excel.Sheet.8">
              <p:embed/>
            </p:oleObj>
          </a:graphicData>
        </a:graphic>
      </p:graphicFrame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989263" y="228600"/>
            <a:ext cx="39401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Nutrición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de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la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mangueira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324600" y="6521450"/>
            <a:ext cx="2444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1600" b="1" i="1">
                <a:latin typeface="Arial" pitchFamily="34" charset="0"/>
              </a:rPr>
              <a:t>Fonte</a:t>
            </a:r>
            <a:r>
              <a:rPr lang="pt-BR" sz="1600" b="1">
                <a:latin typeface="Arial" pitchFamily="34" charset="0"/>
              </a:rPr>
              <a:t>: Quaggio  (1996)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1828800" y="990600"/>
            <a:ext cx="6629400" cy="5257800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3505200" y="6305550"/>
            <a:ext cx="28971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>
                <a:solidFill>
                  <a:schemeClr val="folHlink"/>
                </a:solidFill>
                <a:latin typeface="Arial" pitchFamily="34" charset="0"/>
              </a:rPr>
              <a:t>Teor foliar de N, g Kg</a:t>
            </a:r>
            <a:r>
              <a:rPr lang="pt-BR" sz="2000" b="1" baseline="30000">
                <a:solidFill>
                  <a:schemeClr val="folHlink"/>
                </a:solidFill>
                <a:latin typeface="Arial" pitchFamily="34" charset="0"/>
              </a:rPr>
              <a:t>-1</a:t>
            </a: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 rot="16200000">
            <a:off x="192083" y="3219425"/>
            <a:ext cx="28765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b="1" dirty="0" err="1" smtClean="0">
                <a:solidFill>
                  <a:schemeClr val="folHlink"/>
                </a:solidFill>
                <a:latin typeface="Arial" pitchFamily="34" charset="0"/>
              </a:rPr>
              <a:t>Produción</a:t>
            </a:r>
            <a:r>
              <a:rPr lang="pt-BR" sz="2000" b="1" dirty="0" smtClean="0">
                <a:solidFill>
                  <a:schemeClr val="folHlink"/>
                </a:solidFill>
                <a:latin typeface="Arial" pitchFamily="34" charset="0"/>
              </a:rPr>
              <a:t>  </a:t>
            </a:r>
            <a:r>
              <a:rPr lang="pt-BR" sz="2000" b="1" dirty="0">
                <a:solidFill>
                  <a:schemeClr val="folHlink"/>
                </a:solidFill>
                <a:latin typeface="Arial" pitchFamily="34" charset="0"/>
              </a:rPr>
              <a:t>relativa, %</a:t>
            </a: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4038600" y="304800"/>
            <a:ext cx="846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i="1">
                <a:solidFill>
                  <a:schemeClr val="folHlink"/>
                </a:solidFill>
                <a:latin typeface="Arial" pitchFamily="34" charset="0"/>
              </a:rPr>
              <a:t>Café</a:t>
            </a:r>
          </a:p>
        </p:txBody>
      </p:sp>
      <p:graphicFrame>
        <p:nvGraphicFramePr>
          <p:cNvPr id="3074" name="Object 6"/>
          <p:cNvGraphicFramePr>
            <a:graphicFrameLocks noChangeAspect="1"/>
          </p:cNvGraphicFramePr>
          <p:nvPr/>
        </p:nvGraphicFramePr>
        <p:xfrm>
          <a:off x="1905000" y="981075"/>
          <a:ext cx="6400800" cy="5140325"/>
        </p:xfrm>
        <a:graphic>
          <a:graphicData uri="http://schemas.openxmlformats.org/presentationml/2006/ole">
            <p:oleObj spid="_x0000_s3074" name="Gráfico" r:id="rId3" imgW="3048361" imgH="2448407" progId="Excel.Chart.8">
              <p:embed/>
            </p:oleObj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1600200" y="990600"/>
            <a:ext cx="6629400" cy="5257800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t-BR"/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3505200" y="6305550"/>
            <a:ext cx="28971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>
                <a:solidFill>
                  <a:schemeClr val="folHlink"/>
                </a:solidFill>
                <a:latin typeface="Arial" pitchFamily="34" charset="0"/>
              </a:rPr>
              <a:t>Teor foliar de N, g Kg</a:t>
            </a:r>
            <a:r>
              <a:rPr lang="pt-BR" sz="2000" b="1" baseline="30000">
                <a:solidFill>
                  <a:schemeClr val="folHlink"/>
                </a:solidFill>
                <a:latin typeface="Arial" pitchFamily="34" charset="0"/>
              </a:rPr>
              <a:t>-1</a:t>
            </a: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 rot="16200000">
            <a:off x="-107956" y="3290864"/>
            <a:ext cx="3019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000" b="1" dirty="0" err="1" smtClean="0">
                <a:solidFill>
                  <a:schemeClr val="folHlink"/>
                </a:solidFill>
                <a:latin typeface="Arial" pitchFamily="34" charset="0"/>
              </a:rPr>
              <a:t>Produción</a:t>
            </a:r>
            <a:r>
              <a:rPr lang="pt-BR" sz="2000" b="1" dirty="0" smtClean="0">
                <a:solidFill>
                  <a:schemeClr val="folHlink"/>
                </a:solidFill>
                <a:latin typeface="Arial" pitchFamily="34" charset="0"/>
              </a:rPr>
              <a:t>  </a:t>
            </a:r>
            <a:r>
              <a:rPr lang="pt-BR" sz="2000" b="1" dirty="0">
                <a:solidFill>
                  <a:schemeClr val="folHlink"/>
                </a:solidFill>
                <a:latin typeface="Arial" pitchFamily="34" charset="0"/>
              </a:rPr>
              <a:t>relativa, %</a:t>
            </a: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4038600" y="304800"/>
            <a:ext cx="1065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i="1">
                <a:solidFill>
                  <a:schemeClr val="folHlink"/>
                </a:solidFill>
                <a:latin typeface="Arial" pitchFamily="34" charset="0"/>
              </a:rPr>
              <a:t>Citros</a:t>
            </a:r>
          </a:p>
        </p:txBody>
      </p:sp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1600200" y="982663"/>
          <a:ext cx="6477000" cy="5197475"/>
        </p:xfrm>
        <a:graphic>
          <a:graphicData uri="http://schemas.openxmlformats.org/presentationml/2006/ole">
            <p:oleObj spid="_x0000_s4098" name="Gráfico" r:id="rId3" imgW="3038972" imgH="2438641" progId="Excel.Chart.8">
              <p:embed/>
            </p:oleObj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 descr="Nogueira"/>
          <p:cNvSpPr>
            <a:spLocks noChangeArrowheads="1"/>
          </p:cNvSpPr>
          <p:nvPr/>
        </p:nvSpPr>
        <p:spPr bwMode="auto">
          <a:xfrm>
            <a:off x="304800" y="1219200"/>
            <a:ext cx="8839200" cy="43434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1676400" y="3505200"/>
            <a:ext cx="2514600" cy="19050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1676400" y="1295400"/>
            <a:ext cx="2514600" cy="9906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304800" y="2286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Adubación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para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naranja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en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Produción</a:t>
            </a:r>
            <a:endParaRPr lang="pt-BR" b="1" i="1" dirty="0">
              <a:solidFill>
                <a:schemeClr val="folHlink"/>
              </a:solidFill>
              <a:latin typeface="Arial" pitchFamily="34" charset="0"/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304800" y="3657600"/>
            <a:ext cx="8839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sz="18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  &lt;16               90     70      60     40       50     40     20    0        60      40      30        0</a:t>
            </a:r>
            <a:br>
              <a:rPr lang="pt-BR" sz="18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</a:br>
            <a:r>
              <a:rPr lang="pt-BR" sz="18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17 a 20         100     80      70     50       70     50     30    0        70      50      40        0</a:t>
            </a:r>
            <a:br>
              <a:rPr lang="pt-BR" sz="18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</a:br>
            <a:r>
              <a:rPr lang="pt-BR" sz="18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21 a 30         140    120     90     60       90     70     40    0        90      70      50        0</a:t>
            </a:r>
            <a:br>
              <a:rPr lang="pt-BR" sz="18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</a:br>
            <a:r>
              <a:rPr lang="pt-BR" sz="18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31 a 40         190    160    130    90     130    100    50    0      120    100      70        0</a:t>
            </a:r>
            <a:br>
              <a:rPr lang="pt-BR" sz="18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</a:br>
            <a:r>
              <a:rPr lang="pt-BR" sz="18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41 a 50         240    200    160  110     160    120    60    0      160    120      90        0 </a:t>
            </a:r>
          </a:p>
          <a:p>
            <a:pPr eaLnBrk="0" hangingPunct="0"/>
            <a:r>
              <a:rPr lang="pt-BR" sz="18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   &gt;50            260    220    180  130     180    140    70    0      180    140    100        0</a:t>
            </a:r>
            <a:endParaRPr lang="pt-BR" sz="1800">
              <a:solidFill>
                <a:schemeClr val="folHlink"/>
              </a:solidFill>
              <a:latin typeface="Arial" pitchFamily="34" charset="0"/>
            </a:endParaRP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0" y="12954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tabLst>
                <a:tab pos="1890713" algn="ctr"/>
                <a:tab pos="2430463" algn="ctr"/>
                <a:tab pos="2970213" algn="ctr"/>
                <a:tab pos="4051300" algn="ctr"/>
                <a:tab pos="4500563" algn="ctr"/>
                <a:tab pos="4951413" algn="ctr"/>
                <a:tab pos="5581650" algn="ctr"/>
                <a:tab pos="6661150" algn="ctr"/>
              </a:tabLst>
            </a:pPr>
            <a:r>
              <a:rPr lang="en-US" sz="1600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    </a:t>
            </a:r>
            <a:r>
              <a:rPr lang="en-US" sz="1600" b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Clases</a:t>
            </a:r>
            <a:r>
              <a:rPr lang="en-US" sz="1600" b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            </a:t>
            </a:r>
            <a:r>
              <a:rPr lang="en-US" sz="1600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N </a:t>
            </a:r>
            <a:r>
              <a:rPr lang="en-US" sz="1600" b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en </a:t>
            </a:r>
            <a:r>
              <a:rPr lang="en-US" sz="1600" b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hojas</a:t>
            </a:r>
            <a:r>
              <a:rPr lang="en-US" sz="1600" b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, </a:t>
            </a:r>
            <a:r>
              <a:rPr lang="en-US" sz="1600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g/kg (2)           P </a:t>
            </a:r>
            <a:r>
              <a:rPr lang="en-US" sz="1600" b="1" dirty="0" err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resina</a:t>
            </a:r>
            <a:r>
              <a:rPr lang="en-US" sz="1600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, mg/dm</a:t>
            </a:r>
            <a:r>
              <a:rPr lang="en-US" sz="1600" b="1" baseline="30000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3</a:t>
            </a:r>
            <a:r>
              <a:rPr lang="en-US" sz="1600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      K </a:t>
            </a:r>
            <a:r>
              <a:rPr lang="en-US" sz="1600" b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trocable</a:t>
            </a:r>
            <a:r>
              <a:rPr lang="en-US" sz="1600" b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mmolc</a:t>
            </a:r>
            <a:r>
              <a:rPr lang="en-US" sz="1600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/dm</a:t>
            </a:r>
            <a:r>
              <a:rPr lang="en-US" sz="1600" b="1" baseline="30000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3</a:t>
            </a:r>
            <a:r>
              <a:rPr lang="en-US" sz="1600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br>
              <a:rPr lang="en-US" sz="1600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</a:br>
            <a:r>
              <a:rPr lang="en-US" sz="1600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         de </a:t>
            </a:r>
          </a:p>
          <a:p>
            <a:pPr eaLnBrk="0" hangingPunct="0">
              <a:tabLst>
                <a:tab pos="1890713" algn="ctr"/>
                <a:tab pos="2430463" algn="ctr"/>
                <a:tab pos="2970213" algn="ctr"/>
                <a:tab pos="4051300" algn="ctr"/>
                <a:tab pos="4500563" algn="ctr"/>
                <a:tab pos="4951413" algn="ctr"/>
                <a:tab pos="5581650" algn="ctr"/>
                <a:tab pos="6661150" algn="ctr"/>
              </a:tabLst>
            </a:pPr>
            <a:r>
              <a:rPr lang="en-US" sz="1600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   </a:t>
            </a:r>
            <a:r>
              <a:rPr lang="es-ES_tradnl" sz="1600" b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produción</a:t>
            </a:r>
            <a:r>
              <a:rPr lang="es-ES_tradnl" sz="1600" b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         </a:t>
            </a:r>
            <a:r>
              <a:rPr lang="es-ES_tradnl" sz="1600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&lt;23   23-27   28-30  &gt;30       &lt;6   6-12   13-30  &gt;30    &lt;0,8  0,7-1,5  1,6-3,0  &gt;3,0</a:t>
            </a:r>
            <a:endParaRPr lang="en-US" sz="1600" dirty="0">
              <a:solidFill>
                <a:schemeClr val="folHlink"/>
              </a:solidFill>
              <a:latin typeface="Arial" pitchFamily="34" charset="0"/>
            </a:endParaRP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0" y="3611563"/>
            <a:ext cx="9144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tabLst>
                <a:tab pos="90488" algn="dec"/>
                <a:tab pos="809625" algn="r"/>
                <a:tab pos="1169988" algn="r"/>
                <a:tab pos="1530350" algn="r"/>
                <a:tab pos="1981200" algn="r"/>
                <a:tab pos="2339975" algn="r"/>
                <a:tab pos="2520950" algn="ctr"/>
                <a:tab pos="2700338" algn="r"/>
                <a:tab pos="2970213" algn="r"/>
                <a:tab pos="3421063" algn="r"/>
                <a:tab pos="3781425" algn="r"/>
                <a:tab pos="4140200" algn="r"/>
                <a:tab pos="4500563" algn="r"/>
              </a:tabLst>
            </a:pPr>
            <a:r>
              <a:rPr lang="es-ES_tradnl" sz="1200" b="1">
                <a:solidFill>
                  <a:srgbClr val="000000"/>
                </a:solidFill>
                <a:cs typeface="Times New Roman" pitchFamily="18" charset="0"/>
              </a:rPr>
              <a:t> </a:t>
            </a:r>
            <a:endParaRPr lang="en-US" sz="1200">
              <a:cs typeface="Times New Roman" pitchFamily="18" charset="0"/>
            </a:endParaRPr>
          </a:p>
          <a:p>
            <a:pPr eaLnBrk="0" hangingPunct="0">
              <a:tabLst>
                <a:tab pos="90488" algn="dec"/>
                <a:tab pos="809625" algn="r"/>
                <a:tab pos="1169988" algn="r"/>
                <a:tab pos="1530350" algn="r"/>
                <a:tab pos="1981200" algn="r"/>
                <a:tab pos="2339975" algn="r"/>
                <a:tab pos="2520950" algn="ctr"/>
                <a:tab pos="2700338" algn="r"/>
                <a:tab pos="2970213" algn="r"/>
                <a:tab pos="3421063" algn="r"/>
                <a:tab pos="3781425" algn="r"/>
                <a:tab pos="4140200" algn="r"/>
                <a:tab pos="4500563" algn="r"/>
              </a:tabLst>
            </a:pPr>
            <a:endParaRPr lang="en-US"/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2057400" y="3138488"/>
            <a:ext cx="6553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tabLst>
                <a:tab pos="90488" algn="dec"/>
                <a:tab pos="1981200" algn="r"/>
                <a:tab pos="2970213" algn="r"/>
                <a:tab pos="3690938" algn="r"/>
                <a:tab pos="4140200" algn="r"/>
                <a:tab pos="5670550" algn="r"/>
                <a:tab pos="6210300" algn="r"/>
                <a:tab pos="6751638" algn="r"/>
              </a:tabLst>
            </a:pPr>
            <a:r>
              <a:rPr lang="es-ES_tradnl" sz="1800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Doses de N- P</a:t>
            </a:r>
            <a:r>
              <a:rPr lang="en-US" sz="1800" b="1" baseline="-25000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2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O</a:t>
            </a:r>
            <a:r>
              <a:rPr lang="en-US" sz="1800" b="1" baseline="-25000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5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- K</a:t>
            </a:r>
            <a:r>
              <a:rPr lang="en-US" sz="1800" b="1" baseline="-25000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2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O </a:t>
            </a:r>
            <a:r>
              <a:rPr lang="en-US" sz="1800" b="1" dirty="0" err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para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máximo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lucro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(</a:t>
            </a:r>
            <a:r>
              <a:rPr lang="en-US" sz="1800" b="1" dirty="0" err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caixa</a:t>
            </a:r>
            <a:r>
              <a:rPr lang="en-US" sz="1800" b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a 3US$)</a:t>
            </a:r>
            <a:endParaRPr lang="en-US" sz="1800" dirty="0">
              <a:solidFill>
                <a:schemeClr val="folHlink"/>
              </a:solidFill>
              <a:latin typeface="Arial" pitchFamily="34" charset="0"/>
            </a:endParaRP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441325" y="2525713"/>
            <a:ext cx="635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>
                <a:solidFill>
                  <a:schemeClr val="folHlink"/>
                </a:solidFill>
                <a:latin typeface="Arial" pitchFamily="34" charset="0"/>
              </a:rPr>
              <a:t>t/ha</a:t>
            </a: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4953000" y="2514600"/>
            <a:ext cx="1038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>
                <a:solidFill>
                  <a:schemeClr val="folHlink"/>
                </a:solidFill>
                <a:latin typeface="Arial" pitchFamily="34" charset="0"/>
              </a:rPr>
              <a:t>Kg ha</a:t>
            </a:r>
            <a:r>
              <a:rPr lang="pt-BR" sz="2000" b="1" baseline="30000">
                <a:solidFill>
                  <a:schemeClr val="folHlink"/>
                </a:solidFill>
                <a:latin typeface="Arial" pitchFamily="34" charset="0"/>
              </a:rPr>
              <a:t>-1</a:t>
            </a:r>
          </a:p>
        </p:txBody>
      </p:sp>
      <p:sp>
        <p:nvSpPr>
          <p:cNvPr id="63500" name="Line 12"/>
          <p:cNvSpPr>
            <a:spLocks noChangeShapeType="1"/>
          </p:cNvSpPr>
          <p:nvPr/>
        </p:nvSpPr>
        <p:spPr bwMode="auto">
          <a:xfrm>
            <a:off x="304800" y="2286000"/>
            <a:ext cx="883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63501" name="Line 13"/>
          <p:cNvSpPr>
            <a:spLocks noChangeShapeType="1"/>
          </p:cNvSpPr>
          <p:nvPr/>
        </p:nvSpPr>
        <p:spPr bwMode="auto">
          <a:xfrm>
            <a:off x="685800" y="1295400"/>
            <a:ext cx="845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63502" name="Line 14"/>
          <p:cNvSpPr>
            <a:spLocks noChangeShapeType="1"/>
          </p:cNvSpPr>
          <p:nvPr/>
        </p:nvSpPr>
        <p:spPr bwMode="auto">
          <a:xfrm>
            <a:off x="304800" y="5486400"/>
            <a:ext cx="883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63503" name="Line 15"/>
          <p:cNvSpPr>
            <a:spLocks noChangeShapeType="1"/>
          </p:cNvSpPr>
          <p:nvPr/>
        </p:nvSpPr>
        <p:spPr bwMode="auto">
          <a:xfrm>
            <a:off x="2133600" y="2743200"/>
            <a:ext cx="2590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63504" name="Line 16"/>
          <p:cNvSpPr>
            <a:spLocks noChangeShapeType="1"/>
          </p:cNvSpPr>
          <p:nvPr/>
        </p:nvSpPr>
        <p:spPr bwMode="auto">
          <a:xfrm>
            <a:off x="6248400" y="2743200"/>
            <a:ext cx="2590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ChangeArrowheads="1"/>
          </p:cNvSpPr>
          <p:nvPr/>
        </p:nvSpPr>
        <p:spPr bwMode="auto">
          <a:xfrm>
            <a:off x="914400" y="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pt-BR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DIAGNOSE VISUAL</a:t>
            </a:r>
          </a:p>
        </p:txBody>
      </p:sp>
      <p:sp>
        <p:nvSpPr>
          <p:cNvPr id="13315" name="AutoShape 3" descr="Plant Image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3316" name="AutoShape 4" descr="Plant Image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347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7696200" y="6629400"/>
            <a:ext cx="1371600" cy="1524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t-BR" sz="1000" smtClean="0">
                <a:solidFill>
                  <a:schemeClr val="folHlink"/>
                </a:solidFill>
                <a:cs typeface="Times New Roman" pitchFamily="18" charset="0"/>
              </a:rPr>
              <a:t>Paraquat</a:t>
            </a:r>
          </a:p>
        </p:txBody>
      </p:sp>
      <p:sp>
        <p:nvSpPr>
          <p:cNvPr id="13318" name="AutoShape 8" descr="Plant Image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3319" name="AutoShape 10" descr="Plant Image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13320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914400"/>
            <a:ext cx="43576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 descr="Nogueira"/>
          <p:cNvSpPr>
            <a:spLocks noChangeArrowheads="1"/>
          </p:cNvSpPr>
          <p:nvPr/>
        </p:nvSpPr>
        <p:spPr bwMode="auto">
          <a:xfrm>
            <a:off x="609600" y="1676400"/>
            <a:ext cx="8534400" cy="4572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1295400" y="1752600"/>
            <a:ext cx="2362200" cy="4343400"/>
          </a:xfrm>
          <a:prstGeom prst="rect">
            <a:avLst/>
          </a:prstGeom>
          <a:solidFill>
            <a:srgbClr val="3366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609600" y="1371600"/>
          <a:ext cx="8770938" cy="4953000"/>
        </p:xfrm>
        <a:graphic>
          <a:graphicData uri="http://schemas.openxmlformats.org/presentationml/2006/ole">
            <p:oleObj spid="_x0000_s5122" name="Documento" r:id="rId4" imgW="5613480" imgH="2651760" progId="Word.Document.8">
              <p:embed/>
            </p:oleObj>
          </a:graphicData>
        </a:graphic>
      </p:graphicFrame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474663" y="396875"/>
            <a:ext cx="792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Adubación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de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produción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de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la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mangueira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en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endParaRPr lang="pt-BR" b="1" i="1" dirty="0">
              <a:solidFill>
                <a:schemeClr val="folHlink"/>
              </a:solidFill>
              <a:latin typeface="Arial" pitchFamily="34" charset="0"/>
            </a:endParaRPr>
          </a:p>
          <a:p>
            <a:pPr algn="ctr" eaLnBrk="0" hangingPunct="0"/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São Paulo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096000" y="6521450"/>
            <a:ext cx="2909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pt-BR" sz="1600" b="1" i="1">
                <a:latin typeface="Arial" pitchFamily="34" charset="0"/>
              </a:rPr>
              <a:t>Fonte</a:t>
            </a:r>
            <a:r>
              <a:rPr lang="pt-BR" sz="1600" b="1">
                <a:latin typeface="Arial" pitchFamily="34" charset="0"/>
              </a:rPr>
              <a:t>: Quaggio et al. (1996)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 descr="Nogueira"/>
          <p:cNvSpPr>
            <a:spLocks noChangeArrowheads="1"/>
          </p:cNvSpPr>
          <p:nvPr/>
        </p:nvSpPr>
        <p:spPr bwMode="auto">
          <a:xfrm>
            <a:off x="228600" y="1219200"/>
            <a:ext cx="8610600" cy="43434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1905000" y="3505200"/>
            <a:ext cx="2286000" cy="20574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905000" y="1295400"/>
            <a:ext cx="2286000" cy="9906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Adubación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para Café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en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</a:rPr>
              <a:t>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</a:rPr>
              <a:t>Produción</a:t>
            </a:r>
            <a:endParaRPr lang="pt-BR" b="1" i="1" dirty="0">
              <a:solidFill>
                <a:schemeClr val="folHlink"/>
              </a:solidFill>
              <a:latin typeface="Arial" pitchFamily="34" charset="0"/>
            </a:endParaRP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304800" y="3505200"/>
            <a:ext cx="88392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t-BR" sz="18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  &lt;600                 150    100     50         40     20     20    0      150    100      50      20</a:t>
            </a:r>
            <a:br>
              <a:rPr lang="pt-BR" sz="18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</a:br>
            <a:r>
              <a:rPr lang="pt-BR" sz="18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 600-1200           180    120     70         50     30     20    0      180    120      70      30</a:t>
            </a:r>
            <a:br>
              <a:rPr lang="pt-BR" sz="18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</a:br>
            <a:r>
              <a:rPr lang="pt-BR" sz="18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1200-1800           210    140     90         60     40     20    0      210    140      90      40</a:t>
            </a:r>
            <a:br>
              <a:rPr lang="pt-BR" sz="18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</a:br>
            <a:r>
              <a:rPr lang="pt-BR" sz="18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1800-2400           240    160    110        70     50     30    0      240    160    110      50</a:t>
            </a:r>
            <a:br>
              <a:rPr lang="pt-BR" sz="18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</a:br>
            <a:r>
              <a:rPr lang="pt-BR" sz="18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2400-3600           300    200    140        80     60     40  20      300    200    140      80 </a:t>
            </a:r>
          </a:p>
          <a:p>
            <a:pPr eaLnBrk="0" hangingPunct="0"/>
            <a:r>
              <a:rPr lang="pt-BR" sz="18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3600-4800           360    250    170        90     70     50  30      360    250    170    100 </a:t>
            </a:r>
          </a:p>
          <a:p>
            <a:pPr eaLnBrk="0" hangingPunct="0"/>
            <a:r>
              <a:rPr lang="pt-BR" sz="18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   &gt;4800              450    300    200      100     80     60  40      450    300    200    120</a:t>
            </a: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0" y="1384300"/>
            <a:ext cx="9144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tabLst>
                <a:tab pos="1890713" algn="ctr"/>
                <a:tab pos="2430463" algn="ctr"/>
                <a:tab pos="2970213" algn="ctr"/>
                <a:tab pos="4051300" algn="ctr"/>
                <a:tab pos="4500563" algn="ctr"/>
                <a:tab pos="4951413" algn="ctr"/>
                <a:tab pos="5581650" algn="ctr"/>
                <a:tab pos="6661150" algn="ctr"/>
              </a:tabLst>
            </a:pPr>
            <a:r>
              <a:rPr lang="en-US" sz="16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    Classes                N nas folhas, g/kg (2)      P resina, mg/dm</a:t>
            </a:r>
            <a:r>
              <a:rPr lang="en-US" sz="1600" b="1" baseline="3000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3</a:t>
            </a:r>
            <a:r>
              <a:rPr lang="en-US" sz="16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      K trocável, mmolc/dm</a:t>
            </a:r>
            <a:r>
              <a:rPr lang="en-US" sz="1600" b="1" baseline="3000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3</a:t>
            </a:r>
            <a:r>
              <a:rPr lang="en-US" sz="16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br>
              <a:rPr lang="en-US" sz="16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</a:br>
            <a:r>
              <a:rPr lang="en-US" sz="16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         de </a:t>
            </a:r>
          </a:p>
          <a:p>
            <a:pPr eaLnBrk="0" hangingPunct="0">
              <a:tabLst>
                <a:tab pos="1890713" algn="ctr"/>
                <a:tab pos="2430463" algn="ctr"/>
                <a:tab pos="2970213" algn="ctr"/>
                <a:tab pos="4051300" algn="ctr"/>
                <a:tab pos="4500563" algn="ctr"/>
                <a:tab pos="4951413" algn="ctr"/>
                <a:tab pos="5581650" algn="ctr"/>
                <a:tab pos="6661150" algn="ctr"/>
              </a:tabLst>
            </a:pPr>
            <a:r>
              <a:rPr lang="en-US" sz="16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   </a:t>
            </a:r>
            <a:r>
              <a:rPr lang="es-ES_tradnl" sz="16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produção                &lt;26   26-30   &gt;30            &lt;6   6-12   13-30  &gt;30    &lt;0,8  0,7-1,5  1,6-3,0  &gt;3,0</a:t>
            </a:r>
            <a:endParaRPr lang="en-US" sz="1600">
              <a:solidFill>
                <a:schemeClr val="folHlink"/>
              </a:solidFill>
              <a:latin typeface="Arial" pitchFamily="34" charset="0"/>
            </a:endParaRP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0" y="3611563"/>
            <a:ext cx="9144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tabLst>
                <a:tab pos="90488" algn="dec"/>
                <a:tab pos="809625" algn="r"/>
                <a:tab pos="1169988" algn="r"/>
                <a:tab pos="1530350" algn="r"/>
                <a:tab pos="1981200" algn="r"/>
                <a:tab pos="2339975" algn="r"/>
                <a:tab pos="2520950" algn="ctr"/>
                <a:tab pos="2700338" algn="r"/>
                <a:tab pos="2970213" algn="r"/>
                <a:tab pos="3421063" algn="r"/>
                <a:tab pos="3781425" algn="r"/>
                <a:tab pos="4140200" algn="r"/>
                <a:tab pos="4500563" algn="r"/>
              </a:tabLst>
            </a:pPr>
            <a:r>
              <a:rPr lang="es-ES_tradnl" sz="1200" b="1">
                <a:solidFill>
                  <a:srgbClr val="000000"/>
                </a:solidFill>
                <a:cs typeface="Times New Roman" pitchFamily="18" charset="0"/>
              </a:rPr>
              <a:t> </a:t>
            </a:r>
            <a:endParaRPr lang="en-US" sz="1200">
              <a:cs typeface="Times New Roman" pitchFamily="18" charset="0"/>
            </a:endParaRPr>
          </a:p>
          <a:p>
            <a:pPr eaLnBrk="0" hangingPunct="0">
              <a:tabLst>
                <a:tab pos="90488" algn="dec"/>
                <a:tab pos="809625" algn="r"/>
                <a:tab pos="1169988" algn="r"/>
                <a:tab pos="1530350" algn="r"/>
                <a:tab pos="1981200" algn="r"/>
                <a:tab pos="2339975" algn="r"/>
                <a:tab pos="2520950" algn="ctr"/>
                <a:tab pos="2700338" algn="r"/>
                <a:tab pos="2970213" algn="r"/>
                <a:tab pos="3421063" algn="r"/>
                <a:tab pos="3781425" algn="r"/>
                <a:tab pos="4140200" algn="r"/>
                <a:tab pos="4500563" algn="r"/>
              </a:tabLst>
            </a:pPr>
            <a:endParaRPr lang="en-US"/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2133600" y="3048000"/>
            <a:ext cx="655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tabLst>
                <a:tab pos="90488" algn="dec"/>
                <a:tab pos="1981200" algn="r"/>
                <a:tab pos="2970213" algn="r"/>
                <a:tab pos="3690938" algn="r"/>
                <a:tab pos="4140200" algn="r"/>
                <a:tab pos="5670550" algn="r"/>
                <a:tab pos="6210300" algn="r"/>
                <a:tab pos="6751638" algn="r"/>
              </a:tabLst>
            </a:pPr>
            <a:r>
              <a:rPr lang="es-ES_tradnl" sz="18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1800" b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Doses de N                        P2O5                              K2O </a:t>
            </a:r>
            <a:endParaRPr lang="en-US" sz="1800">
              <a:solidFill>
                <a:schemeClr val="folHlink"/>
              </a:solidFill>
              <a:latin typeface="Arial" pitchFamily="34" charset="0"/>
            </a:endParaRPr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441325" y="2525713"/>
            <a:ext cx="890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>
                <a:solidFill>
                  <a:schemeClr val="folHlink"/>
                </a:solidFill>
                <a:latin typeface="Arial" pitchFamily="34" charset="0"/>
              </a:rPr>
              <a:t>Kg/ha</a:t>
            </a:r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4708525" y="2525713"/>
            <a:ext cx="1038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>
                <a:solidFill>
                  <a:schemeClr val="folHlink"/>
                </a:solidFill>
                <a:latin typeface="Arial" pitchFamily="34" charset="0"/>
              </a:rPr>
              <a:t>Kg ha</a:t>
            </a:r>
            <a:r>
              <a:rPr lang="pt-BR" sz="2000" b="1" baseline="30000">
                <a:solidFill>
                  <a:schemeClr val="folHlink"/>
                </a:solidFill>
                <a:latin typeface="Arial" pitchFamily="34" charset="0"/>
              </a:rPr>
              <a:t>-1</a:t>
            </a:r>
          </a:p>
        </p:txBody>
      </p:sp>
      <p:sp>
        <p:nvSpPr>
          <p:cNvPr id="64524" name="Line 12"/>
          <p:cNvSpPr>
            <a:spLocks noChangeShapeType="1"/>
          </p:cNvSpPr>
          <p:nvPr/>
        </p:nvSpPr>
        <p:spPr bwMode="auto">
          <a:xfrm>
            <a:off x="304800" y="2286000"/>
            <a:ext cx="853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64525" name="Line 13"/>
          <p:cNvSpPr>
            <a:spLocks noChangeShapeType="1"/>
          </p:cNvSpPr>
          <p:nvPr/>
        </p:nvSpPr>
        <p:spPr bwMode="auto">
          <a:xfrm>
            <a:off x="304800" y="1295400"/>
            <a:ext cx="853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64526" name="Line 14"/>
          <p:cNvSpPr>
            <a:spLocks noChangeShapeType="1"/>
          </p:cNvSpPr>
          <p:nvPr/>
        </p:nvSpPr>
        <p:spPr bwMode="auto">
          <a:xfrm>
            <a:off x="2133600" y="2743200"/>
            <a:ext cx="2590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64527" name="Line 15"/>
          <p:cNvSpPr>
            <a:spLocks noChangeShapeType="1"/>
          </p:cNvSpPr>
          <p:nvPr/>
        </p:nvSpPr>
        <p:spPr bwMode="auto">
          <a:xfrm>
            <a:off x="6248400" y="2743200"/>
            <a:ext cx="2590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286000"/>
            <a:ext cx="7696200" cy="28829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990600" y="914400"/>
            <a:ext cx="8229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Levantamiento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nutricional de cafeeiros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en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la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zona 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de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la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mata de Minas Gerais,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con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base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en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la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análisis</a:t>
            </a:r>
            <a:r>
              <a:rPr lang="pt-BR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foliar/teor limiar</a:t>
            </a:r>
            <a:r>
              <a:rPr lang="pt-BR" b="1" i="1" dirty="0">
                <a:solidFill>
                  <a:schemeClr val="folHlink"/>
                </a:solidFill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3"/>
          <p:cNvSpPr txBox="1">
            <a:spLocks noChangeArrowheads="1"/>
          </p:cNvSpPr>
          <p:nvPr/>
        </p:nvSpPr>
        <p:spPr bwMode="auto">
          <a:xfrm>
            <a:off x="1143000" y="762000"/>
            <a:ext cx="7772400" cy="421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pt-BR" sz="36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La </a:t>
            </a:r>
            <a:r>
              <a:rPr lang="pt-BR" sz="36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diagnose foliar </a:t>
            </a:r>
            <a:r>
              <a:rPr lang="pt-BR" sz="36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puede</a:t>
            </a:r>
            <a:r>
              <a:rPr lang="pt-BR" sz="36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36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ser utilizada  a </a:t>
            </a:r>
            <a:r>
              <a:rPr lang="pt-BR" sz="36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partír</a:t>
            </a:r>
            <a:r>
              <a:rPr lang="pt-BR" sz="36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36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de vários métodos de </a:t>
            </a:r>
            <a:r>
              <a:rPr lang="pt-BR" sz="36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interpretación</a:t>
            </a:r>
            <a:r>
              <a:rPr lang="pt-BR" sz="36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:</a:t>
            </a:r>
            <a:endParaRPr lang="pt-BR" sz="3600" b="1" i="1" dirty="0">
              <a:solidFill>
                <a:schemeClr val="folHlink"/>
              </a:solidFill>
              <a:latin typeface="Arial" pitchFamily="34" charset="0"/>
              <a:cs typeface="Times New Roman" pitchFamily="18" charset="0"/>
            </a:endParaRPr>
          </a:p>
          <a:p>
            <a:pPr algn="just" eaLnBrk="0" hangingPunct="0">
              <a:spcBef>
                <a:spcPct val="50000"/>
              </a:spcBef>
            </a:pPr>
            <a:endParaRPr lang="pt-BR" sz="3600" b="1" i="1" dirty="0">
              <a:solidFill>
                <a:schemeClr val="folHlink"/>
              </a:solidFill>
              <a:latin typeface="Arial" pitchFamily="34" charset="0"/>
              <a:cs typeface="Times New Roman" pitchFamily="18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pt-BR" sz="3600" b="1" i="1" dirty="0">
                <a:latin typeface="Arial" pitchFamily="34" charset="0"/>
                <a:cs typeface="Times New Roman" pitchFamily="18" charset="0"/>
              </a:rPr>
              <a:t>** </a:t>
            </a:r>
            <a:r>
              <a:rPr lang="pt-BR" sz="3600" b="1" i="1" dirty="0" err="1" smtClean="0">
                <a:latin typeface="Arial" pitchFamily="34" charset="0"/>
                <a:cs typeface="Times New Roman" pitchFamily="18" charset="0"/>
              </a:rPr>
              <a:t>Nivel</a:t>
            </a:r>
            <a:r>
              <a:rPr lang="pt-BR" sz="3600" b="1" i="1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3600" b="1" i="1" dirty="0">
                <a:latin typeface="Arial" pitchFamily="34" charset="0"/>
                <a:cs typeface="Times New Roman" pitchFamily="18" charset="0"/>
              </a:rPr>
              <a:t>crítico </a:t>
            </a:r>
            <a:r>
              <a:rPr lang="pt-BR" sz="3600" b="1" i="1" dirty="0" smtClean="0">
                <a:latin typeface="Arial" pitchFamily="34" charset="0"/>
                <a:cs typeface="Times New Roman" pitchFamily="18" charset="0"/>
              </a:rPr>
              <a:t>e/o </a:t>
            </a:r>
            <a:r>
              <a:rPr lang="pt-BR" sz="3600" b="1" i="1" dirty="0" err="1" smtClean="0">
                <a:latin typeface="Arial" pitchFamily="34" charset="0"/>
                <a:cs typeface="Times New Roman" pitchFamily="18" charset="0"/>
              </a:rPr>
              <a:t>faja</a:t>
            </a:r>
            <a:r>
              <a:rPr lang="pt-BR" sz="3600" b="1" i="1" dirty="0" smtClean="0"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3600" b="1" i="1" dirty="0" err="1" smtClean="0">
                <a:latin typeface="Arial" pitchFamily="34" charset="0"/>
                <a:cs typeface="Times New Roman" pitchFamily="18" charset="0"/>
              </a:rPr>
              <a:t>adecuada</a:t>
            </a:r>
            <a:endParaRPr lang="pt-BR" sz="3600" b="1" i="1" dirty="0">
              <a:latin typeface="Arial" pitchFamily="34" charset="0"/>
              <a:cs typeface="Times New Roman" pitchFamily="18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pt-BR" sz="3600" b="1" i="1" dirty="0">
                <a:latin typeface="Arial" pitchFamily="34" charset="0"/>
                <a:cs typeface="Times New Roman" pitchFamily="18" charset="0"/>
              </a:rPr>
              <a:t>** DRIS</a:t>
            </a:r>
            <a:endParaRPr lang="pt-BR" sz="3600" b="1" i="1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1143000" y="762000"/>
            <a:ext cx="8001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pt-BR" sz="28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Avaliación</a:t>
            </a:r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del</a:t>
            </a:r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estado nutricional </a:t>
            </a:r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de </a:t>
            </a:r>
            <a:r>
              <a:rPr lang="pt-BR" sz="28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los</a:t>
            </a:r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i="1" dirty="0" err="1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citrus</a:t>
            </a:r>
            <a:r>
              <a:rPr lang="pt-BR" sz="28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i="1" dirty="0" err="1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en</a:t>
            </a:r>
            <a:r>
              <a:rPr lang="pt-BR" sz="2800" b="1" i="1" dirty="0" smtClean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pt-BR" sz="2800" b="1" i="1" dirty="0">
                <a:solidFill>
                  <a:schemeClr val="folHlink"/>
                </a:solidFill>
                <a:latin typeface="Arial" pitchFamily="34" charset="0"/>
                <a:cs typeface="Times New Roman" pitchFamily="18" charset="0"/>
              </a:rPr>
              <a:t>diferentes glebas, usando o DRIS</a:t>
            </a:r>
            <a:endParaRPr lang="pt-BR" sz="2800" b="1" i="1" dirty="0">
              <a:solidFill>
                <a:schemeClr val="folHlink"/>
              </a:solidFill>
              <a:latin typeface="Arial" pitchFamily="34" charset="0"/>
            </a:endParaRP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362200"/>
            <a:ext cx="7924800" cy="3449638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066800" y="5484813"/>
            <a:ext cx="80772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pt-BR" sz="2800" b="1" i="1" dirty="0" err="1" smtClean="0">
                <a:solidFill>
                  <a:schemeClr val="folHlink"/>
                </a:solidFill>
                <a:cs typeface="Times New Roman" pitchFamily="18" charset="0"/>
              </a:rPr>
              <a:t>Correlación</a:t>
            </a:r>
            <a:r>
              <a:rPr lang="pt-BR" sz="2800" b="1" i="1" dirty="0" smtClean="0">
                <a:solidFill>
                  <a:schemeClr val="folHlink"/>
                </a:solidFill>
                <a:cs typeface="Times New Roman" pitchFamily="18" charset="0"/>
              </a:rPr>
              <a:t> </a:t>
            </a:r>
            <a:r>
              <a:rPr lang="pt-BR" sz="2800" b="1" i="1" dirty="0">
                <a:solidFill>
                  <a:schemeClr val="folHlink"/>
                </a:solidFill>
                <a:cs typeface="Times New Roman" pitchFamily="18" charset="0"/>
              </a:rPr>
              <a:t>linear simples entre IBN </a:t>
            </a:r>
            <a:r>
              <a:rPr lang="pt-BR" sz="2800" b="1" i="1" dirty="0" err="1" smtClean="0">
                <a:solidFill>
                  <a:schemeClr val="folHlink"/>
                </a:solidFill>
                <a:cs typeface="Times New Roman" pitchFamily="18" charset="0"/>
              </a:rPr>
              <a:t>con</a:t>
            </a:r>
            <a:r>
              <a:rPr lang="pt-BR" sz="2800" b="1" i="1" dirty="0" smtClean="0">
                <a:solidFill>
                  <a:schemeClr val="folHlink"/>
                </a:solidFill>
                <a:cs typeface="Times New Roman" pitchFamily="18" charset="0"/>
              </a:rPr>
              <a:t> </a:t>
            </a:r>
            <a:r>
              <a:rPr lang="pt-BR" sz="2800" b="1" i="1" dirty="0" err="1" smtClean="0">
                <a:solidFill>
                  <a:schemeClr val="folHlink"/>
                </a:solidFill>
                <a:cs typeface="Times New Roman" pitchFamily="18" charset="0"/>
              </a:rPr>
              <a:t>la</a:t>
            </a:r>
            <a:r>
              <a:rPr lang="pt-BR" sz="2800" b="1" i="1" dirty="0" smtClean="0">
                <a:solidFill>
                  <a:schemeClr val="folHlink"/>
                </a:solidFill>
                <a:cs typeface="Times New Roman" pitchFamily="18" charset="0"/>
              </a:rPr>
              <a:t> </a:t>
            </a:r>
            <a:r>
              <a:rPr lang="pt-BR" sz="2800" b="1" i="1" dirty="0" err="1" smtClean="0">
                <a:solidFill>
                  <a:schemeClr val="folHlink"/>
                </a:solidFill>
                <a:cs typeface="Times New Roman" pitchFamily="18" charset="0"/>
              </a:rPr>
              <a:t>produción</a:t>
            </a:r>
            <a:r>
              <a:rPr lang="pt-BR" sz="2800" b="1" i="1" dirty="0" smtClean="0">
                <a:solidFill>
                  <a:schemeClr val="folHlink"/>
                </a:solidFill>
                <a:cs typeface="Times New Roman" pitchFamily="18" charset="0"/>
              </a:rPr>
              <a:t> </a:t>
            </a:r>
            <a:r>
              <a:rPr lang="pt-BR" sz="2800" b="1" i="1" dirty="0" err="1" smtClean="0">
                <a:solidFill>
                  <a:schemeClr val="folHlink"/>
                </a:solidFill>
                <a:cs typeface="Times New Roman" pitchFamily="18" charset="0"/>
              </a:rPr>
              <a:t>del</a:t>
            </a:r>
            <a:r>
              <a:rPr lang="pt-BR" sz="2800" b="1" i="1" dirty="0" smtClean="0">
                <a:solidFill>
                  <a:schemeClr val="folHlink"/>
                </a:solidFill>
                <a:cs typeface="Times New Roman" pitchFamily="18" charset="0"/>
              </a:rPr>
              <a:t> </a:t>
            </a:r>
            <a:r>
              <a:rPr lang="pt-BR" sz="2800" b="1" i="1" dirty="0">
                <a:solidFill>
                  <a:schemeClr val="folHlink"/>
                </a:solidFill>
                <a:cs typeface="Times New Roman" pitchFamily="18" charset="0"/>
              </a:rPr>
              <a:t>cafeeiro </a:t>
            </a:r>
            <a:r>
              <a:rPr lang="pt-BR" sz="2800" b="1" i="1" dirty="0" err="1" smtClean="0">
                <a:solidFill>
                  <a:schemeClr val="folHlink"/>
                </a:solidFill>
                <a:cs typeface="Times New Roman" pitchFamily="18" charset="0"/>
              </a:rPr>
              <a:t>en</a:t>
            </a:r>
            <a:r>
              <a:rPr lang="pt-BR" sz="2800" b="1" i="1" dirty="0" smtClean="0">
                <a:solidFill>
                  <a:schemeClr val="folHlink"/>
                </a:solidFill>
                <a:cs typeface="Times New Roman" pitchFamily="18" charset="0"/>
              </a:rPr>
              <a:t> </a:t>
            </a:r>
            <a:r>
              <a:rPr lang="pt-BR" sz="2800" b="1" i="1" dirty="0">
                <a:solidFill>
                  <a:schemeClr val="folHlink"/>
                </a:solidFill>
                <a:cs typeface="Times New Roman" pitchFamily="18" charset="0"/>
              </a:rPr>
              <a:t>Minas Gerais (São </a:t>
            </a:r>
            <a:r>
              <a:rPr lang="pt-BR" sz="2800" b="1" i="1" dirty="0" err="1">
                <a:solidFill>
                  <a:schemeClr val="folHlink"/>
                </a:solidFill>
                <a:cs typeface="Times New Roman" pitchFamily="18" charset="0"/>
              </a:rPr>
              <a:t>Sebstião</a:t>
            </a:r>
            <a:r>
              <a:rPr lang="pt-BR" sz="2800" b="1" i="1" dirty="0">
                <a:solidFill>
                  <a:schemeClr val="folHlink"/>
                </a:solidFill>
                <a:cs typeface="Times New Roman" pitchFamily="18" charset="0"/>
              </a:rPr>
              <a:t> do Paraíso </a:t>
            </a:r>
            <a:r>
              <a:rPr lang="pt-BR" sz="2800" b="1" i="1" dirty="0" smtClean="0">
                <a:solidFill>
                  <a:schemeClr val="folHlink"/>
                </a:solidFill>
                <a:cs typeface="Times New Roman" pitchFamily="18" charset="0"/>
              </a:rPr>
              <a:t>y </a:t>
            </a:r>
            <a:r>
              <a:rPr lang="pt-BR" sz="2800" b="1" i="1" dirty="0">
                <a:solidFill>
                  <a:schemeClr val="folHlink"/>
                </a:solidFill>
                <a:cs typeface="Times New Roman" pitchFamily="18" charset="0"/>
              </a:rPr>
              <a:t>Patrocínio), (Silva </a:t>
            </a:r>
            <a:r>
              <a:rPr lang="pt-BR" sz="2800" b="1" i="1" dirty="0" err="1">
                <a:solidFill>
                  <a:schemeClr val="folHlink"/>
                </a:solidFill>
                <a:cs typeface="Times New Roman" pitchFamily="18" charset="0"/>
              </a:rPr>
              <a:t>et</a:t>
            </a:r>
            <a:r>
              <a:rPr lang="pt-BR" sz="2800" b="1" i="1" dirty="0">
                <a:solidFill>
                  <a:schemeClr val="folHlink"/>
                </a:solidFill>
                <a:cs typeface="Times New Roman" pitchFamily="18" charset="0"/>
              </a:rPr>
              <a:t> al., 2003).</a:t>
            </a:r>
          </a:p>
        </p:txBody>
      </p:sp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8738" y="219075"/>
            <a:ext cx="6519862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026"/>
          <p:cNvSpPr txBox="1">
            <a:spLocks noChangeArrowheads="1"/>
          </p:cNvSpPr>
          <p:nvPr/>
        </p:nvSpPr>
        <p:spPr bwMode="auto">
          <a:xfrm>
            <a:off x="1219200" y="0"/>
            <a:ext cx="79248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pt-BR" sz="2800" b="1" i="1" dirty="0">
                <a:solidFill>
                  <a:schemeClr val="folHlink"/>
                </a:solidFill>
                <a:cs typeface="Times New Roman" pitchFamily="18" charset="0"/>
              </a:rPr>
              <a:t>Diagnóstico nutricional de resultados </a:t>
            </a:r>
            <a:r>
              <a:rPr lang="pt-BR" sz="2800" b="1" i="1" dirty="0" smtClean="0">
                <a:solidFill>
                  <a:schemeClr val="folHlink"/>
                </a:solidFill>
                <a:cs typeface="Times New Roman" pitchFamily="18" charset="0"/>
              </a:rPr>
              <a:t>de </a:t>
            </a:r>
            <a:r>
              <a:rPr lang="pt-BR" sz="2800" b="1" i="1" dirty="0" err="1" smtClean="0">
                <a:solidFill>
                  <a:schemeClr val="folHlink"/>
                </a:solidFill>
                <a:cs typeface="Times New Roman" pitchFamily="18" charset="0"/>
              </a:rPr>
              <a:t>la</a:t>
            </a:r>
            <a:r>
              <a:rPr lang="pt-BR" sz="2800" b="1" i="1" dirty="0" smtClean="0">
                <a:solidFill>
                  <a:schemeClr val="folHlink"/>
                </a:solidFill>
                <a:cs typeface="Times New Roman" pitchFamily="18" charset="0"/>
              </a:rPr>
              <a:t> </a:t>
            </a:r>
            <a:r>
              <a:rPr lang="pt-BR" sz="2800" b="1" i="1" dirty="0" err="1" smtClean="0">
                <a:solidFill>
                  <a:schemeClr val="folHlink"/>
                </a:solidFill>
                <a:cs typeface="Times New Roman" pitchFamily="18" charset="0"/>
              </a:rPr>
              <a:t>análisis</a:t>
            </a:r>
            <a:r>
              <a:rPr lang="pt-BR" sz="2800" b="1" i="1" dirty="0" smtClean="0">
                <a:solidFill>
                  <a:schemeClr val="folHlink"/>
                </a:solidFill>
                <a:cs typeface="Times New Roman" pitchFamily="18" charset="0"/>
              </a:rPr>
              <a:t> </a:t>
            </a:r>
            <a:r>
              <a:rPr lang="pt-BR" sz="2800" b="1" i="1" dirty="0">
                <a:solidFill>
                  <a:schemeClr val="folHlink"/>
                </a:solidFill>
                <a:cs typeface="Times New Roman" pitchFamily="18" charset="0"/>
              </a:rPr>
              <a:t>química de </a:t>
            </a:r>
            <a:r>
              <a:rPr lang="pt-BR" sz="2800" b="1" i="1" dirty="0" err="1" smtClean="0">
                <a:solidFill>
                  <a:schemeClr val="folHlink"/>
                </a:solidFill>
                <a:cs typeface="Times New Roman" pitchFamily="18" charset="0"/>
              </a:rPr>
              <a:t>hojas</a:t>
            </a:r>
            <a:r>
              <a:rPr lang="pt-BR" sz="2800" b="1" i="1" dirty="0" smtClean="0">
                <a:solidFill>
                  <a:schemeClr val="folHlink"/>
                </a:solidFill>
                <a:cs typeface="Times New Roman" pitchFamily="18" charset="0"/>
              </a:rPr>
              <a:t> </a:t>
            </a:r>
            <a:r>
              <a:rPr lang="pt-BR" sz="2800" b="1" i="1" dirty="0" err="1" smtClean="0">
                <a:solidFill>
                  <a:schemeClr val="folHlink"/>
                </a:solidFill>
                <a:cs typeface="Times New Roman" pitchFamily="18" charset="0"/>
              </a:rPr>
              <a:t>del</a:t>
            </a:r>
            <a:r>
              <a:rPr lang="pt-BR" sz="2800" b="1" i="1" dirty="0" smtClean="0">
                <a:solidFill>
                  <a:schemeClr val="folHlink"/>
                </a:solidFill>
                <a:cs typeface="Times New Roman" pitchFamily="18" charset="0"/>
              </a:rPr>
              <a:t> </a:t>
            </a:r>
            <a:r>
              <a:rPr lang="pt-BR" sz="2800" b="1" i="1" dirty="0">
                <a:solidFill>
                  <a:schemeClr val="folHlink"/>
                </a:solidFill>
                <a:cs typeface="Times New Roman" pitchFamily="18" charset="0"/>
              </a:rPr>
              <a:t>citros interpretados </a:t>
            </a:r>
            <a:r>
              <a:rPr lang="pt-BR" sz="2800" b="1" i="1" dirty="0" smtClean="0">
                <a:solidFill>
                  <a:schemeClr val="folHlink"/>
                </a:solidFill>
                <a:cs typeface="Times New Roman" pitchFamily="18" charset="0"/>
              </a:rPr>
              <a:t>por </a:t>
            </a:r>
            <a:r>
              <a:rPr lang="pt-BR" sz="2800" b="1" i="1" dirty="0" err="1" smtClean="0">
                <a:solidFill>
                  <a:schemeClr val="folHlink"/>
                </a:solidFill>
                <a:cs typeface="Times New Roman" pitchFamily="18" charset="0"/>
              </a:rPr>
              <a:t>el</a:t>
            </a:r>
            <a:r>
              <a:rPr lang="pt-BR" sz="2800" b="1" i="1" dirty="0" smtClean="0">
                <a:solidFill>
                  <a:schemeClr val="folHlink"/>
                </a:solidFill>
                <a:cs typeface="Times New Roman" pitchFamily="18" charset="0"/>
              </a:rPr>
              <a:t> </a:t>
            </a:r>
            <a:r>
              <a:rPr lang="pt-BR" sz="2800" b="1" i="1" dirty="0">
                <a:solidFill>
                  <a:schemeClr val="folHlink"/>
                </a:solidFill>
                <a:cs typeface="Times New Roman" pitchFamily="18" charset="0"/>
              </a:rPr>
              <a:t>método </a:t>
            </a:r>
            <a:r>
              <a:rPr lang="pt-BR" sz="2800" b="1" i="1" dirty="0" smtClean="0">
                <a:solidFill>
                  <a:schemeClr val="folHlink"/>
                </a:solidFill>
                <a:cs typeface="Times New Roman" pitchFamily="18" charset="0"/>
              </a:rPr>
              <a:t>de </a:t>
            </a:r>
            <a:r>
              <a:rPr lang="pt-BR" sz="2800" b="1" i="1" dirty="0" err="1" smtClean="0">
                <a:solidFill>
                  <a:schemeClr val="folHlink"/>
                </a:solidFill>
                <a:cs typeface="Times New Roman" pitchFamily="18" charset="0"/>
              </a:rPr>
              <a:t>la</a:t>
            </a:r>
            <a:r>
              <a:rPr lang="pt-BR" sz="2800" b="1" i="1" dirty="0" smtClean="0">
                <a:solidFill>
                  <a:schemeClr val="folHlink"/>
                </a:solidFill>
                <a:cs typeface="Times New Roman" pitchFamily="18" charset="0"/>
              </a:rPr>
              <a:t> </a:t>
            </a:r>
            <a:r>
              <a:rPr lang="pt-BR" sz="2800" b="1" i="1" dirty="0" err="1" smtClean="0">
                <a:solidFill>
                  <a:schemeClr val="folHlink"/>
                </a:solidFill>
                <a:cs typeface="Times New Roman" pitchFamily="18" charset="0"/>
              </a:rPr>
              <a:t>faja</a:t>
            </a:r>
            <a:r>
              <a:rPr lang="pt-BR" sz="2800" b="1" i="1" dirty="0" smtClean="0">
                <a:solidFill>
                  <a:schemeClr val="folHlink"/>
                </a:solidFill>
                <a:cs typeface="Times New Roman" pitchFamily="18" charset="0"/>
              </a:rPr>
              <a:t> </a:t>
            </a:r>
            <a:r>
              <a:rPr lang="pt-BR" sz="2800" b="1" i="1" dirty="0" err="1" smtClean="0">
                <a:solidFill>
                  <a:schemeClr val="folHlink"/>
                </a:solidFill>
                <a:cs typeface="Times New Roman" pitchFamily="18" charset="0"/>
              </a:rPr>
              <a:t>adecuada</a:t>
            </a:r>
            <a:r>
              <a:rPr lang="pt-BR" sz="2800" b="1" i="1" baseline="30000" dirty="0" smtClean="0">
                <a:solidFill>
                  <a:schemeClr val="folHlink"/>
                </a:solidFill>
                <a:cs typeface="Times New Roman" pitchFamily="18" charset="0"/>
              </a:rPr>
              <a:t>(1</a:t>
            </a:r>
            <a:r>
              <a:rPr lang="pt-BR" sz="2800" b="1" i="1" baseline="30000" dirty="0">
                <a:solidFill>
                  <a:schemeClr val="folHlink"/>
                </a:solidFill>
                <a:cs typeface="Times New Roman" pitchFamily="18" charset="0"/>
              </a:rPr>
              <a:t>)</a:t>
            </a:r>
            <a:r>
              <a:rPr lang="pt-BR" sz="2800" b="1" i="1" dirty="0">
                <a:solidFill>
                  <a:schemeClr val="folHlink"/>
                </a:solidFill>
                <a:cs typeface="Times New Roman" pitchFamily="18" charset="0"/>
              </a:rPr>
              <a:t> </a:t>
            </a:r>
            <a:r>
              <a:rPr lang="pt-BR" sz="2800" b="1" i="1" dirty="0" smtClean="0">
                <a:solidFill>
                  <a:schemeClr val="folHlink"/>
                </a:solidFill>
                <a:cs typeface="Times New Roman" pitchFamily="18" charset="0"/>
              </a:rPr>
              <a:t>y por </a:t>
            </a:r>
            <a:r>
              <a:rPr lang="pt-BR" sz="2800" b="1" i="1" dirty="0" err="1" smtClean="0">
                <a:solidFill>
                  <a:schemeClr val="folHlink"/>
                </a:solidFill>
                <a:cs typeface="Times New Roman" pitchFamily="18" charset="0"/>
              </a:rPr>
              <a:t>el</a:t>
            </a:r>
            <a:r>
              <a:rPr lang="pt-BR" sz="2800" b="1" i="1" dirty="0" smtClean="0">
                <a:solidFill>
                  <a:schemeClr val="folHlink"/>
                </a:solidFill>
                <a:cs typeface="Times New Roman" pitchFamily="18" charset="0"/>
              </a:rPr>
              <a:t> </a:t>
            </a:r>
            <a:r>
              <a:rPr lang="pt-BR" sz="2800" b="1" i="1" dirty="0">
                <a:solidFill>
                  <a:schemeClr val="folHlink"/>
                </a:solidFill>
                <a:cs typeface="Times New Roman" pitchFamily="18" charset="0"/>
              </a:rPr>
              <a:t>DRIS</a:t>
            </a:r>
            <a:r>
              <a:rPr lang="pt-BR" sz="2800" b="1" i="1" baseline="30000" dirty="0">
                <a:solidFill>
                  <a:schemeClr val="folHlink"/>
                </a:solidFill>
                <a:cs typeface="Times New Roman" pitchFamily="18" charset="0"/>
              </a:rPr>
              <a:t>(2)</a:t>
            </a:r>
          </a:p>
        </p:txBody>
      </p:sp>
      <p:pic>
        <p:nvPicPr>
          <p:cNvPr id="69635" name="Picture 10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828800"/>
            <a:ext cx="8077200" cy="470535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295400" y="5410200"/>
            <a:ext cx="5715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pt-BR" sz="2800" b="1" i="1" baseline="30000" dirty="0">
                <a:solidFill>
                  <a:schemeClr val="fol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pt-BR" sz="2800" b="1" i="1" baseline="30000" dirty="0">
                <a:solidFill>
                  <a:schemeClr val="folHlin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pt-PT" sz="2800" b="1" i="1" baseline="30000" dirty="0">
                <a:solidFill>
                  <a:schemeClr val="folHlink"/>
                </a:solidFill>
                <a:cs typeface="Times New Roman" pitchFamily="18" charset="0"/>
              </a:rPr>
              <a:t>Índices DRIS para </a:t>
            </a:r>
            <a:r>
              <a:rPr lang="pt-PT" sz="2800" b="1" i="1" baseline="30000" dirty="0" smtClean="0">
                <a:solidFill>
                  <a:schemeClr val="folHlink"/>
                </a:solidFill>
                <a:cs typeface="Times New Roman" pitchFamily="18" charset="0"/>
              </a:rPr>
              <a:t>la </a:t>
            </a:r>
            <a:r>
              <a:rPr lang="pt-PT" sz="2800" b="1" i="1" baseline="30000" dirty="0">
                <a:solidFill>
                  <a:schemeClr val="folHlink"/>
                </a:solidFill>
                <a:cs typeface="Times New Roman" pitchFamily="18" charset="0"/>
              </a:rPr>
              <a:t>cultura </a:t>
            </a:r>
            <a:r>
              <a:rPr lang="pt-PT" sz="2800" b="1" i="1" baseline="30000" dirty="0" smtClean="0">
                <a:solidFill>
                  <a:schemeClr val="folHlink"/>
                </a:solidFill>
                <a:cs typeface="Times New Roman" pitchFamily="18" charset="0"/>
              </a:rPr>
              <a:t>del </a:t>
            </a:r>
            <a:r>
              <a:rPr lang="pt-PT" sz="2800" b="1" i="1" baseline="30000" dirty="0">
                <a:solidFill>
                  <a:schemeClr val="folHlink"/>
                </a:solidFill>
                <a:cs typeface="Times New Roman" pitchFamily="18" charset="0"/>
              </a:rPr>
              <a:t>citros.</a:t>
            </a:r>
            <a:endParaRPr lang="pt-BR" sz="2800" b="1" i="1" baseline="30000" dirty="0">
              <a:solidFill>
                <a:schemeClr val="folHlink"/>
              </a:solidFill>
              <a:cs typeface="Times New Roman" pitchFamily="18" charset="0"/>
            </a:endParaRPr>
          </a:p>
        </p:txBody>
      </p:sp>
      <p:pic>
        <p:nvPicPr>
          <p:cNvPr id="7065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990600"/>
            <a:ext cx="7600950" cy="418465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1428750" y="1285875"/>
            <a:ext cx="77152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pt-PT" sz="2800" b="1" i="1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Times New Roman" pitchFamily="18" charset="0"/>
              </a:rPr>
              <a:t>MÉTODOS DIAGNÓSTICO ALTERNATIVOS</a:t>
            </a:r>
          </a:p>
          <a:p>
            <a:pPr algn="just" eaLnBrk="0" hangingPunct="0">
              <a:spcBef>
                <a:spcPct val="50000"/>
              </a:spcBef>
            </a:pPr>
            <a:endParaRPr lang="pt-PT" sz="2800" b="1" i="1" dirty="0">
              <a:solidFill>
                <a:schemeClr val="folHlink"/>
              </a:solidFill>
              <a:latin typeface="Arial Unicode MS" pitchFamily="34" charset="-128"/>
              <a:ea typeface="Arial Unicode MS" pitchFamily="34" charset="-128"/>
              <a:cs typeface="Times New Roman" pitchFamily="18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pt-PT" sz="2800" b="1" i="1" dirty="0">
                <a:solidFill>
                  <a:schemeClr val="folHlink"/>
                </a:solidFill>
                <a:latin typeface="Arial Unicode MS" pitchFamily="34" charset="-128"/>
                <a:ea typeface="Arial Unicode MS" pitchFamily="34" charset="-128"/>
                <a:cs typeface="Times New Roman" pitchFamily="18" charset="0"/>
              </a:rPr>
              <a:t>MEDIDA </a:t>
            </a:r>
            <a:r>
              <a:rPr lang="pt-PT" sz="2800" b="1" i="1" dirty="0" smtClean="0">
                <a:solidFill>
                  <a:schemeClr val="folHlink"/>
                </a:solidFill>
                <a:latin typeface="Arial Unicode MS" pitchFamily="34" charset="-128"/>
                <a:ea typeface="Arial Unicode MS" pitchFamily="34" charset="-128"/>
                <a:cs typeface="Times New Roman" pitchFamily="18" charset="0"/>
              </a:rPr>
              <a:t>INDIRECTA DE LA CLOROFILA</a:t>
            </a:r>
            <a:endParaRPr lang="pt-BR" sz="2800" b="1" i="1" baseline="30000" dirty="0">
              <a:solidFill>
                <a:schemeClr val="folHlink"/>
              </a:solidFill>
              <a:ea typeface="Arial Unicode MS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igitalizar002"/>
          <p:cNvPicPr>
            <a:picLocks noChangeAspect="1" noChangeArrowheads="1"/>
          </p:cNvPicPr>
          <p:nvPr/>
        </p:nvPicPr>
        <p:blipFill>
          <a:blip r:embed="rId2"/>
          <a:srcRect b="55748"/>
          <a:stretch>
            <a:fillRect/>
          </a:stretch>
        </p:blipFill>
        <p:spPr bwMode="auto">
          <a:xfrm>
            <a:off x="0" y="0"/>
            <a:ext cx="5759450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Retângulo 3"/>
          <p:cNvSpPr>
            <a:spLocks noChangeArrowheads="1"/>
          </p:cNvSpPr>
          <p:nvPr/>
        </p:nvSpPr>
        <p:spPr bwMode="auto">
          <a:xfrm>
            <a:off x="0" y="602773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 dirty="0"/>
              <a:t>Figura 3</a:t>
            </a:r>
            <a:r>
              <a:rPr lang="pt-BR" sz="2000" dirty="0"/>
              <a:t> – </a:t>
            </a:r>
            <a:r>
              <a:rPr lang="pt-BR" sz="2000" dirty="0" smtClean="0"/>
              <a:t>Relaciones </a:t>
            </a:r>
            <a:r>
              <a:rPr lang="pt-BR" sz="2000" dirty="0"/>
              <a:t>entre clorofila (SPAD) </a:t>
            </a:r>
            <a:r>
              <a:rPr lang="pt-BR" sz="2000" dirty="0" smtClean="0"/>
              <a:t>y </a:t>
            </a:r>
            <a:r>
              <a:rPr lang="pt-BR" sz="2000" dirty="0" err="1" smtClean="0"/>
              <a:t>cosecha</a:t>
            </a:r>
            <a:r>
              <a:rPr lang="pt-BR" sz="2000" dirty="0" smtClean="0"/>
              <a:t> </a:t>
            </a:r>
            <a:r>
              <a:rPr lang="pt-BR" sz="2000" dirty="0"/>
              <a:t>relativa </a:t>
            </a:r>
            <a:r>
              <a:rPr lang="pt-BR" sz="2000" dirty="0" err="1" smtClean="0"/>
              <a:t>del</a:t>
            </a:r>
            <a:r>
              <a:rPr lang="pt-BR" sz="2000" dirty="0" smtClean="0"/>
              <a:t> </a:t>
            </a:r>
            <a:r>
              <a:rPr lang="pt-BR" sz="2000" dirty="0" err="1" smtClean="0"/>
              <a:t>maíz</a:t>
            </a:r>
            <a:r>
              <a:rPr lang="pt-BR" sz="2000" dirty="0" smtClean="0"/>
              <a:t>, </a:t>
            </a:r>
            <a:r>
              <a:rPr lang="pt-BR" sz="2000" dirty="0"/>
              <a:t>unidades SPAD </a:t>
            </a:r>
            <a:r>
              <a:rPr lang="pt-BR" sz="2000" dirty="0" smtClean="0"/>
              <a:t>y </a:t>
            </a:r>
            <a:r>
              <a:rPr lang="pt-BR" sz="2000" dirty="0"/>
              <a:t>dose de N adicional para </a:t>
            </a:r>
            <a:r>
              <a:rPr lang="pt-BR" sz="2000" dirty="0" err="1" smtClean="0"/>
              <a:t>cosecha</a:t>
            </a:r>
            <a:r>
              <a:rPr lang="pt-BR" sz="2000" dirty="0" smtClean="0"/>
              <a:t> </a:t>
            </a:r>
            <a:r>
              <a:rPr lang="pt-BR" sz="2000" dirty="0" err="1" smtClean="0"/>
              <a:t>económica</a:t>
            </a:r>
            <a:r>
              <a:rPr lang="pt-BR" sz="2000" dirty="0" smtClean="0"/>
              <a:t> </a:t>
            </a:r>
            <a:r>
              <a:rPr lang="pt-BR" sz="2000" dirty="0"/>
              <a:t>máxima</a:t>
            </a:r>
          </a:p>
        </p:txBody>
      </p:sp>
      <p:pic>
        <p:nvPicPr>
          <p:cNvPr id="72708" name="Picture 3" descr="Digitalizar002"/>
          <p:cNvPicPr>
            <a:picLocks noChangeAspect="1" noChangeArrowheads="1"/>
          </p:cNvPicPr>
          <p:nvPr/>
        </p:nvPicPr>
        <p:blipFill>
          <a:blip r:embed="rId3"/>
          <a:srcRect t="44124" b="8359"/>
          <a:stretch>
            <a:fillRect/>
          </a:stretch>
        </p:blipFill>
        <p:spPr bwMode="auto">
          <a:xfrm>
            <a:off x="4500563" y="2571750"/>
            <a:ext cx="4643437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ChangeArrowheads="1"/>
          </p:cNvSpPr>
          <p:nvPr/>
        </p:nvSpPr>
        <p:spPr bwMode="auto">
          <a:xfrm>
            <a:off x="914400" y="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pt-BR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DIAGNOSE VISUAL</a:t>
            </a:r>
          </a:p>
        </p:txBody>
      </p:sp>
      <p:sp>
        <p:nvSpPr>
          <p:cNvPr id="14339" name="AutoShape 3" descr="Plant Image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4340" name="AutoShape 4" descr="Plant Image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4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696200" y="6629400"/>
            <a:ext cx="1371600" cy="1524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t-BR" sz="1000" smtClean="0">
                <a:solidFill>
                  <a:schemeClr val="folHlink"/>
                </a:solidFill>
                <a:cs typeface="Times New Roman" pitchFamily="18" charset="0"/>
              </a:rPr>
              <a:t>Herbicida ALS</a:t>
            </a:r>
          </a:p>
        </p:txBody>
      </p:sp>
      <p:sp>
        <p:nvSpPr>
          <p:cNvPr id="14342" name="AutoShape 6" descr="Plant Image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4343" name="AutoShape 7" descr="Plant Image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14344" name="Picture 10" descr="Corn injury from ALS-herbicide and insecticide interac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219200"/>
            <a:ext cx="6080125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1571625" y="214313"/>
            <a:ext cx="700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pt-PT" sz="2800" b="1" i="1">
                <a:solidFill>
                  <a:schemeClr val="folHlink"/>
                </a:solidFill>
                <a:latin typeface="Arial Unicode MS" pitchFamily="34" charset="-128"/>
                <a:ea typeface="Arial Unicode MS" pitchFamily="34" charset="-128"/>
                <a:cs typeface="Times New Roman" pitchFamily="18" charset="0"/>
              </a:rPr>
              <a:t>MEDIDA INDIRETA DA CLORFILA</a:t>
            </a:r>
            <a:endParaRPr lang="pt-BR" sz="2800" b="1" i="1" baseline="30000">
              <a:solidFill>
                <a:schemeClr val="folHlink"/>
              </a:solidFill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73731" name="Picture 4" descr="Digitalizar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0"/>
            <a:ext cx="8353425" cy="668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1857375" y="214313"/>
            <a:ext cx="5715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pt-PT" sz="2800" b="1" i="1">
                <a:solidFill>
                  <a:schemeClr val="folHlink"/>
                </a:solidFill>
                <a:latin typeface="Arial Unicode MS" pitchFamily="34" charset="-128"/>
                <a:ea typeface="Arial Unicode MS" pitchFamily="34" charset="-128"/>
                <a:cs typeface="Times New Roman" pitchFamily="18" charset="0"/>
              </a:rPr>
              <a:t>TESTES BIOQUÍMICOS</a:t>
            </a:r>
            <a:endParaRPr lang="pt-BR" sz="2800" b="1" i="1" baseline="30000">
              <a:solidFill>
                <a:schemeClr val="folHlink"/>
              </a:solidFill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71500" y="1000125"/>
            <a:ext cx="8229600" cy="6048375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Principios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endParaRPr lang="pt-BR" altLang="zh-CN" sz="2000" b="1" kern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Los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macro 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y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micronutrientes desempenham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tres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grandes tipos de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función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en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la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vida 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de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la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planta: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hacen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parte 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de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la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estructura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;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Entran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en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la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molécula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de enzimas 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y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coenzimas;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funcionan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como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activadores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enzimáticos.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pt-BR" altLang="zh-CN" sz="2000" b="1" kern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Deficiencia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endParaRPr lang="pt-BR" altLang="zh-CN" sz="2000" b="1" kern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el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compuesto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no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se forma 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o se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hace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en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menor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proporción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; </a:t>
            </a:r>
            <a:endParaRPr lang="pt-BR" altLang="zh-CN" sz="2000" b="1" kern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se acumula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el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substrato, 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uma vez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que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la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enzima funciona menos 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o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el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producto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de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la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reación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aparece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en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nivel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menor;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cai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la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actividad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de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la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enzima (=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cuantidade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de substrato transformado 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o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de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producto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formado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en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la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unidad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de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tiempo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).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pt-BR" altLang="zh-CN" sz="2000" b="1" kern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Ejemplos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endParaRPr lang="pt-BR" altLang="zh-CN" sz="2000" b="1" kern="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El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azufre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es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la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parte 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de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la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estructura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de aminoácidos como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la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cisteína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(</a:t>
            </a:r>
            <a:r>
              <a:rPr lang="pt-BR" altLang="zh-CN" sz="2000" b="1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CHzSH-CHNHz-COOH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);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tenendo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carencia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de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azufre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,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el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nível 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de este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aminoácido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en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el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tecido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debe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obligatoriamente</a:t>
            </a:r>
            <a:r>
              <a:rPr lang="pt-BR" altLang="zh-CN" sz="2000" b="1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pt-BR" altLang="zh-CN" sz="2000" b="1" kern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caer</a:t>
            </a:r>
            <a:r>
              <a:rPr lang="pt-BR" altLang="zh-CN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宋体" pitchFamily="2" charset="-122"/>
                <a:cs typeface="Arial" pitchFamily="34" charset="0"/>
              </a:rPr>
              <a:t>; 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Digitalizar002"/>
          <p:cNvPicPr>
            <a:picLocks noChangeAspect="1" noChangeArrowheads="1"/>
          </p:cNvPicPr>
          <p:nvPr/>
        </p:nvPicPr>
        <p:blipFill>
          <a:blip r:embed="rId2"/>
          <a:srcRect b="29466"/>
          <a:stretch>
            <a:fillRect/>
          </a:stretch>
        </p:blipFill>
        <p:spPr bwMode="auto">
          <a:xfrm>
            <a:off x="928688" y="0"/>
            <a:ext cx="79486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1066800" y="990600"/>
            <a:ext cx="3352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pt-BR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DIAGNOSE VISUAL</a:t>
            </a:r>
          </a:p>
        </p:txBody>
      </p:sp>
      <p:sp>
        <p:nvSpPr>
          <p:cNvPr id="15363" name="AutoShape 3" descr="Plant Image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5364" name="AutoShape 4" descr="Plant Image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355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696200" y="6629400"/>
            <a:ext cx="1371600" cy="1524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t-BR" sz="1000" smtClean="0">
                <a:solidFill>
                  <a:schemeClr val="folHlink"/>
                </a:solidFill>
                <a:cs typeface="Times New Roman" pitchFamily="18" charset="0"/>
              </a:rPr>
              <a:t>Antracnose</a:t>
            </a:r>
          </a:p>
        </p:txBody>
      </p:sp>
      <p:sp>
        <p:nvSpPr>
          <p:cNvPr id="15366" name="AutoShape 6" descr="Plant Image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5367" name="AutoShape 7" descr="Plant Image"/>
          <p:cNvSpPr>
            <a:spLocks noChangeAspect="1" noChangeArrowheads="1"/>
          </p:cNvSpPr>
          <p:nvPr/>
        </p:nvSpPr>
        <p:spPr bwMode="auto">
          <a:xfrm>
            <a:off x="4424363" y="32813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15368" name="Picture 10" descr="Anthracnose lesio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2413" y="280988"/>
            <a:ext cx="3411537" cy="634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066800"/>
            <a:ext cx="7772400" cy="1371600"/>
          </a:xfrm>
        </p:spPr>
        <p:txBody>
          <a:bodyPr/>
          <a:lstStyle/>
          <a:p>
            <a:pPr eaLnBrk="1" hangingPunct="1"/>
            <a:r>
              <a:rPr lang="pt-BR" sz="2800" dirty="0" smtClean="0">
                <a:latin typeface="Arial Black" pitchFamily="34" charset="0"/>
              </a:rPr>
              <a:t>ASPECTOS </a:t>
            </a:r>
            <a:r>
              <a:rPr lang="pt-BR" sz="2800" dirty="0" smtClean="0">
                <a:latin typeface="Arial Black" pitchFamily="34" charset="0"/>
              </a:rPr>
              <a:t>DE LA </a:t>
            </a:r>
            <a:r>
              <a:rPr lang="pt-BR" sz="2800" dirty="0" smtClean="0">
                <a:latin typeface="Arial Black" pitchFamily="34" charset="0"/>
              </a:rPr>
              <a:t>DIAGNOSE DE DISTÚRBIOS </a:t>
            </a:r>
            <a:r>
              <a:rPr lang="pt-BR" sz="2800" dirty="0" smtClean="0">
                <a:latin typeface="Arial Black" pitchFamily="34" charset="0"/>
              </a:rPr>
              <a:t>NUTRICIONALES </a:t>
            </a:r>
            <a:r>
              <a:rPr lang="pt-BR" sz="2800" dirty="0" smtClean="0">
                <a:latin typeface="Arial Black" pitchFamily="34" charset="0"/>
              </a:rPr>
              <a:t>POR SINTOMAS </a:t>
            </a:r>
            <a:r>
              <a:rPr lang="pt-BR" sz="2800" dirty="0" smtClean="0">
                <a:latin typeface="Arial Black" pitchFamily="34" charset="0"/>
              </a:rPr>
              <a:t>VISÍBLES</a:t>
            </a:r>
            <a:endParaRPr lang="pt-BR" sz="2800" dirty="0" smtClean="0">
              <a:latin typeface="Arial Black" pitchFamily="34" charset="0"/>
            </a:endParaRP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590800"/>
            <a:ext cx="77724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t-BR" sz="2800" dirty="0" smtClean="0">
                <a:latin typeface="Arial" pitchFamily="34" charset="0"/>
              </a:rPr>
              <a:t>Sintomas </a:t>
            </a:r>
            <a:r>
              <a:rPr lang="pt-BR" sz="2800" dirty="0" err="1" smtClean="0">
                <a:latin typeface="Arial" pitchFamily="34" charset="0"/>
              </a:rPr>
              <a:t>aparecen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 err="1" smtClean="0">
                <a:latin typeface="Arial" pitchFamily="34" charset="0"/>
              </a:rPr>
              <a:t>cuando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 err="1" smtClean="0">
                <a:latin typeface="Arial" pitchFamily="34" charset="0"/>
              </a:rPr>
              <a:t>la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 err="1" smtClean="0">
                <a:latin typeface="Arial" pitchFamily="34" charset="0"/>
              </a:rPr>
              <a:t>produción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 err="1" smtClean="0">
                <a:latin typeface="Arial" pitchFamily="34" charset="0"/>
              </a:rPr>
              <a:t>ya</a:t>
            </a:r>
            <a:r>
              <a:rPr lang="pt-BR" sz="2800" dirty="0" smtClean="0">
                <a:latin typeface="Arial" pitchFamily="34" charset="0"/>
              </a:rPr>
              <a:t> esta </a:t>
            </a:r>
            <a:r>
              <a:rPr lang="pt-BR" sz="2800" dirty="0" smtClean="0">
                <a:latin typeface="Arial" pitchFamily="34" charset="0"/>
              </a:rPr>
              <a:t>comprometida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sz="2800" dirty="0" smtClean="0">
                <a:latin typeface="Arial" pitchFamily="34" charset="0"/>
              </a:rPr>
              <a:t>Sintomas </a:t>
            </a:r>
            <a:r>
              <a:rPr lang="pt-BR" sz="2800" dirty="0" err="1" smtClean="0">
                <a:latin typeface="Arial" pitchFamily="34" charset="0"/>
              </a:rPr>
              <a:t>poden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 smtClean="0">
                <a:latin typeface="Arial" pitchFamily="34" charset="0"/>
              </a:rPr>
              <a:t>ser mascarados por </a:t>
            </a:r>
            <a:r>
              <a:rPr lang="pt-BR" sz="2800" dirty="0" err="1" smtClean="0">
                <a:latin typeface="Arial" pitchFamily="34" charset="0"/>
              </a:rPr>
              <a:t>interaciones</a:t>
            </a:r>
            <a:r>
              <a:rPr lang="pt-BR" sz="2800" dirty="0" smtClean="0">
                <a:latin typeface="Arial" pitchFamily="34" charset="0"/>
              </a:rPr>
              <a:t>, </a:t>
            </a:r>
            <a:r>
              <a:rPr lang="pt-BR" sz="2800" dirty="0" err="1" smtClean="0">
                <a:latin typeface="Arial" pitchFamily="34" charset="0"/>
              </a:rPr>
              <a:t>enfermedades</a:t>
            </a:r>
            <a:r>
              <a:rPr lang="pt-BR" sz="2800" dirty="0" smtClean="0">
                <a:latin typeface="Arial" pitchFamily="34" charset="0"/>
              </a:rPr>
              <a:t>, plagas</a:t>
            </a:r>
            <a:endParaRPr lang="pt-BR" sz="2800" dirty="0" smtClean="0"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t-BR" sz="2800" dirty="0" smtClean="0">
                <a:latin typeface="Arial" pitchFamily="34" charset="0"/>
              </a:rPr>
              <a:t>Exige </a:t>
            </a:r>
            <a:r>
              <a:rPr lang="pt-BR" sz="2800" dirty="0" err="1" smtClean="0">
                <a:latin typeface="Arial" pitchFamily="34" charset="0"/>
              </a:rPr>
              <a:t>experiencia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 err="1" smtClean="0">
                <a:latin typeface="Arial" pitchFamily="34" charset="0"/>
              </a:rPr>
              <a:t>del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 smtClean="0">
                <a:latin typeface="Arial" pitchFamily="34" charset="0"/>
              </a:rPr>
              <a:t>técnico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pt-BR" sz="2800" dirty="0" err="1" smtClean="0">
                <a:latin typeface="Arial" pitchFamily="34" charset="0"/>
              </a:rPr>
              <a:t>Tiene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 err="1" smtClean="0">
                <a:latin typeface="Arial" pitchFamily="34" charset="0"/>
              </a:rPr>
              <a:t>bajo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 err="1" smtClean="0">
                <a:latin typeface="Arial" pitchFamily="34" charset="0"/>
              </a:rPr>
              <a:t>costo</a:t>
            </a:r>
            <a:r>
              <a:rPr lang="pt-BR" sz="2800" dirty="0" smtClean="0">
                <a:latin typeface="Arial" pitchFamily="34" charset="0"/>
              </a:rPr>
              <a:t> y </a:t>
            </a:r>
            <a:r>
              <a:rPr lang="pt-BR" sz="2800" dirty="0" err="1" smtClean="0">
                <a:latin typeface="Arial" pitchFamily="34" charset="0"/>
              </a:rPr>
              <a:t>posibilidad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 smtClean="0">
                <a:latin typeface="Arial" pitchFamily="34" charset="0"/>
              </a:rPr>
              <a:t>de </a:t>
            </a:r>
            <a:r>
              <a:rPr lang="pt-BR" sz="2800" dirty="0" err="1" smtClean="0">
                <a:latin typeface="Arial" pitchFamily="34" charset="0"/>
              </a:rPr>
              <a:t>correción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 err="1" smtClean="0">
                <a:latin typeface="Arial" pitchFamily="34" charset="0"/>
              </a:rPr>
              <a:t>inmediata</a:t>
            </a:r>
            <a:endParaRPr lang="pt-BR" sz="2800" dirty="0" smtClean="0"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pt-BR" sz="2800" dirty="0" err="1" smtClean="0">
                <a:latin typeface="Arial" pitchFamily="34" charset="0"/>
              </a:rPr>
              <a:t>Muy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 smtClean="0">
                <a:latin typeface="Arial" pitchFamily="34" charset="0"/>
              </a:rPr>
              <a:t>útil </a:t>
            </a:r>
            <a:r>
              <a:rPr lang="pt-BR" sz="2800" dirty="0" err="1" smtClean="0">
                <a:latin typeface="Arial" pitchFamily="34" charset="0"/>
              </a:rPr>
              <a:t>en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 smtClean="0">
                <a:latin typeface="Arial" pitchFamily="34" charset="0"/>
              </a:rPr>
              <a:t>plantas </a:t>
            </a:r>
            <a:r>
              <a:rPr lang="pt-BR" sz="2800" dirty="0" err="1" smtClean="0">
                <a:latin typeface="Arial" pitchFamily="34" charset="0"/>
              </a:rPr>
              <a:t>perennes</a:t>
            </a:r>
            <a:r>
              <a:rPr lang="pt-BR" sz="2800" dirty="0" smtClean="0">
                <a:latin typeface="Arial" pitchFamily="34" charset="0"/>
              </a:rPr>
              <a:t> </a:t>
            </a:r>
            <a:r>
              <a:rPr lang="pt-BR" sz="2800" dirty="0" smtClean="0">
                <a:latin typeface="Arial" pitchFamily="34" charset="0"/>
              </a:rPr>
              <a:t>para micronutrientes</a:t>
            </a:r>
          </a:p>
          <a:p>
            <a:pPr eaLnBrk="1" hangingPunct="1">
              <a:lnSpc>
                <a:spcPct val="90000"/>
              </a:lnSpc>
              <a:defRPr/>
            </a:pPr>
            <a:endParaRPr lang="pt-BR" sz="2800" dirty="0" smtClean="0">
              <a:latin typeface="Arial" pitchFamily="34" charset="0"/>
            </a:endParaRP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914400" y="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lang="pt-BR"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DIAGNOSE VISUAL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zurado">
  <a:themeElements>
    <a:clrScheme name="Azurado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ado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ado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ado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Office\Templates\Estruturas de apresentação\Azurado.pot</Template>
  <TotalTime>3871</TotalTime>
  <Words>2527</Words>
  <Application>Microsoft PowerPoint</Application>
  <PresentationFormat>Apresentação na tela (4:3)</PresentationFormat>
  <Paragraphs>666</Paragraphs>
  <Slides>72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4</vt:i4>
      </vt:variant>
      <vt:variant>
        <vt:lpstr>Títulos de slides</vt:lpstr>
      </vt:variant>
      <vt:variant>
        <vt:i4>72</vt:i4>
      </vt:variant>
    </vt:vector>
  </HeadingPairs>
  <TitlesOfParts>
    <vt:vector size="84" baseType="lpstr">
      <vt:lpstr>Times New Roman</vt:lpstr>
      <vt:lpstr>Arial</vt:lpstr>
      <vt:lpstr>Wingdings</vt:lpstr>
      <vt:lpstr>Symbol</vt:lpstr>
      <vt:lpstr>Arial Black</vt:lpstr>
      <vt:lpstr>Arial Unicode MS</vt:lpstr>
      <vt:lpstr>宋体</vt:lpstr>
      <vt:lpstr>Azurado</vt:lpstr>
      <vt:lpstr>Imagem de bitmap</vt:lpstr>
      <vt:lpstr>Planilha do Microsoft Excel</vt:lpstr>
      <vt:lpstr>Gráfico do Microsoft Excel</vt:lpstr>
      <vt:lpstr>Documento do Microsoft Word</vt:lpstr>
      <vt:lpstr>Slide 1</vt:lpstr>
      <vt:lpstr>Slide 2</vt:lpstr>
      <vt:lpstr>Slide 3</vt:lpstr>
      <vt:lpstr>Alteración en el desarrollo normal de la planta:  Disturbio nutricional o  problemas fitossanitários?</vt:lpstr>
      <vt:lpstr>Slide 5</vt:lpstr>
      <vt:lpstr>Slide 6</vt:lpstr>
      <vt:lpstr>Slide 7</vt:lpstr>
      <vt:lpstr>Slide 8</vt:lpstr>
      <vt:lpstr>ASPECTOS DE LA DIAGNOSE DE DISTÚRBIOS NUTRICIONALES POR SINTOMAS VISÍBLES</vt:lpstr>
      <vt:lpstr>DIAGNOSE DE NUTRICIONAL : SINTOMAS VISIBLES</vt:lpstr>
      <vt:lpstr>DIAGNOSE DE NUTRICIONAL: SINTOMAS VISÍVEIS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</vt:vector>
  </TitlesOfParts>
  <Company>FUNDAG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 </dc:title>
  <dc:creator>Quaggio</dc:creator>
  <cp:lastModifiedBy>Usuario</cp:lastModifiedBy>
  <cp:revision>226</cp:revision>
  <dcterms:created xsi:type="dcterms:W3CDTF">2000-10-09T16:40:03Z</dcterms:created>
  <dcterms:modified xsi:type="dcterms:W3CDTF">2011-02-11T02:26:13Z</dcterms:modified>
</cp:coreProperties>
</file>